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31"/>
  </p:notesMasterIdLst>
  <p:sldIdLst>
    <p:sldId id="256" r:id="rId2"/>
    <p:sldId id="269" r:id="rId3"/>
    <p:sldId id="274" r:id="rId4"/>
    <p:sldId id="286" r:id="rId5"/>
    <p:sldId id="280" r:id="rId6"/>
    <p:sldId id="287" r:id="rId7"/>
    <p:sldId id="281" r:id="rId8"/>
    <p:sldId id="282" r:id="rId9"/>
    <p:sldId id="283" r:id="rId10"/>
    <p:sldId id="284" r:id="rId11"/>
    <p:sldId id="285" r:id="rId12"/>
    <p:sldId id="299" r:id="rId13"/>
    <p:sldId id="300" r:id="rId14"/>
    <p:sldId id="270" r:id="rId15"/>
    <p:sldId id="301" r:id="rId16"/>
    <p:sldId id="292" r:id="rId17"/>
    <p:sldId id="293" r:id="rId18"/>
    <p:sldId id="294" r:id="rId19"/>
    <p:sldId id="295" r:id="rId20"/>
    <p:sldId id="296" r:id="rId21"/>
    <p:sldId id="271" r:id="rId22"/>
    <p:sldId id="302" r:id="rId23"/>
    <p:sldId id="298" r:id="rId24"/>
    <p:sldId id="272" r:id="rId25"/>
    <p:sldId id="303" r:id="rId26"/>
    <p:sldId id="297" r:id="rId27"/>
    <p:sldId id="273" r:id="rId28"/>
    <p:sldId id="304" r:id="rId29"/>
    <p:sldId id="291" r:id="rId30"/>
  </p:sldIdLst>
  <p:sldSz cx="9906000" cy="6858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5AEEE"/>
    <a:srgbClr val="FFFFFF"/>
    <a:srgbClr val="00AEEE"/>
    <a:srgbClr val="F5FDFF"/>
    <a:srgbClr val="F4FFFD"/>
    <a:srgbClr val="ECF5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–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699"/>
    <p:restoredTop sz="94684"/>
  </p:normalViewPr>
  <p:slideViewPr>
    <p:cSldViewPr snapToGrid="0">
      <p:cViewPr varScale="1">
        <p:scale>
          <a:sx n="114" d="100"/>
          <a:sy n="114" d="100"/>
        </p:scale>
        <p:origin x="1600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5D61E1-03C2-784D-825E-D40440AFCA5A}" type="datetimeFigureOut">
              <a:rPr lang="en-GB" smtClean="0"/>
              <a:t>20/08/2026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A7B622F-6CEC-E64F-9AE9-AAD45EACCFA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3906401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DA5238C-AC66-3943-B96C-F88BCDFB8647}" type="slidenum">
              <a:rPr lang="en-GB" smtClean="0"/>
              <a:t>13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127950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1122363"/>
            <a:ext cx="84201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76AE5B-1C76-3C4B-AEF5-3B5E6C1C6616}" type="datetimeFigureOut">
              <a:rPr lang="en-GB" smtClean="0"/>
              <a:t>20/08/2026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6780E3-A3B4-1144-AE3A-E7343A1E1E3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5805935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76AE5B-1C76-3C4B-AEF5-3B5E6C1C6616}" type="datetimeFigureOut">
              <a:rPr lang="en-GB" smtClean="0"/>
              <a:t>20/08/2026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6780E3-A3B4-1144-AE3A-E7343A1E1E3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274929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76AE5B-1C76-3C4B-AEF5-3B5E6C1C6616}" type="datetimeFigureOut">
              <a:rPr lang="en-GB" smtClean="0"/>
              <a:t>20/08/2026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6780E3-A3B4-1144-AE3A-E7343A1E1E3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121590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76AE5B-1C76-3C4B-AEF5-3B5E6C1C6616}" type="datetimeFigureOut">
              <a:rPr lang="en-GB" smtClean="0"/>
              <a:t>20/08/2026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6780E3-A3B4-1144-AE3A-E7343A1E1E3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818380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76AE5B-1C76-3C4B-AEF5-3B5E6C1C6616}" type="datetimeFigureOut">
              <a:rPr lang="en-GB" smtClean="0"/>
              <a:t>20/08/2026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6780E3-A3B4-1144-AE3A-E7343A1E1E3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768310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76AE5B-1C76-3C4B-AEF5-3B5E6C1C6616}" type="datetimeFigureOut">
              <a:rPr lang="en-GB" smtClean="0"/>
              <a:t>20/08/2026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6780E3-A3B4-1144-AE3A-E7343A1E1E3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953989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6"/>
            <a:ext cx="8543925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76AE5B-1C76-3C4B-AEF5-3B5E6C1C6616}" type="datetimeFigureOut">
              <a:rPr lang="en-GB" smtClean="0"/>
              <a:t>20/08/2026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6780E3-A3B4-1144-AE3A-E7343A1E1E3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13423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76AE5B-1C76-3C4B-AEF5-3B5E6C1C6616}" type="datetimeFigureOut">
              <a:rPr lang="en-GB" smtClean="0"/>
              <a:t>20/08/2026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6780E3-A3B4-1144-AE3A-E7343A1E1E3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024767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76AE5B-1C76-3C4B-AEF5-3B5E6C1C6616}" type="datetimeFigureOut">
              <a:rPr lang="en-GB" smtClean="0"/>
              <a:t>20/08/2026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6780E3-A3B4-1144-AE3A-E7343A1E1E3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854590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6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76AE5B-1C76-3C4B-AEF5-3B5E6C1C6616}" type="datetimeFigureOut">
              <a:rPr lang="en-GB" smtClean="0"/>
              <a:t>20/08/2026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6780E3-A3B4-1144-AE3A-E7343A1E1E3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043611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6"/>
            <a:ext cx="5014913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76AE5B-1C76-3C4B-AEF5-3B5E6C1C6616}" type="datetimeFigureOut">
              <a:rPr lang="en-GB" smtClean="0"/>
              <a:t>20/08/2026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6780E3-A3B4-1144-AE3A-E7343A1E1E3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896697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038" y="365126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A276AE5B-1C76-3C4B-AEF5-3B5E6C1C6616}" type="datetimeFigureOut">
              <a:rPr lang="en-GB" smtClean="0"/>
              <a:t>20/08/2026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C6780E3-A3B4-1144-AE3A-E7343A1E1E3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016794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AE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A0900E2F-5C50-2038-B921-17A1F1A07E61}"/>
              </a:ext>
            </a:extLst>
          </p:cNvPr>
          <p:cNvSpPr txBox="1"/>
          <p:nvPr/>
        </p:nvSpPr>
        <p:spPr>
          <a:xfrm>
            <a:off x="1717597" y="3851749"/>
            <a:ext cx="647079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800" b="1" i="0">
                <a:solidFill>
                  <a:schemeClr val="bg1"/>
                </a:solidFill>
                <a:latin typeface="Gill Sans MT" panose="020B0502020104020203" pitchFamily="34" charset="77"/>
              </a:rPr>
              <a:t>Year 2 </a:t>
            </a:r>
            <a:r>
              <a:rPr lang="en-GB" sz="2800" b="1" i="0" dirty="0">
                <a:solidFill>
                  <a:schemeClr val="bg1"/>
                </a:solidFill>
                <a:latin typeface="Gill Sans MT" panose="020B0502020104020203" pitchFamily="34" charset="77"/>
              </a:rPr>
              <a:t>∙ Autumn 1 ∙  </a:t>
            </a:r>
            <a:r>
              <a:rPr lang="en-GB" sz="2800" b="1" i="0">
                <a:solidFill>
                  <a:schemeClr val="bg1"/>
                </a:solidFill>
                <a:latin typeface="Gill Sans MT" panose="020B0502020104020203" pitchFamily="34" charset="77"/>
              </a:rPr>
              <a:t>Week 4</a:t>
            </a:r>
            <a:endParaRPr lang="en-US" sz="2800" b="1" u="sng" dirty="0">
              <a:latin typeface="Gill Sans SemiBold" panose="020B0502020104020203" pitchFamily="34" charset="-79"/>
              <a:ea typeface="Hiragino Kaku Gothic Std W8" panose="020B0800000000000000" pitchFamily="34" charset="-128"/>
              <a:cs typeface="Gill Sans SemiBold" panose="020B0502020104020203" pitchFamily="34" charset="-79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DA71E530-EA42-CC6A-6A3B-6A00BDC2F63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38579" y="850701"/>
            <a:ext cx="1628841" cy="1247170"/>
          </a:xfrm>
          <a:prstGeom prst="rect">
            <a:avLst/>
          </a:prstGeom>
          <a:effectLst>
            <a:glow rad="103032">
              <a:schemeClr val="bg1">
                <a:alpha val="40000"/>
              </a:schemeClr>
            </a:glow>
            <a:softEdge rad="0"/>
          </a:effectLst>
        </p:spPr>
      </p:pic>
      <p:sp>
        <p:nvSpPr>
          <p:cNvPr id="12" name="Rounded Rectangle 11">
            <a:extLst>
              <a:ext uri="{FF2B5EF4-FFF2-40B4-BE49-F238E27FC236}">
                <a16:creationId xmlns:a16="http://schemas.microsoft.com/office/drawing/2014/main" id="{C13E1638-8742-708E-91C1-B806EBA036C1}"/>
              </a:ext>
            </a:extLst>
          </p:cNvPr>
          <p:cNvSpPr/>
          <p:nvPr/>
        </p:nvSpPr>
        <p:spPr>
          <a:xfrm>
            <a:off x="1610881" y="2748776"/>
            <a:ext cx="6684233" cy="713678"/>
          </a:xfrm>
          <a:prstGeom prst="roundRect">
            <a:avLst/>
          </a:prstGeom>
          <a:solidFill>
            <a:srgbClr val="FFFFFF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914400">
              <a:defRPr/>
            </a:pPr>
            <a:r>
              <a:rPr lang="en-GB" sz="3200" b="1" dirty="0">
                <a:solidFill>
                  <a:srgbClr val="05AEEE"/>
                </a:solidFill>
                <a:latin typeface="Gill Sans MT" panose="020B0502020104020203" pitchFamily="34" charset="77"/>
              </a:rPr>
              <a:t>SPELLING TEACHING SLIDES</a:t>
            </a:r>
            <a:endParaRPr lang="en-US" sz="3200" b="1" dirty="0">
              <a:solidFill>
                <a:srgbClr val="05AEEE"/>
              </a:solidFill>
              <a:latin typeface="Gill Sans SemiBold" panose="020B0502020104020203" pitchFamily="34" charset="-79"/>
              <a:ea typeface="Hiragino Kaku Gothic Std W8" panose="020B0800000000000000" pitchFamily="34" charset="-128"/>
              <a:cs typeface="Gill Sans SemiBold" panose="020B0502020104020203" pitchFamily="34" charset="-79"/>
            </a:endParaRPr>
          </a:p>
        </p:txBody>
      </p:sp>
      <p:sp>
        <p:nvSpPr>
          <p:cNvPr id="15" name="Rounded Rectangle 14">
            <a:extLst>
              <a:ext uri="{FF2B5EF4-FFF2-40B4-BE49-F238E27FC236}">
                <a16:creationId xmlns:a16="http://schemas.microsoft.com/office/drawing/2014/main" id="{854D4889-4D48-8415-B823-A204ACA66FFE}"/>
              </a:ext>
            </a:extLst>
          </p:cNvPr>
          <p:cNvSpPr/>
          <p:nvPr/>
        </p:nvSpPr>
        <p:spPr>
          <a:xfrm>
            <a:off x="1784611" y="4764264"/>
            <a:ext cx="6336778" cy="1047659"/>
          </a:xfrm>
          <a:prstGeom prst="roundRect">
            <a:avLst/>
          </a:prstGeom>
          <a:solidFill>
            <a:srgbClr val="FFFFF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rgbClr val="05AEEE"/>
                </a:solidFill>
                <a:latin typeface="Gill Sans SemiBold" panose="020B0502020104020203" pitchFamily="34" charset="-79"/>
                <a:ea typeface="Hiragino Kaku Gothic Std W8" panose="020B0800000000000000" pitchFamily="34" charset="-128"/>
                <a:cs typeface="Gill Sans SemiBold" panose="020B0502020104020203" pitchFamily="34" charset="-79"/>
              </a:rPr>
              <a:t>SPELLING RULE</a:t>
            </a:r>
          </a:p>
          <a:p>
            <a:pPr algn="ctr"/>
            <a:r>
              <a:rPr lang="en-US" sz="2000" b="1" dirty="0">
                <a:solidFill>
                  <a:srgbClr val="05AEEE"/>
                </a:solidFill>
                <a:latin typeface="Gill Sans SemiBold" panose="020B0502020104020203" pitchFamily="34" charset="-79"/>
                <a:ea typeface="Hiragino Kaku Gothic Std W8" panose="020B0800000000000000" pitchFamily="34" charset="-128"/>
                <a:cs typeface="Gill Sans SemiBold" panose="020B0502020104020203" pitchFamily="34" charset="-79"/>
              </a:rPr>
              <a:t>Words ending -</a:t>
            </a:r>
            <a:r>
              <a:rPr lang="en-US" sz="2000" b="1" dirty="0" err="1">
                <a:solidFill>
                  <a:srgbClr val="05AEEE"/>
                </a:solidFill>
                <a:latin typeface="Gill Sans SemiBold" panose="020B0502020104020203" pitchFamily="34" charset="-79"/>
                <a:ea typeface="Hiragino Kaku Gothic Std W8" panose="020B0800000000000000" pitchFamily="34" charset="-128"/>
                <a:cs typeface="Gill Sans SemiBold" panose="020B0502020104020203" pitchFamily="34" charset="-79"/>
              </a:rPr>
              <a:t>ey</a:t>
            </a:r>
            <a:endParaRPr lang="en-US" sz="2000" b="1" dirty="0">
              <a:solidFill>
                <a:srgbClr val="05AEEE"/>
              </a:solidFill>
              <a:latin typeface="Gill Sans SemiBold" panose="020B0502020104020203" pitchFamily="34" charset="-79"/>
              <a:ea typeface="Hiragino Kaku Gothic Std W8" panose="020B0800000000000000" pitchFamily="34" charset="-128"/>
              <a:cs typeface="Gill Sans SemiBold" panose="020B0502020104020203" pitchFamily="34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389708773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DC0249C-F53C-2D7F-24C2-FC75ADB7C09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CD076D9D-2A84-31DE-B6A2-C095CE7B3BE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33031" y="230484"/>
            <a:ext cx="965427" cy="739207"/>
          </a:xfrm>
          <a:prstGeom prst="rect">
            <a:avLst/>
          </a:prstGeom>
          <a:effectLst>
            <a:glow rad="101600">
              <a:srgbClr val="05AEEE">
                <a:alpha val="40000"/>
              </a:srgbClr>
            </a:glow>
          </a:effectLst>
        </p:spPr>
      </p:pic>
      <p:pic>
        <p:nvPicPr>
          <p:cNvPr id="55" name="Picture 54">
            <a:extLst>
              <a:ext uri="{FF2B5EF4-FFF2-40B4-BE49-F238E27FC236}">
                <a16:creationId xmlns:a16="http://schemas.microsoft.com/office/drawing/2014/main" id="{1E0ED371-E79A-EC22-FBE6-DB519D9A9C0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568" y="230485"/>
            <a:ext cx="965427" cy="739207"/>
          </a:xfrm>
          <a:prstGeom prst="rect">
            <a:avLst/>
          </a:prstGeom>
          <a:effectLst>
            <a:glow rad="101600">
              <a:srgbClr val="05AEEE">
                <a:alpha val="40000"/>
              </a:srgbClr>
            </a:glow>
          </a:effectLst>
        </p:spPr>
      </p:pic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0EBCFC95-A035-83B2-DD61-FA6F6A5F30B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24692372"/>
              </p:ext>
            </p:extLst>
          </p:nvPr>
        </p:nvGraphicFramePr>
        <p:xfrm>
          <a:off x="438872" y="1794074"/>
          <a:ext cx="9028254" cy="473009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514127">
                  <a:extLst>
                    <a:ext uri="{9D8B030D-6E8A-4147-A177-3AD203B41FA5}">
                      <a16:colId xmlns:a16="http://schemas.microsoft.com/office/drawing/2014/main" val="1064454742"/>
                    </a:ext>
                  </a:extLst>
                </a:gridCol>
                <a:gridCol w="4514127">
                  <a:extLst>
                    <a:ext uri="{9D8B030D-6E8A-4147-A177-3AD203B41FA5}">
                      <a16:colId xmlns:a16="http://schemas.microsoft.com/office/drawing/2014/main" val="1494282292"/>
                    </a:ext>
                  </a:extLst>
                </a:gridCol>
              </a:tblGrid>
              <a:tr h="2365046">
                <a:tc>
                  <a:txBody>
                    <a:bodyPr/>
                    <a:lstStyle/>
                    <a:p>
                      <a:pPr algn="ctr"/>
                      <a:r>
                        <a:rPr lang="en-GB" sz="6600" dirty="0">
                          <a:solidFill>
                            <a:schemeClr val="tx1"/>
                          </a:solidFill>
                          <a:latin typeface="Gill Sans MT" panose="020B0502020104020203" pitchFamily="34" charset="0"/>
                        </a:rPr>
                        <a:t>hockey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6600" dirty="0">
                          <a:solidFill>
                            <a:schemeClr val="tx1"/>
                          </a:solidFill>
                          <a:latin typeface="Gill Sans MT" panose="020B0502020104020203" pitchFamily="34" charset="0"/>
                        </a:rPr>
                        <a:t>abbey</a:t>
                      </a:r>
                      <a:endParaRPr lang="en-GB" sz="6600" dirty="0">
                        <a:solidFill>
                          <a:schemeClr val="tx1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160892610"/>
                  </a:ext>
                </a:extLst>
              </a:tr>
              <a:tr h="2365046">
                <a:tc>
                  <a:txBody>
                    <a:bodyPr/>
                    <a:lstStyle/>
                    <a:p>
                      <a:pPr algn="ctr"/>
                      <a:r>
                        <a:rPr lang="en-GB" sz="6600" dirty="0">
                          <a:solidFill>
                            <a:schemeClr val="tx1"/>
                          </a:solidFill>
                          <a:latin typeface="Gill Sans MT" panose="020B0502020104020203" pitchFamily="34" charset="0"/>
                        </a:rPr>
                        <a:t>volley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6600" dirty="0">
                          <a:solidFill>
                            <a:schemeClr val="tx1"/>
                          </a:solidFill>
                          <a:latin typeface="Gill Sans MT" panose="020B0502020104020203" pitchFamily="34" charset="77"/>
                        </a:rPr>
                        <a:t>smiley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617973433"/>
                  </a:ext>
                </a:extLst>
              </a:tr>
            </a:tbl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id="{2654A420-D592-EEDE-A4BF-552F5A52D4BD}"/>
              </a:ext>
            </a:extLst>
          </p:cNvPr>
          <p:cNvSpPr txBox="1"/>
          <p:nvPr/>
        </p:nvSpPr>
        <p:spPr>
          <a:xfrm>
            <a:off x="1968197" y="1120273"/>
            <a:ext cx="59696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i="1" dirty="0">
                <a:latin typeface="Gill Sans MT" panose="020B0502020104020203" pitchFamily="34" charset="77"/>
              </a:rPr>
              <a:t>See</a:t>
            </a:r>
            <a:r>
              <a:rPr lang="en-GB" sz="2800" dirty="0">
                <a:latin typeface="Gill Sans MT" panose="020B0502020104020203" pitchFamily="34" charset="77"/>
              </a:rPr>
              <a:t> → </a:t>
            </a:r>
            <a:r>
              <a:rPr lang="en-GB" sz="2800" i="1" dirty="0">
                <a:latin typeface="Gill Sans MT" panose="020B0502020104020203" pitchFamily="34" charset="77"/>
              </a:rPr>
              <a:t>Hear</a:t>
            </a:r>
            <a:r>
              <a:rPr lang="en-GB" sz="2800" dirty="0">
                <a:latin typeface="Gill Sans MT" panose="020B0502020104020203" pitchFamily="34" charset="77"/>
              </a:rPr>
              <a:t> → </a:t>
            </a:r>
            <a:r>
              <a:rPr lang="en-GB" sz="2800" i="1" dirty="0">
                <a:latin typeface="Gill Sans MT" panose="020B0502020104020203" pitchFamily="34" charset="77"/>
              </a:rPr>
              <a:t>Say</a:t>
            </a:r>
            <a:r>
              <a:rPr lang="en-GB" sz="2800" dirty="0">
                <a:latin typeface="Gill Sans MT" panose="020B0502020104020203" pitchFamily="34" charset="77"/>
              </a:rPr>
              <a:t> → Spot the Pattern</a:t>
            </a:r>
            <a:r>
              <a:rPr lang="en-GB" sz="2800" i="1" dirty="0">
                <a:latin typeface="Gill Sans MT" panose="020B0502020104020203" pitchFamily="34" charset="77"/>
              </a:rPr>
              <a:t> </a:t>
            </a:r>
            <a:endParaRPr lang="en-GB" sz="2000" i="1" dirty="0">
              <a:latin typeface="Gill Sans MT" panose="020B0502020104020203" pitchFamily="34" charset="77"/>
            </a:endParaRPr>
          </a:p>
        </p:txBody>
      </p:sp>
      <p:sp>
        <p:nvSpPr>
          <p:cNvPr id="9" name="Rounded Rectangle 8">
            <a:extLst>
              <a:ext uri="{FF2B5EF4-FFF2-40B4-BE49-F238E27FC236}">
                <a16:creationId xmlns:a16="http://schemas.microsoft.com/office/drawing/2014/main" id="{CE7D67C9-73EB-48CD-E401-323271E3154C}"/>
              </a:ext>
            </a:extLst>
          </p:cNvPr>
          <p:cNvSpPr/>
          <p:nvPr/>
        </p:nvSpPr>
        <p:spPr>
          <a:xfrm>
            <a:off x="1968196" y="333834"/>
            <a:ext cx="5969603" cy="532505"/>
          </a:xfrm>
          <a:prstGeom prst="roundRect">
            <a:avLst/>
          </a:prstGeom>
          <a:solidFill>
            <a:srgbClr val="05AEEE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>
              <a:defRPr/>
            </a:pPr>
            <a:r>
              <a:rPr lang="en-GB" sz="2400" b="1" dirty="0">
                <a:solidFill>
                  <a:schemeClr val="bg1"/>
                </a:solidFill>
                <a:latin typeface="Gill Sans MT" panose="020B0502020104020203" pitchFamily="34" charset="77"/>
              </a:rPr>
              <a:t>LEARN NEW RULE - EXPLORATION</a:t>
            </a:r>
          </a:p>
        </p:txBody>
      </p:sp>
    </p:spTree>
    <p:extLst>
      <p:ext uri="{BB962C8B-B14F-4D97-AF65-F5344CB8AC3E}">
        <p14:creationId xmlns:p14="http://schemas.microsoft.com/office/powerpoint/2010/main" val="386448315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E5B2F34-25CF-372A-2BD8-2460FF8E4F1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B8612628-D196-7FCF-5524-87A97FE488E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33031" y="230484"/>
            <a:ext cx="965427" cy="739207"/>
          </a:xfrm>
          <a:prstGeom prst="rect">
            <a:avLst/>
          </a:prstGeom>
          <a:effectLst>
            <a:glow rad="101600">
              <a:srgbClr val="05AEEE">
                <a:alpha val="40000"/>
              </a:srgbClr>
            </a:glow>
          </a:effectLst>
        </p:spPr>
      </p:pic>
      <p:pic>
        <p:nvPicPr>
          <p:cNvPr id="55" name="Picture 54">
            <a:extLst>
              <a:ext uri="{FF2B5EF4-FFF2-40B4-BE49-F238E27FC236}">
                <a16:creationId xmlns:a16="http://schemas.microsoft.com/office/drawing/2014/main" id="{42935AD8-BDE0-76FE-558F-A7E2AB06D30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568" y="230485"/>
            <a:ext cx="965427" cy="739207"/>
          </a:xfrm>
          <a:prstGeom prst="rect">
            <a:avLst/>
          </a:prstGeom>
          <a:effectLst>
            <a:glow rad="101600">
              <a:srgbClr val="05AEEE">
                <a:alpha val="40000"/>
              </a:srgbClr>
            </a:glow>
          </a:effectLst>
        </p:spPr>
      </p:pic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46CF5247-9484-ED03-C22E-774660DF05E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22227985"/>
              </p:ext>
            </p:extLst>
          </p:nvPr>
        </p:nvGraphicFramePr>
        <p:xfrm>
          <a:off x="438873" y="1794074"/>
          <a:ext cx="9028254" cy="473009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514127">
                  <a:extLst>
                    <a:ext uri="{9D8B030D-6E8A-4147-A177-3AD203B41FA5}">
                      <a16:colId xmlns:a16="http://schemas.microsoft.com/office/drawing/2014/main" val="1064454742"/>
                    </a:ext>
                  </a:extLst>
                </a:gridCol>
                <a:gridCol w="4514127">
                  <a:extLst>
                    <a:ext uri="{9D8B030D-6E8A-4147-A177-3AD203B41FA5}">
                      <a16:colId xmlns:a16="http://schemas.microsoft.com/office/drawing/2014/main" val="1494282292"/>
                    </a:ext>
                  </a:extLst>
                </a:gridCol>
              </a:tblGrid>
              <a:tr h="2365046">
                <a:tc>
                  <a:txBody>
                    <a:bodyPr/>
                    <a:lstStyle/>
                    <a:p>
                      <a:pPr algn="ctr"/>
                      <a:r>
                        <a:rPr lang="en-GB" sz="6000" dirty="0">
                          <a:latin typeface="Gill Sans MT" panose="020B0502020104020203" pitchFamily="34" charset="0"/>
                        </a:rPr>
                        <a:t>pulley</a:t>
                      </a:r>
                      <a:endParaRPr lang="en-GB" sz="6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6000" dirty="0">
                          <a:latin typeface="Gill Sans MT" panose="020B0502020104020203" pitchFamily="34" charset="0"/>
                        </a:rPr>
                        <a:t>alley</a:t>
                      </a:r>
                      <a:endParaRPr lang="en-GB" sz="60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160892610"/>
                  </a:ext>
                </a:extLst>
              </a:tr>
              <a:tr h="2365046">
                <a:tc>
                  <a:txBody>
                    <a:bodyPr/>
                    <a:lstStyle/>
                    <a:p>
                      <a:pPr algn="ctr"/>
                      <a:r>
                        <a:rPr lang="en-GB" sz="6000" dirty="0">
                          <a:latin typeface="Gill Sans MT" panose="020B0502020104020203" pitchFamily="34" charset="0"/>
                        </a:rPr>
                        <a:t>parsley </a:t>
                      </a:r>
                      <a:endParaRPr lang="en-GB" sz="6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6000" dirty="0">
                          <a:latin typeface="Gill Sans MT" panose="020B0502020104020203" pitchFamily="34" charset="0"/>
                        </a:rPr>
                        <a:t>jersey</a:t>
                      </a:r>
                      <a:endParaRPr lang="en-GB" sz="60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617973433"/>
                  </a:ext>
                </a:extLst>
              </a:tr>
            </a:tbl>
          </a:graphicData>
        </a:graphic>
      </p:graphicFrame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AA84F167-5077-9775-2CA9-5E1AEC599C8E}"/>
              </a:ext>
            </a:extLst>
          </p:cNvPr>
          <p:cNvSpPr/>
          <p:nvPr/>
        </p:nvSpPr>
        <p:spPr>
          <a:xfrm>
            <a:off x="1968196" y="333834"/>
            <a:ext cx="5969603" cy="532505"/>
          </a:xfrm>
          <a:prstGeom prst="roundRect">
            <a:avLst/>
          </a:prstGeom>
          <a:solidFill>
            <a:srgbClr val="05AEEE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>
              <a:defRPr/>
            </a:pPr>
            <a:r>
              <a:rPr lang="en-GB" sz="2400" b="1" dirty="0">
                <a:solidFill>
                  <a:schemeClr val="bg1"/>
                </a:solidFill>
                <a:latin typeface="Gill Sans MT" panose="020B0502020104020203" pitchFamily="34" charset="77"/>
              </a:rPr>
              <a:t>LEARN NEW RULE - EXPLORATION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66851BD-4FE6-6030-D33E-70BA68EB6528}"/>
              </a:ext>
            </a:extLst>
          </p:cNvPr>
          <p:cNvSpPr txBox="1"/>
          <p:nvPr/>
        </p:nvSpPr>
        <p:spPr>
          <a:xfrm>
            <a:off x="1968197" y="1120273"/>
            <a:ext cx="59696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i="1" dirty="0">
                <a:latin typeface="Gill Sans MT" panose="020B0502020104020203" pitchFamily="34" charset="77"/>
              </a:rPr>
              <a:t>See</a:t>
            </a:r>
            <a:r>
              <a:rPr lang="en-GB" sz="2800" dirty="0">
                <a:latin typeface="Gill Sans MT" panose="020B0502020104020203" pitchFamily="34" charset="77"/>
              </a:rPr>
              <a:t> → </a:t>
            </a:r>
            <a:r>
              <a:rPr lang="en-GB" sz="2800" i="1" dirty="0">
                <a:latin typeface="Gill Sans MT" panose="020B0502020104020203" pitchFamily="34" charset="77"/>
              </a:rPr>
              <a:t>Hear</a:t>
            </a:r>
            <a:r>
              <a:rPr lang="en-GB" sz="2800" dirty="0">
                <a:latin typeface="Gill Sans MT" panose="020B0502020104020203" pitchFamily="34" charset="77"/>
              </a:rPr>
              <a:t> → </a:t>
            </a:r>
            <a:r>
              <a:rPr lang="en-GB" sz="2800" i="1" dirty="0">
                <a:latin typeface="Gill Sans MT" panose="020B0502020104020203" pitchFamily="34" charset="77"/>
              </a:rPr>
              <a:t>Say</a:t>
            </a:r>
            <a:r>
              <a:rPr lang="en-GB" sz="2800" dirty="0">
                <a:latin typeface="Gill Sans MT" panose="020B0502020104020203" pitchFamily="34" charset="77"/>
              </a:rPr>
              <a:t> → Spot the Pattern</a:t>
            </a:r>
            <a:r>
              <a:rPr lang="en-GB" sz="2800" i="1" dirty="0">
                <a:latin typeface="Gill Sans MT" panose="020B0502020104020203" pitchFamily="34" charset="77"/>
              </a:rPr>
              <a:t> </a:t>
            </a:r>
            <a:endParaRPr lang="en-GB" sz="2000" i="1" dirty="0">
              <a:latin typeface="Gill Sans MT" panose="020B0502020104020203" pitchFamily="34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81879157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EE314FF-8198-6F85-868F-DB66D234ECE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A62FF9A9-4445-901F-C6ED-3075AF220A2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33031" y="230484"/>
            <a:ext cx="965427" cy="739207"/>
          </a:xfrm>
          <a:prstGeom prst="rect">
            <a:avLst/>
          </a:prstGeom>
          <a:effectLst>
            <a:glow rad="101600">
              <a:srgbClr val="05AEEE">
                <a:alpha val="40000"/>
              </a:srgbClr>
            </a:glow>
          </a:effectLst>
        </p:spPr>
      </p:pic>
      <p:pic>
        <p:nvPicPr>
          <p:cNvPr id="55" name="Picture 54">
            <a:extLst>
              <a:ext uri="{FF2B5EF4-FFF2-40B4-BE49-F238E27FC236}">
                <a16:creationId xmlns:a16="http://schemas.microsoft.com/office/drawing/2014/main" id="{E7ED2DE0-AF62-3FD6-5887-4043289AFD4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568" y="230485"/>
            <a:ext cx="965427" cy="739207"/>
          </a:xfrm>
          <a:prstGeom prst="rect">
            <a:avLst/>
          </a:prstGeom>
          <a:effectLst>
            <a:glow rad="101600">
              <a:srgbClr val="05AEEE">
                <a:alpha val="40000"/>
              </a:srgbClr>
            </a:glow>
          </a:effectLst>
        </p:spPr>
      </p:pic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6BB8C65D-E836-DA01-2C6B-6E4EB6B6CFC4}"/>
              </a:ext>
            </a:extLst>
          </p:cNvPr>
          <p:cNvSpPr/>
          <p:nvPr/>
        </p:nvSpPr>
        <p:spPr>
          <a:xfrm>
            <a:off x="1968196" y="333834"/>
            <a:ext cx="5969603" cy="532505"/>
          </a:xfrm>
          <a:prstGeom prst="roundRect">
            <a:avLst/>
          </a:prstGeom>
          <a:solidFill>
            <a:srgbClr val="05AEEE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>
              <a:defRPr/>
            </a:pPr>
            <a:r>
              <a:rPr lang="en-GB" sz="2400" b="1" dirty="0">
                <a:solidFill>
                  <a:schemeClr val="bg1"/>
                </a:solidFill>
                <a:latin typeface="Gill Sans MT" panose="020B0502020104020203" pitchFamily="34" charset="77"/>
              </a:rPr>
              <a:t>LEARN NEW RULE - APPLY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F4F5939-F94F-C2A4-07C3-ACA1C5BF532D}"/>
              </a:ext>
            </a:extLst>
          </p:cNvPr>
          <p:cNvSpPr txBox="1"/>
          <p:nvPr/>
        </p:nvSpPr>
        <p:spPr>
          <a:xfrm>
            <a:off x="3023924" y="888377"/>
            <a:ext cx="385814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000" b="1" i="1" dirty="0">
                <a:latin typeface="Gill Sans MT" panose="020B0502020104020203" pitchFamily="34" charset="77"/>
              </a:rPr>
              <a:t>Sounds Like</a:t>
            </a: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0DE0400E-C0A1-6BFC-4BF8-437C6B7B320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40008753"/>
              </p:ext>
            </p:extLst>
          </p:nvPr>
        </p:nvGraphicFramePr>
        <p:xfrm>
          <a:off x="691376" y="1672745"/>
          <a:ext cx="8619892" cy="9144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154973">
                  <a:extLst>
                    <a:ext uri="{9D8B030D-6E8A-4147-A177-3AD203B41FA5}">
                      <a16:colId xmlns:a16="http://schemas.microsoft.com/office/drawing/2014/main" val="3797345151"/>
                    </a:ext>
                  </a:extLst>
                </a:gridCol>
                <a:gridCol w="2154973">
                  <a:extLst>
                    <a:ext uri="{9D8B030D-6E8A-4147-A177-3AD203B41FA5}">
                      <a16:colId xmlns:a16="http://schemas.microsoft.com/office/drawing/2014/main" val="1516270861"/>
                    </a:ext>
                  </a:extLst>
                </a:gridCol>
                <a:gridCol w="2154973">
                  <a:extLst>
                    <a:ext uri="{9D8B030D-6E8A-4147-A177-3AD203B41FA5}">
                      <a16:colId xmlns:a16="http://schemas.microsoft.com/office/drawing/2014/main" val="536692372"/>
                    </a:ext>
                  </a:extLst>
                </a:gridCol>
                <a:gridCol w="2154973">
                  <a:extLst>
                    <a:ext uri="{9D8B030D-6E8A-4147-A177-3AD203B41FA5}">
                      <a16:colId xmlns:a16="http://schemas.microsoft.com/office/drawing/2014/main" val="252661414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400" b="0" i="0" dirty="0">
                          <a:latin typeface="Gill Sans MT" panose="020B0502020104020203" pitchFamily="34" charset="77"/>
                        </a:rPr>
                        <a:t>kidney</a:t>
                      </a:r>
                      <a:endParaRPr lang="en-GB" sz="2400" b="0" i="0" dirty="0">
                        <a:solidFill>
                          <a:schemeClr val="tx1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i="0" dirty="0">
                          <a:latin typeface="Gill Sans MT" panose="020B0502020104020203" pitchFamily="34" charset="77"/>
                        </a:rPr>
                        <a:t>alley</a:t>
                      </a:r>
                      <a:endParaRPr lang="en-GB" sz="2400" b="0" i="0" dirty="0">
                        <a:solidFill>
                          <a:schemeClr val="tx1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i="0" dirty="0">
                          <a:latin typeface="Gill Sans MT" panose="020B0502020104020203" pitchFamily="34" charset="77"/>
                        </a:rPr>
                        <a:t>journey</a:t>
                      </a:r>
                      <a:endParaRPr lang="en-GB" sz="2400" b="0" i="0" dirty="0">
                        <a:solidFill>
                          <a:schemeClr val="tx1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i="0" dirty="0">
                          <a:solidFill>
                            <a:schemeClr val="tx1"/>
                          </a:solidFill>
                          <a:latin typeface="Gill Sans MT" panose="020B0502020104020203" pitchFamily="34" charset="77"/>
                        </a:rPr>
                        <a:t>trolley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07913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400" b="0" i="0" dirty="0">
                          <a:latin typeface="Gill Sans MT" panose="020B0502020104020203" pitchFamily="34" charset="77"/>
                        </a:rPr>
                        <a:t>pulley</a:t>
                      </a:r>
                      <a:endParaRPr lang="en-GB" sz="2400" b="0" i="0" dirty="0">
                        <a:solidFill>
                          <a:schemeClr val="tx1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i="0" dirty="0">
                          <a:latin typeface="Gill Sans MT" panose="020B0502020104020203" pitchFamily="34" charset="77"/>
                        </a:rPr>
                        <a:t>honey</a:t>
                      </a:r>
                      <a:endParaRPr lang="en-GB" sz="2400" b="0" i="0" dirty="0">
                        <a:solidFill>
                          <a:schemeClr val="tx1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i="0" dirty="0">
                          <a:solidFill>
                            <a:schemeClr val="tx1"/>
                          </a:solidFill>
                          <a:latin typeface="Gill Sans MT" panose="020B0502020104020203" pitchFamily="34" charset="77"/>
                        </a:rPr>
                        <a:t>volley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i="0" dirty="0">
                          <a:latin typeface="Gill Sans MT" panose="020B0502020104020203" pitchFamily="34" charset="77"/>
                        </a:rPr>
                        <a:t>chimney</a:t>
                      </a:r>
                      <a:endParaRPr lang="en-GB" sz="2400" b="0" i="0" dirty="0">
                        <a:solidFill>
                          <a:schemeClr val="tx1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020096"/>
                  </a:ext>
                </a:extLst>
              </a:tr>
            </a:tbl>
          </a:graphicData>
        </a:graphic>
      </p:graphicFrame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719E1C0A-5FA8-A384-0F09-B5E302B1CE32}"/>
              </a:ext>
            </a:extLst>
          </p:cNvPr>
          <p:cNvCxnSpPr>
            <a:cxnSpLocks/>
          </p:cNvCxnSpPr>
          <p:nvPr/>
        </p:nvCxnSpPr>
        <p:spPr>
          <a:xfrm>
            <a:off x="5008754" y="2832407"/>
            <a:ext cx="0" cy="3969834"/>
          </a:xfrm>
          <a:prstGeom prst="line">
            <a:avLst/>
          </a:prstGeom>
          <a:ln w="19050" cap="flat" cmpd="sng" algn="ctr">
            <a:solidFill>
              <a:schemeClr val="bg1">
                <a:lumMod val="50000"/>
              </a:schemeClr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BDCE61FB-ACEB-9CC6-366F-17A24222F91E}"/>
              </a:ext>
            </a:extLst>
          </p:cNvPr>
          <p:cNvCxnSpPr>
            <a:cxnSpLocks/>
          </p:cNvCxnSpPr>
          <p:nvPr/>
        </p:nvCxnSpPr>
        <p:spPr>
          <a:xfrm>
            <a:off x="547866" y="3372352"/>
            <a:ext cx="8921778" cy="0"/>
          </a:xfrm>
          <a:prstGeom prst="line">
            <a:avLst/>
          </a:prstGeom>
          <a:ln w="19050" cap="flat" cmpd="sng" algn="ctr">
            <a:solidFill>
              <a:schemeClr val="bg1">
                <a:lumMod val="50000"/>
              </a:schemeClr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E250B356-8038-FE97-5F32-6DB8384ABD61}"/>
              </a:ext>
            </a:extLst>
          </p:cNvPr>
          <p:cNvSpPr txBox="1"/>
          <p:nvPr/>
        </p:nvSpPr>
        <p:spPr>
          <a:xfrm>
            <a:off x="5064510" y="2823537"/>
            <a:ext cx="43493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latin typeface="Gill Sans MT" panose="020B0502020104020203" pitchFamily="34" charset="77"/>
              </a:rPr>
              <a:t>sounds like money</a:t>
            </a:r>
            <a:endParaRPr lang="en-GB" sz="2000" dirty="0">
              <a:latin typeface="Gill Sans MT" panose="020B0502020104020203" pitchFamily="34" charset="77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3718E4AB-5D21-2C57-B41A-388FC17224A6}"/>
              </a:ext>
            </a:extLst>
          </p:cNvPr>
          <p:cNvSpPr txBox="1"/>
          <p:nvPr/>
        </p:nvSpPr>
        <p:spPr>
          <a:xfrm>
            <a:off x="547865" y="2823537"/>
            <a:ext cx="440513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latin typeface="Gill Sans MT" panose="020B0502020104020203" pitchFamily="34" charset="77"/>
              </a:rPr>
              <a:t>sounds like parsley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20B7A2E8-C441-4C0B-810D-521DBA4B49CC}"/>
              </a:ext>
            </a:extLst>
          </p:cNvPr>
          <p:cNvSpPr txBox="1"/>
          <p:nvPr/>
        </p:nvSpPr>
        <p:spPr>
          <a:xfrm>
            <a:off x="1865507" y="1226452"/>
            <a:ext cx="617497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dirty="0">
                <a:latin typeface="Gill Sans MT" panose="020B0502020104020203" pitchFamily="34" charset="77"/>
              </a:rPr>
              <a:t>Read each word and sort it into the correct column.</a:t>
            </a:r>
          </a:p>
        </p:txBody>
      </p:sp>
    </p:spTree>
    <p:extLst>
      <p:ext uri="{BB962C8B-B14F-4D97-AF65-F5344CB8AC3E}">
        <p14:creationId xmlns:p14="http://schemas.microsoft.com/office/powerpoint/2010/main" val="295183883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30F39B5-6499-D347-BF97-2CAD8C5AB2F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A942462C-6690-D295-9C45-2D9FF82551B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33031" y="230484"/>
            <a:ext cx="965427" cy="739207"/>
          </a:xfrm>
          <a:prstGeom prst="rect">
            <a:avLst/>
          </a:prstGeom>
          <a:effectLst>
            <a:glow rad="101600">
              <a:srgbClr val="05AEEE">
                <a:alpha val="40000"/>
              </a:srgbClr>
            </a:glow>
          </a:effectLst>
        </p:spPr>
      </p:pic>
      <p:pic>
        <p:nvPicPr>
          <p:cNvPr id="55" name="Picture 54">
            <a:extLst>
              <a:ext uri="{FF2B5EF4-FFF2-40B4-BE49-F238E27FC236}">
                <a16:creationId xmlns:a16="http://schemas.microsoft.com/office/drawing/2014/main" id="{0B7F8AAB-325F-DA40-D791-0305EBA5C94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6568" y="230485"/>
            <a:ext cx="965427" cy="739207"/>
          </a:xfrm>
          <a:prstGeom prst="rect">
            <a:avLst/>
          </a:prstGeom>
          <a:effectLst>
            <a:glow rad="101600">
              <a:srgbClr val="05AEEE">
                <a:alpha val="40000"/>
              </a:srgbClr>
            </a:glow>
          </a:effectLst>
        </p:spPr>
      </p:pic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8EEE3CE0-53C3-BE85-DC62-ECC13BCB18F0}"/>
              </a:ext>
            </a:extLst>
          </p:cNvPr>
          <p:cNvSpPr/>
          <p:nvPr/>
        </p:nvSpPr>
        <p:spPr>
          <a:xfrm>
            <a:off x="1968196" y="333834"/>
            <a:ext cx="5969603" cy="532505"/>
          </a:xfrm>
          <a:prstGeom prst="roundRect">
            <a:avLst/>
          </a:prstGeom>
          <a:solidFill>
            <a:srgbClr val="05AEEE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>
              <a:defRPr/>
            </a:pPr>
            <a:r>
              <a:rPr lang="en-GB" sz="2400" b="1" dirty="0">
                <a:solidFill>
                  <a:schemeClr val="bg1"/>
                </a:solidFill>
                <a:latin typeface="Gill Sans MT" panose="020B0502020104020203" pitchFamily="34" charset="77"/>
              </a:rPr>
              <a:t>LEARN NEW RULE - APPLY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1D46303-65E3-15AB-E2BC-9940BEE89366}"/>
              </a:ext>
            </a:extLst>
          </p:cNvPr>
          <p:cNvSpPr txBox="1"/>
          <p:nvPr/>
        </p:nvSpPr>
        <p:spPr>
          <a:xfrm>
            <a:off x="3023924" y="888377"/>
            <a:ext cx="385814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000" b="1" i="1" dirty="0">
                <a:latin typeface="Gill Sans MT" panose="020B0502020104020203" pitchFamily="34" charset="77"/>
              </a:rPr>
              <a:t>Sounds Like</a:t>
            </a: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92C08351-5A14-F989-0A99-54EF3C55CAB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55425931"/>
              </p:ext>
            </p:extLst>
          </p:nvPr>
        </p:nvGraphicFramePr>
        <p:xfrm>
          <a:off x="691376" y="1672745"/>
          <a:ext cx="8619892" cy="9144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154973">
                  <a:extLst>
                    <a:ext uri="{9D8B030D-6E8A-4147-A177-3AD203B41FA5}">
                      <a16:colId xmlns:a16="http://schemas.microsoft.com/office/drawing/2014/main" val="3797345151"/>
                    </a:ext>
                  </a:extLst>
                </a:gridCol>
                <a:gridCol w="2154973">
                  <a:extLst>
                    <a:ext uri="{9D8B030D-6E8A-4147-A177-3AD203B41FA5}">
                      <a16:colId xmlns:a16="http://schemas.microsoft.com/office/drawing/2014/main" val="1516270861"/>
                    </a:ext>
                  </a:extLst>
                </a:gridCol>
                <a:gridCol w="2154973">
                  <a:extLst>
                    <a:ext uri="{9D8B030D-6E8A-4147-A177-3AD203B41FA5}">
                      <a16:colId xmlns:a16="http://schemas.microsoft.com/office/drawing/2014/main" val="536692372"/>
                    </a:ext>
                  </a:extLst>
                </a:gridCol>
                <a:gridCol w="2154973">
                  <a:extLst>
                    <a:ext uri="{9D8B030D-6E8A-4147-A177-3AD203B41FA5}">
                      <a16:colId xmlns:a16="http://schemas.microsoft.com/office/drawing/2014/main" val="252661414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400" b="0" i="0" dirty="0">
                          <a:latin typeface="Gill Sans MT" panose="020B0502020104020203" pitchFamily="34" charset="77"/>
                        </a:rPr>
                        <a:t>kidney</a:t>
                      </a:r>
                      <a:endParaRPr lang="en-GB" sz="2400" b="0" i="0" dirty="0">
                        <a:solidFill>
                          <a:schemeClr val="tx1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i="0" dirty="0">
                          <a:latin typeface="Gill Sans MT" panose="020B0502020104020203" pitchFamily="34" charset="77"/>
                        </a:rPr>
                        <a:t>alley</a:t>
                      </a:r>
                      <a:endParaRPr lang="en-GB" sz="2400" b="0" i="0" dirty="0">
                        <a:solidFill>
                          <a:schemeClr val="tx1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i="0" dirty="0">
                          <a:latin typeface="Gill Sans MT" panose="020B0502020104020203" pitchFamily="34" charset="77"/>
                        </a:rPr>
                        <a:t>journey</a:t>
                      </a:r>
                      <a:endParaRPr lang="en-GB" sz="2400" b="0" i="0" dirty="0">
                        <a:solidFill>
                          <a:schemeClr val="tx1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i="0" dirty="0">
                          <a:solidFill>
                            <a:schemeClr val="tx1"/>
                          </a:solidFill>
                          <a:latin typeface="Gill Sans MT" panose="020B0502020104020203" pitchFamily="34" charset="77"/>
                        </a:rPr>
                        <a:t>trolley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07913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400" b="0" i="0" dirty="0">
                          <a:latin typeface="Gill Sans MT" panose="020B0502020104020203" pitchFamily="34" charset="77"/>
                        </a:rPr>
                        <a:t>pulley</a:t>
                      </a:r>
                      <a:endParaRPr lang="en-GB" sz="2400" b="0" i="0" dirty="0">
                        <a:solidFill>
                          <a:schemeClr val="tx1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i="0" dirty="0">
                          <a:latin typeface="Gill Sans MT" panose="020B0502020104020203" pitchFamily="34" charset="77"/>
                        </a:rPr>
                        <a:t>honey</a:t>
                      </a:r>
                      <a:endParaRPr lang="en-GB" sz="2400" b="0" i="0" dirty="0">
                        <a:solidFill>
                          <a:schemeClr val="tx1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i="0" dirty="0">
                          <a:solidFill>
                            <a:schemeClr val="tx1"/>
                          </a:solidFill>
                          <a:latin typeface="Gill Sans MT" panose="020B0502020104020203" pitchFamily="34" charset="77"/>
                        </a:rPr>
                        <a:t>volley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i="0" dirty="0">
                          <a:latin typeface="Gill Sans MT" panose="020B0502020104020203" pitchFamily="34" charset="77"/>
                        </a:rPr>
                        <a:t>chimney</a:t>
                      </a:r>
                      <a:endParaRPr lang="en-GB" sz="2400" b="0" i="0" dirty="0">
                        <a:solidFill>
                          <a:schemeClr val="tx1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020096"/>
                  </a:ext>
                </a:extLst>
              </a:tr>
            </a:tbl>
          </a:graphicData>
        </a:graphic>
      </p:graphicFrame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B030F101-26EF-856B-8812-D7D23DA7B15D}"/>
              </a:ext>
            </a:extLst>
          </p:cNvPr>
          <p:cNvCxnSpPr>
            <a:cxnSpLocks/>
          </p:cNvCxnSpPr>
          <p:nvPr/>
        </p:nvCxnSpPr>
        <p:spPr>
          <a:xfrm>
            <a:off x="5008754" y="2832407"/>
            <a:ext cx="0" cy="3969834"/>
          </a:xfrm>
          <a:prstGeom prst="line">
            <a:avLst/>
          </a:prstGeom>
          <a:ln w="19050" cap="flat" cmpd="sng" algn="ctr">
            <a:solidFill>
              <a:schemeClr val="bg1">
                <a:lumMod val="50000"/>
              </a:schemeClr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157D2C3D-6233-97B2-F616-57132F05C814}"/>
              </a:ext>
            </a:extLst>
          </p:cNvPr>
          <p:cNvCxnSpPr>
            <a:cxnSpLocks/>
          </p:cNvCxnSpPr>
          <p:nvPr/>
        </p:nvCxnSpPr>
        <p:spPr>
          <a:xfrm>
            <a:off x="547866" y="3372352"/>
            <a:ext cx="8921778" cy="0"/>
          </a:xfrm>
          <a:prstGeom prst="line">
            <a:avLst/>
          </a:prstGeom>
          <a:ln w="19050" cap="flat" cmpd="sng" algn="ctr">
            <a:solidFill>
              <a:schemeClr val="bg1">
                <a:lumMod val="50000"/>
              </a:schemeClr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7618D2F3-AF38-DA90-778B-F8A867907ED9}"/>
              </a:ext>
            </a:extLst>
          </p:cNvPr>
          <p:cNvSpPr txBox="1"/>
          <p:nvPr/>
        </p:nvSpPr>
        <p:spPr>
          <a:xfrm>
            <a:off x="5064510" y="2823537"/>
            <a:ext cx="43493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latin typeface="Gill Sans MT" panose="020B0502020104020203" pitchFamily="34" charset="77"/>
              </a:rPr>
              <a:t>Sounds like money</a:t>
            </a:r>
            <a:endParaRPr lang="en-GB" sz="2000" dirty="0">
              <a:latin typeface="Gill Sans MT" panose="020B0502020104020203" pitchFamily="34" charset="77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9774E4FB-A3F7-45A1-D0AF-968BA8B7957F}"/>
              </a:ext>
            </a:extLst>
          </p:cNvPr>
          <p:cNvSpPr txBox="1"/>
          <p:nvPr/>
        </p:nvSpPr>
        <p:spPr>
          <a:xfrm>
            <a:off x="547865" y="2823537"/>
            <a:ext cx="440513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latin typeface="Gill Sans MT" panose="020B0502020104020203" pitchFamily="34" charset="77"/>
              </a:rPr>
              <a:t>Sounds like parsley</a:t>
            </a:r>
            <a:endParaRPr lang="en-GB" sz="2000" dirty="0">
              <a:latin typeface="Gill Sans MT" panose="020B0502020104020203" pitchFamily="34" charset="77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D11C6B7F-317D-135B-3B67-326D9DEE0341}"/>
              </a:ext>
            </a:extLst>
          </p:cNvPr>
          <p:cNvSpPr txBox="1"/>
          <p:nvPr/>
        </p:nvSpPr>
        <p:spPr>
          <a:xfrm>
            <a:off x="1865507" y="1226452"/>
            <a:ext cx="617497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dirty="0">
                <a:latin typeface="Gill Sans MT" panose="020B0502020104020203" pitchFamily="34" charset="77"/>
              </a:rPr>
              <a:t>Read each word and sort it into the correct column.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3A94B84D-D14D-9728-DE50-B63C0296334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87863467"/>
              </p:ext>
            </p:extLst>
          </p:nvPr>
        </p:nvGraphicFramePr>
        <p:xfrm>
          <a:off x="547865" y="3529474"/>
          <a:ext cx="4349377" cy="329649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349377">
                  <a:extLst>
                    <a:ext uri="{9D8B030D-6E8A-4147-A177-3AD203B41FA5}">
                      <a16:colId xmlns:a16="http://schemas.microsoft.com/office/drawing/2014/main" val="226732640"/>
                    </a:ext>
                  </a:extLst>
                </a:gridCol>
              </a:tblGrid>
              <a:tr h="702590">
                <a:tc>
                  <a:txBody>
                    <a:bodyPr/>
                    <a:lstStyle/>
                    <a:p>
                      <a:pPr algn="ctr"/>
                      <a:r>
                        <a:rPr lang="en-GB" sz="2400" b="0" i="0" dirty="0">
                          <a:latin typeface="Gill Sans MT" panose="020B0502020104020203" pitchFamily="34" charset="77"/>
                        </a:rPr>
                        <a:t>alley</a:t>
                      </a:r>
                      <a:endParaRPr lang="en-GB" sz="2400" dirty="0"/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00270864"/>
                  </a:ext>
                </a:extLst>
              </a:tr>
              <a:tr h="702590">
                <a:tc>
                  <a:txBody>
                    <a:bodyPr/>
                    <a:lstStyle/>
                    <a:p>
                      <a:pPr algn="ctr"/>
                      <a:r>
                        <a:rPr lang="en-GB" sz="2400" b="0" i="0" dirty="0">
                          <a:latin typeface="Gill Sans MT" panose="020B0502020104020203" pitchFamily="34" charset="77"/>
                        </a:rPr>
                        <a:t>pulley</a:t>
                      </a:r>
                      <a:endParaRPr lang="en-GB" sz="2400" dirty="0"/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78672399"/>
                  </a:ext>
                </a:extLst>
              </a:tr>
              <a:tr h="702590">
                <a:tc>
                  <a:txBody>
                    <a:bodyPr/>
                    <a:lstStyle/>
                    <a:p>
                      <a:pPr algn="ctr"/>
                      <a:r>
                        <a:rPr lang="en-GB" sz="2400" b="0" i="0" dirty="0">
                          <a:latin typeface="Gill Sans MT" panose="020B0502020104020203" pitchFamily="34" charset="77"/>
                        </a:rPr>
                        <a:t>trolley</a:t>
                      </a:r>
                    </a:p>
                    <a:p>
                      <a:pPr algn="ctr"/>
                      <a:endParaRPr lang="en-GB" sz="2400" b="0" i="0" dirty="0">
                        <a:latin typeface="Gill Sans MT" panose="020B0502020104020203" pitchFamily="34" charset="77"/>
                      </a:endParaRPr>
                    </a:p>
                    <a:p>
                      <a:pPr algn="ctr"/>
                      <a:r>
                        <a:rPr lang="en-GB" sz="2400" b="0" i="0" dirty="0">
                          <a:latin typeface="Gill Sans MT" panose="020B0502020104020203" pitchFamily="34" charset="77"/>
                        </a:rPr>
                        <a:t>volley</a:t>
                      </a:r>
                      <a:endParaRPr lang="en-GB" sz="2400" dirty="0"/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4184004"/>
                  </a:ext>
                </a:extLst>
              </a:tr>
              <a:tr h="702590">
                <a:tc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14180681"/>
                  </a:ext>
                </a:extLst>
              </a:tr>
            </a:tbl>
          </a:graphicData>
        </a:graphic>
      </p:graphicFrame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10722902-AD28-92FC-FAD9-E94C1DB3F9B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38869091"/>
              </p:ext>
            </p:extLst>
          </p:nvPr>
        </p:nvGraphicFramePr>
        <p:xfrm>
          <a:off x="5064510" y="3529473"/>
          <a:ext cx="4349377" cy="309802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349377">
                  <a:extLst>
                    <a:ext uri="{9D8B030D-6E8A-4147-A177-3AD203B41FA5}">
                      <a16:colId xmlns:a16="http://schemas.microsoft.com/office/drawing/2014/main" val="226732640"/>
                    </a:ext>
                  </a:extLst>
                </a:gridCol>
              </a:tblGrid>
              <a:tr h="742696">
                <a:tc>
                  <a:txBody>
                    <a:bodyPr/>
                    <a:lstStyle/>
                    <a:p>
                      <a:pPr algn="ctr"/>
                      <a:r>
                        <a:rPr lang="en-GB" sz="2400" b="0" i="0" dirty="0">
                          <a:latin typeface="Gill Sans MT" panose="020B0502020104020203" pitchFamily="34" charset="77"/>
                        </a:rPr>
                        <a:t>kidney</a:t>
                      </a:r>
                      <a:endParaRPr lang="en-GB" sz="2400" dirty="0"/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00270864"/>
                  </a:ext>
                </a:extLst>
              </a:tr>
              <a:tr h="742696">
                <a:tc>
                  <a:txBody>
                    <a:bodyPr/>
                    <a:lstStyle/>
                    <a:p>
                      <a:pPr algn="ctr"/>
                      <a:r>
                        <a:rPr lang="en-GB" sz="2400" b="0" i="0" dirty="0">
                          <a:latin typeface="Gill Sans MT" panose="020B0502020104020203" pitchFamily="34" charset="77"/>
                        </a:rPr>
                        <a:t>journey</a:t>
                      </a:r>
                      <a:endParaRPr lang="en-GB" sz="2400" dirty="0"/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78672399"/>
                  </a:ext>
                </a:extLst>
              </a:tr>
              <a:tr h="742696">
                <a:tc>
                  <a:txBody>
                    <a:bodyPr/>
                    <a:lstStyle/>
                    <a:p>
                      <a:pPr algn="ctr"/>
                      <a:r>
                        <a:rPr lang="en-GB" sz="2400" b="0" i="0" dirty="0">
                          <a:latin typeface="Gill Sans MT" panose="020B0502020104020203" pitchFamily="34" charset="77"/>
                        </a:rPr>
                        <a:t>honey</a:t>
                      </a:r>
                      <a:endParaRPr lang="en-GB" sz="2400" dirty="0"/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4184004"/>
                  </a:ext>
                </a:extLst>
              </a:tr>
              <a:tr h="869937">
                <a:tc>
                  <a:txBody>
                    <a:bodyPr/>
                    <a:lstStyle/>
                    <a:p>
                      <a:pPr algn="ctr"/>
                      <a:r>
                        <a:rPr lang="en-GB" sz="2400" b="0" i="0" dirty="0">
                          <a:latin typeface="Gill Sans MT" panose="020B0502020104020203" pitchFamily="34" charset="77"/>
                        </a:rPr>
                        <a:t>chimney</a:t>
                      </a:r>
                    </a:p>
                    <a:p>
                      <a:pPr algn="ctr"/>
                      <a:endParaRPr lang="en-GB" sz="2400" dirty="0"/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1418068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2823300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AEEE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D0B3A06-8F9E-5898-5CAD-70815F574AE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B2012DD0-F7B6-6AF0-A8AC-5B864300B363}"/>
              </a:ext>
            </a:extLst>
          </p:cNvPr>
          <p:cNvSpPr txBox="1"/>
          <p:nvPr/>
        </p:nvSpPr>
        <p:spPr>
          <a:xfrm>
            <a:off x="2906901" y="3003478"/>
            <a:ext cx="4092188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6000" b="1" i="0" dirty="0">
                <a:solidFill>
                  <a:schemeClr val="bg1"/>
                </a:solidFill>
                <a:latin typeface="Gill Sans MT" panose="020B0502020104020203" pitchFamily="34" charset="77"/>
              </a:rPr>
              <a:t>TUESDAY</a:t>
            </a:r>
            <a:endParaRPr lang="en-GB" sz="5400" b="1" i="0" dirty="0">
              <a:solidFill>
                <a:schemeClr val="bg1"/>
              </a:solidFill>
              <a:latin typeface="Gill Sans MT" panose="020B0502020104020203" pitchFamily="34" charset="77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D4865A3-78A8-66FB-0AE0-BBEBB1F3DC5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38977" y="1450646"/>
            <a:ext cx="2028045" cy="1552832"/>
          </a:xfrm>
          <a:prstGeom prst="rect">
            <a:avLst/>
          </a:prstGeom>
          <a:effectLst>
            <a:glow rad="103032">
              <a:schemeClr val="bg1">
                <a:alpha val="40000"/>
              </a:schemeClr>
            </a:glow>
            <a:softEdge rad="0"/>
          </a:effectLst>
        </p:spPr>
      </p:pic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391EE71E-8DBC-599A-4CA3-0BC40B0E7D28}"/>
              </a:ext>
            </a:extLst>
          </p:cNvPr>
          <p:cNvSpPr/>
          <p:nvPr/>
        </p:nvSpPr>
        <p:spPr>
          <a:xfrm>
            <a:off x="2372316" y="4019141"/>
            <a:ext cx="5161357" cy="713678"/>
          </a:xfrm>
          <a:prstGeom prst="roundRect">
            <a:avLst/>
          </a:prstGeom>
          <a:solidFill>
            <a:srgbClr val="FFFFFF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>
              <a:defRPr/>
            </a:pPr>
            <a:r>
              <a:rPr lang="en-GB" sz="3200" b="1" dirty="0">
                <a:solidFill>
                  <a:srgbClr val="05AEEE"/>
                </a:solidFill>
                <a:latin typeface="Gill Sans MT" panose="020B0502020104020203" pitchFamily="34" charset="77"/>
              </a:rPr>
              <a:t>EXPLORE SYLLABLES</a:t>
            </a:r>
          </a:p>
        </p:txBody>
      </p:sp>
    </p:spTree>
    <p:extLst>
      <p:ext uri="{BB962C8B-B14F-4D97-AF65-F5344CB8AC3E}">
        <p14:creationId xmlns:p14="http://schemas.microsoft.com/office/powerpoint/2010/main" val="76977653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D6A9C6E-77F4-8A94-EA50-4479C65E56E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id="{EF8379DC-AA88-C509-C5FA-67225788A220}"/>
              </a:ext>
            </a:extLst>
          </p:cNvPr>
          <p:cNvSpPr txBox="1"/>
          <p:nvPr/>
        </p:nvSpPr>
        <p:spPr>
          <a:xfrm>
            <a:off x="5203340" y="2628797"/>
            <a:ext cx="4372392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7200" b="0" i="0" dirty="0">
                <a:solidFill>
                  <a:schemeClr val="tx1"/>
                </a:solidFill>
                <a:effectLst/>
                <a:latin typeface="Gill Sans MT" panose="020B0502020104020203" pitchFamily="34" charset="0"/>
              </a:rPr>
              <a:t>bowl</a:t>
            </a:r>
            <a:r>
              <a:rPr lang="en-GB" sz="7200" b="0" i="0" dirty="0">
                <a:solidFill>
                  <a:srgbClr val="FF0000"/>
                </a:solidFill>
                <a:effectLst/>
                <a:latin typeface="Gill Sans MT" panose="020B0502020104020203" pitchFamily="34" charset="0"/>
              </a:rPr>
              <a:t>s</a:t>
            </a:r>
            <a:endParaRPr lang="en-GB" sz="7200" dirty="0">
              <a:solidFill>
                <a:srgbClr val="FF0000"/>
              </a:solidFill>
              <a:latin typeface="Gill Sans MT" panose="020B0502020104020203" pitchFamily="34" charset="0"/>
            </a:endParaRPr>
          </a:p>
        </p:txBody>
      </p:sp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734B9B45-31A0-A1F7-AF0B-B2298FE82589}"/>
              </a:ext>
            </a:extLst>
          </p:cNvPr>
          <p:cNvSpPr/>
          <p:nvPr/>
        </p:nvSpPr>
        <p:spPr>
          <a:xfrm>
            <a:off x="2317673" y="1073656"/>
            <a:ext cx="5270652" cy="532505"/>
          </a:xfrm>
          <a:prstGeom prst="roundRect">
            <a:avLst/>
          </a:prstGeom>
          <a:solidFill>
            <a:srgbClr val="05AEEE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>
              <a:defRPr/>
            </a:pPr>
            <a:r>
              <a:rPr lang="en-GB" sz="2400" b="1" dirty="0">
                <a:solidFill>
                  <a:schemeClr val="bg1"/>
                </a:solidFill>
                <a:latin typeface="Gill Sans MT" panose="020B0502020104020203" pitchFamily="34" charset="77"/>
              </a:rPr>
              <a:t>SPACED RETRIEVAL PRACTICE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2B57997-EC3E-2DA0-3881-B0B7AB4BECA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33031" y="230484"/>
            <a:ext cx="965427" cy="739207"/>
          </a:xfrm>
          <a:prstGeom prst="rect">
            <a:avLst/>
          </a:prstGeom>
          <a:effectLst>
            <a:glow rad="101600">
              <a:srgbClr val="05AEEE">
                <a:alpha val="40000"/>
              </a:srgbClr>
            </a:glow>
          </a:effectLst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6751D4CB-E73D-400D-B767-9BB3C0440DE2}"/>
              </a:ext>
            </a:extLst>
          </p:cNvPr>
          <p:cNvSpPr txBox="1"/>
          <p:nvPr/>
        </p:nvSpPr>
        <p:spPr>
          <a:xfrm>
            <a:off x="5237907" y="5304493"/>
            <a:ext cx="433782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7200" dirty="0">
                <a:solidFill>
                  <a:srgbClr val="000000"/>
                </a:solidFill>
                <a:latin typeface="Gill Sans MT" panose="020B0502020104020203" pitchFamily="34" charset="0"/>
              </a:rPr>
              <a:t>flower</a:t>
            </a:r>
            <a:r>
              <a:rPr lang="en-GB" sz="7200" dirty="0">
                <a:solidFill>
                  <a:srgbClr val="FF0000"/>
                </a:solidFill>
                <a:latin typeface="Gill Sans MT" panose="020B0502020104020203" pitchFamily="34" charset="0"/>
              </a:rPr>
              <a:t>s</a:t>
            </a:r>
            <a:endParaRPr lang="en-GB" sz="7200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F9E38DD-90B7-A600-DB0C-5231E5379E90}"/>
              </a:ext>
            </a:extLst>
          </p:cNvPr>
          <p:cNvSpPr txBox="1"/>
          <p:nvPr/>
        </p:nvSpPr>
        <p:spPr>
          <a:xfrm>
            <a:off x="5203342" y="3966645"/>
            <a:ext cx="437239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7200" dirty="0">
                <a:solidFill>
                  <a:srgbClr val="000000"/>
                </a:solidFill>
                <a:latin typeface="Gill Sans MT" panose="020B0502020104020203" pitchFamily="34" charset="0"/>
              </a:rPr>
              <a:t>book</a:t>
            </a:r>
            <a:r>
              <a:rPr lang="en-GB" sz="7200" dirty="0">
                <a:solidFill>
                  <a:srgbClr val="FF0000"/>
                </a:solidFill>
                <a:latin typeface="Gill Sans MT" panose="020B0502020104020203" pitchFamily="34" charset="0"/>
              </a:rPr>
              <a:t>s</a:t>
            </a:r>
            <a:endParaRPr lang="en-GB" sz="4800" dirty="0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AAD30E7-13C9-B7C2-DC52-FBE11BC6B861}"/>
              </a:ext>
            </a:extLst>
          </p:cNvPr>
          <p:cNvSpPr txBox="1"/>
          <p:nvPr/>
        </p:nvSpPr>
        <p:spPr>
          <a:xfrm>
            <a:off x="186688" y="2628797"/>
            <a:ext cx="4624968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7200" b="0" i="0" dirty="0">
                <a:solidFill>
                  <a:schemeClr val="tx1"/>
                </a:solidFill>
                <a:effectLst/>
                <a:latin typeface="Gill Sans MT" panose="020B0502020104020203" pitchFamily="34" charset="0"/>
              </a:rPr>
              <a:t>bowl</a:t>
            </a:r>
            <a:r>
              <a:rPr lang="en-GB" sz="7200" dirty="0">
                <a:solidFill>
                  <a:srgbClr val="FF0000"/>
                </a:solidFill>
                <a:latin typeface="Gill Sans MT" panose="020B0502020104020203" pitchFamily="34" charset="0"/>
              </a:rPr>
              <a:t>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FDDD5FC3-666D-FFC3-0331-B63E84EE6508}"/>
              </a:ext>
            </a:extLst>
          </p:cNvPr>
          <p:cNvSpPr txBox="1"/>
          <p:nvPr/>
        </p:nvSpPr>
        <p:spPr>
          <a:xfrm>
            <a:off x="-204999" y="5304493"/>
            <a:ext cx="540834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7200" dirty="0">
                <a:solidFill>
                  <a:srgbClr val="000000"/>
                </a:solidFill>
                <a:latin typeface="Gill Sans MT" panose="020B0502020104020203" pitchFamily="34" charset="0"/>
              </a:rPr>
              <a:t>flower</a:t>
            </a:r>
            <a:r>
              <a:rPr lang="en-GB" sz="7200" dirty="0">
                <a:solidFill>
                  <a:srgbClr val="FF0000"/>
                </a:solidFill>
                <a:latin typeface="Gill Sans MT" panose="020B0502020104020203" pitchFamily="34" charset="0"/>
              </a:rPr>
              <a:t>___</a:t>
            </a:r>
            <a:endParaRPr lang="en-GB" sz="7200" dirty="0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C279E8DC-F71B-9ADD-B706-F54D9BEFA6D3}"/>
              </a:ext>
            </a:extLst>
          </p:cNvPr>
          <p:cNvSpPr txBox="1"/>
          <p:nvPr/>
        </p:nvSpPr>
        <p:spPr>
          <a:xfrm>
            <a:off x="-314477" y="3966645"/>
            <a:ext cx="588634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7200" dirty="0">
                <a:solidFill>
                  <a:srgbClr val="000000"/>
                </a:solidFill>
                <a:latin typeface="Gill Sans MT" panose="020B0502020104020203" pitchFamily="34" charset="0"/>
              </a:rPr>
              <a:t>book</a:t>
            </a:r>
            <a:r>
              <a:rPr lang="en-GB" sz="7200" dirty="0">
                <a:solidFill>
                  <a:srgbClr val="FF0000"/>
                </a:solidFill>
                <a:latin typeface="Gill Sans MT" panose="020B0502020104020203" pitchFamily="34" charset="0"/>
              </a:rPr>
              <a:t>____</a:t>
            </a:r>
            <a:endParaRPr lang="en-GB" sz="5400" dirty="0"/>
          </a:p>
        </p:txBody>
      </p: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09394438-D894-C7CC-7CC9-8BE7579D8254}"/>
              </a:ext>
            </a:extLst>
          </p:cNvPr>
          <p:cNvCxnSpPr>
            <a:cxnSpLocks/>
          </p:cNvCxnSpPr>
          <p:nvPr/>
        </p:nvCxnSpPr>
        <p:spPr>
          <a:xfrm>
            <a:off x="4953000" y="1921397"/>
            <a:ext cx="0" cy="4583425"/>
          </a:xfrm>
          <a:prstGeom prst="line">
            <a:avLst/>
          </a:prstGeom>
          <a:ln w="19050" cap="flat" cmpd="sng" algn="ctr">
            <a:solidFill>
              <a:schemeClr val="bg1">
                <a:lumMod val="50000"/>
              </a:schemeClr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33" name="TextBox 32">
            <a:extLst>
              <a:ext uri="{FF2B5EF4-FFF2-40B4-BE49-F238E27FC236}">
                <a16:creationId xmlns:a16="http://schemas.microsoft.com/office/drawing/2014/main" id="{366A33D8-D471-A774-E50C-6A3021F4AA22}"/>
              </a:ext>
            </a:extLst>
          </p:cNvPr>
          <p:cNvSpPr txBox="1"/>
          <p:nvPr/>
        </p:nvSpPr>
        <p:spPr>
          <a:xfrm>
            <a:off x="1185446" y="1881533"/>
            <a:ext cx="262745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000" dirty="0">
                <a:latin typeface="Gill Sans MT" panose="020B0502020104020203" pitchFamily="34" charset="77"/>
              </a:rPr>
              <a:t>SUPPORTED</a:t>
            </a:r>
          </a:p>
          <a:p>
            <a:pPr algn="ctr"/>
            <a:r>
              <a:rPr lang="en-GB" sz="1600" i="1" dirty="0">
                <a:latin typeface="Gill Sans MT" panose="020B0502020104020203" pitchFamily="34" charset="77"/>
              </a:rPr>
              <a:t>(with clues)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239FC609-5B10-848E-3D77-8C04F4811B73}"/>
              </a:ext>
            </a:extLst>
          </p:cNvPr>
          <p:cNvSpPr txBox="1"/>
          <p:nvPr/>
        </p:nvSpPr>
        <p:spPr>
          <a:xfrm>
            <a:off x="5733106" y="1881533"/>
            <a:ext cx="337363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000" dirty="0">
                <a:latin typeface="Gill Sans MT" panose="020B0502020104020203" pitchFamily="34" charset="77"/>
              </a:rPr>
              <a:t>INDEPENDENT</a:t>
            </a:r>
            <a:endParaRPr lang="en-GB" dirty="0">
              <a:latin typeface="Gill Sans MT" panose="020B0502020104020203" pitchFamily="34" charset="77"/>
            </a:endParaRPr>
          </a:p>
          <a:p>
            <a:pPr algn="ctr"/>
            <a:r>
              <a:rPr lang="en-GB" sz="1600" i="1" dirty="0">
                <a:latin typeface="Gill Sans MT" panose="020B0502020104020203" pitchFamily="34" charset="77"/>
              </a:rPr>
              <a:t>(no clues)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24C3CD2-F694-36D9-CFBC-33F57F4E59AA}"/>
              </a:ext>
            </a:extLst>
          </p:cNvPr>
          <p:cNvSpPr txBox="1"/>
          <p:nvPr/>
        </p:nvSpPr>
        <p:spPr>
          <a:xfrm>
            <a:off x="1754155" y="569581"/>
            <a:ext cx="668071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000" dirty="0">
                <a:latin typeface="Gill Sans MT" panose="020B0502020104020203" pitchFamily="34" charset="77"/>
              </a:rPr>
              <a:t>PREVIOUS WEEK’S RULE: </a:t>
            </a:r>
            <a:r>
              <a:rPr lang="en-GB" sz="2000" b="1" i="1" dirty="0">
                <a:solidFill>
                  <a:srgbClr val="05AEEE"/>
                </a:solidFill>
                <a:latin typeface="Gill Sans MT" panose="020B0502020104020203" pitchFamily="34" charset="77"/>
              </a:rPr>
              <a:t>-s and –es endings</a:t>
            </a:r>
          </a:p>
        </p:txBody>
      </p:sp>
      <p:grpSp>
        <p:nvGrpSpPr>
          <p:cNvPr id="53" name="Group 52">
            <a:extLst>
              <a:ext uri="{FF2B5EF4-FFF2-40B4-BE49-F238E27FC236}">
                <a16:creationId xmlns:a16="http://schemas.microsoft.com/office/drawing/2014/main" id="{26826E62-4DFC-425C-0CB3-4A851FA2B132}"/>
              </a:ext>
            </a:extLst>
          </p:cNvPr>
          <p:cNvGrpSpPr/>
          <p:nvPr/>
        </p:nvGrpSpPr>
        <p:grpSpPr>
          <a:xfrm>
            <a:off x="328891" y="2844598"/>
            <a:ext cx="4337825" cy="3694716"/>
            <a:chOff x="271168" y="2765347"/>
            <a:chExt cx="4337825" cy="3694716"/>
          </a:xfrm>
        </p:grpSpPr>
        <p:sp>
          <p:nvSpPr>
            <p:cNvPr id="29" name="Rounded Rectangle 28">
              <a:extLst>
                <a:ext uri="{FF2B5EF4-FFF2-40B4-BE49-F238E27FC236}">
                  <a16:creationId xmlns:a16="http://schemas.microsoft.com/office/drawing/2014/main" id="{DA4440D8-938B-D6DD-049E-482739AC065F}"/>
                </a:ext>
              </a:extLst>
            </p:cNvPr>
            <p:cNvSpPr/>
            <p:nvPr/>
          </p:nvSpPr>
          <p:spPr>
            <a:xfrm>
              <a:off x="271168" y="2765347"/>
              <a:ext cx="4337825" cy="3694716"/>
            </a:xfrm>
            <a:prstGeom prst="roundRect">
              <a:avLst>
                <a:gd name="adj" fmla="val 6016"/>
              </a:avLst>
            </a:prstGeom>
            <a:solidFill>
              <a:srgbClr val="05AEEE"/>
            </a:solidFill>
            <a:ln>
              <a:solidFill>
                <a:srgbClr val="05AEEE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6" name="Quad Arrow 35">
              <a:extLst>
                <a:ext uri="{FF2B5EF4-FFF2-40B4-BE49-F238E27FC236}">
                  <a16:creationId xmlns:a16="http://schemas.microsoft.com/office/drawing/2014/main" id="{BC0BD5F4-F0C8-7CFF-F2EE-CCA163952614}"/>
                </a:ext>
              </a:extLst>
            </p:cNvPr>
            <p:cNvSpPr/>
            <p:nvPr/>
          </p:nvSpPr>
          <p:spPr>
            <a:xfrm>
              <a:off x="1907163" y="4057299"/>
              <a:ext cx="1065833" cy="1067145"/>
            </a:xfrm>
            <a:prstGeom prst="quadArrow">
              <a:avLst>
                <a:gd name="adj1" fmla="val 13265"/>
                <a:gd name="adj2" fmla="val 15574"/>
                <a:gd name="adj3" fmla="val 15574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561BD196-3445-794C-4156-2BA02CA455B9}"/>
                </a:ext>
              </a:extLst>
            </p:cNvPr>
            <p:cNvSpPr txBox="1"/>
            <p:nvPr/>
          </p:nvSpPr>
          <p:spPr>
            <a:xfrm>
              <a:off x="1185445" y="5210481"/>
              <a:ext cx="262745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solidFill>
                    <a:schemeClr val="bg1"/>
                  </a:solidFill>
                  <a:latin typeface="Gill Sans MT" panose="020B0502020104020203" pitchFamily="34" charset="77"/>
                </a:rPr>
                <a:t>DRAG TO REVEAL</a:t>
              </a:r>
            </a:p>
          </p:txBody>
        </p:sp>
      </p:grpSp>
      <p:grpSp>
        <p:nvGrpSpPr>
          <p:cNvPr id="50" name="Group 49">
            <a:extLst>
              <a:ext uri="{FF2B5EF4-FFF2-40B4-BE49-F238E27FC236}">
                <a16:creationId xmlns:a16="http://schemas.microsoft.com/office/drawing/2014/main" id="{EF7E744D-65CB-157A-2EFE-A8B8DB21A74B}"/>
              </a:ext>
            </a:extLst>
          </p:cNvPr>
          <p:cNvGrpSpPr/>
          <p:nvPr/>
        </p:nvGrpSpPr>
        <p:grpSpPr>
          <a:xfrm>
            <a:off x="5200606" y="2736777"/>
            <a:ext cx="4337825" cy="1019019"/>
            <a:chOff x="5237916" y="2719451"/>
            <a:chExt cx="4337825" cy="1019019"/>
          </a:xfrm>
        </p:grpSpPr>
        <p:sp>
          <p:nvSpPr>
            <p:cNvPr id="19" name="Rounded Rectangle 18">
              <a:extLst>
                <a:ext uri="{FF2B5EF4-FFF2-40B4-BE49-F238E27FC236}">
                  <a16:creationId xmlns:a16="http://schemas.microsoft.com/office/drawing/2014/main" id="{31F8E587-8D95-22B9-66C5-67092CCB4BF7}"/>
                </a:ext>
              </a:extLst>
            </p:cNvPr>
            <p:cNvSpPr/>
            <p:nvPr/>
          </p:nvSpPr>
          <p:spPr>
            <a:xfrm>
              <a:off x="5237916" y="2719451"/>
              <a:ext cx="4337825" cy="1019019"/>
            </a:xfrm>
            <a:prstGeom prst="roundRect">
              <a:avLst/>
            </a:prstGeom>
            <a:solidFill>
              <a:srgbClr val="05AEEE"/>
            </a:solidFill>
            <a:ln>
              <a:solidFill>
                <a:srgbClr val="05AEEE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0" name="Quad Arrow 39">
              <a:extLst>
                <a:ext uri="{FF2B5EF4-FFF2-40B4-BE49-F238E27FC236}">
                  <a16:creationId xmlns:a16="http://schemas.microsoft.com/office/drawing/2014/main" id="{2BB0058A-6E63-14F3-CA23-6ACEC2019F73}"/>
                </a:ext>
              </a:extLst>
            </p:cNvPr>
            <p:cNvSpPr/>
            <p:nvPr/>
          </p:nvSpPr>
          <p:spPr>
            <a:xfrm>
              <a:off x="5430527" y="2957931"/>
              <a:ext cx="521233" cy="534862"/>
            </a:xfrm>
            <a:prstGeom prst="quadArrow">
              <a:avLst>
                <a:gd name="adj1" fmla="val 13265"/>
                <a:gd name="adj2" fmla="val 15574"/>
                <a:gd name="adj3" fmla="val 15574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1" name="Quad Arrow 40">
              <a:extLst>
                <a:ext uri="{FF2B5EF4-FFF2-40B4-BE49-F238E27FC236}">
                  <a16:creationId xmlns:a16="http://schemas.microsoft.com/office/drawing/2014/main" id="{6901F2E8-30F2-8649-0EE9-8EDD0F364E66}"/>
                </a:ext>
              </a:extLst>
            </p:cNvPr>
            <p:cNvSpPr/>
            <p:nvPr/>
          </p:nvSpPr>
          <p:spPr>
            <a:xfrm>
              <a:off x="8833030" y="2957931"/>
              <a:ext cx="521233" cy="534862"/>
            </a:xfrm>
            <a:prstGeom prst="quadArrow">
              <a:avLst>
                <a:gd name="adj1" fmla="val 13265"/>
                <a:gd name="adj2" fmla="val 15574"/>
                <a:gd name="adj3" fmla="val 15574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412FB0CD-D839-BB33-A642-63D560436C06}"/>
                </a:ext>
              </a:extLst>
            </p:cNvPr>
            <p:cNvSpPr txBox="1"/>
            <p:nvPr/>
          </p:nvSpPr>
          <p:spPr>
            <a:xfrm>
              <a:off x="6093105" y="3059668"/>
              <a:ext cx="262745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solidFill>
                    <a:schemeClr val="bg1"/>
                  </a:solidFill>
                  <a:latin typeface="Gill Sans MT" panose="020B0502020104020203" pitchFamily="34" charset="77"/>
                </a:rPr>
                <a:t>DRAG TO REVEAL</a:t>
              </a:r>
            </a:p>
          </p:txBody>
        </p:sp>
      </p:grpSp>
      <p:grpSp>
        <p:nvGrpSpPr>
          <p:cNvPr id="51" name="Group 50">
            <a:extLst>
              <a:ext uri="{FF2B5EF4-FFF2-40B4-BE49-F238E27FC236}">
                <a16:creationId xmlns:a16="http://schemas.microsoft.com/office/drawing/2014/main" id="{78969337-7F43-7739-9B5F-6312E1665B61}"/>
              </a:ext>
            </a:extLst>
          </p:cNvPr>
          <p:cNvGrpSpPr/>
          <p:nvPr/>
        </p:nvGrpSpPr>
        <p:grpSpPr>
          <a:xfrm>
            <a:off x="5200606" y="4132905"/>
            <a:ext cx="4337825" cy="1019019"/>
            <a:chOff x="5235184" y="4059425"/>
            <a:chExt cx="4337825" cy="1019019"/>
          </a:xfrm>
        </p:grpSpPr>
        <p:sp>
          <p:nvSpPr>
            <p:cNvPr id="20" name="Rounded Rectangle 19">
              <a:extLst>
                <a:ext uri="{FF2B5EF4-FFF2-40B4-BE49-F238E27FC236}">
                  <a16:creationId xmlns:a16="http://schemas.microsoft.com/office/drawing/2014/main" id="{B4ECA0A4-1116-AA07-241C-22EE87D30824}"/>
                </a:ext>
              </a:extLst>
            </p:cNvPr>
            <p:cNvSpPr/>
            <p:nvPr/>
          </p:nvSpPr>
          <p:spPr>
            <a:xfrm>
              <a:off x="5235184" y="4059425"/>
              <a:ext cx="4337825" cy="1019019"/>
            </a:xfrm>
            <a:prstGeom prst="roundRect">
              <a:avLst/>
            </a:prstGeom>
            <a:solidFill>
              <a:srgbClr val="05AEEE"/>
            </a:solidFill>
            <a:ln>
              <a:solidFill>
                <a:srgbClr val="05AEEE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3" name="Quad Arrow 42">
              <a:extLst>
                <a:ext uri="{FF2B5EF4-FFF2-40B4-BE49-F238E27FC236}">
                  <a16:creationId xmlns:a16="http://schemas.microsoft.com/office/drawing/2014/main" id="{BCD8B3EC-868C-5F99-741E-50FA1F50B5C7}"/>
                </a:ext>
              </a:extLst>
            </p:cNvPr>
            <p:cNvSpPr/>
            <p:nvPr/>
          </p:nvSpPr>
          <p:spPr>
            <a:xfrm>
              <a:off x="5437075" y="4314225"/>
              <a:ext cx="521233" cy="534862"/>
            </a:xfrm>
            <a:prstGeom prst="quadArrow">
              <a:avLst>
                <a:gd name="adj1" fmla="val 13265"/>
                <a:gd name="adj2" fmla="val 15574"/>
                <a:gd name="adj3" fmla="val 15574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4" name="Quad Arrow 43">
              <a:extLst>
                <a:ext uri="{FF2B5EF4-FFF2-40B4-BE49-F238E27FC236}">
                  <a16:creationId xmlns:a16="http://schemas.microsoft.com/office/drawing/2014/main" id="{01990DC3-1F53-54C9-2DB9-63215BA55ADD}"/>
                </a:ext>
              </a:extLst>
            </p:cNvPr>
            <p:cNvSpPr/>
            <p:nvPr/>
          </p:nvSpPr>
          <p:spPr>
            <a:xfrm>
              <a:off x="8839578" y="4314225"/>
              <a:ext cx="521233" cy="534862"/>
            </a:xfrm>
            <a:prstGeom prst="quadArrow">
              <a:avLst>
                <a:gd name="adj1" fmla="val 13265"/>
                <a:gd name="adj2" fmla="val 15574"/>
                <a:gd name="adj3" fmla="val 15574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1D50D08C-803A-6E2A-72C0-C81CC22D02BD}"/>
                </a:ext>
              </a:extLst>
            </p:cNvPr>
            <p:cNvSpPr txBox="1"/>
            <p:nvPr/>
          </p:nvSpPr>
          <p:spPr>
            <a:xfrm>
              <a:off x="6099653" y="4415962"/>
              <a:ext cx="262745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solidFill>
                    <a:schemeClr val="bg1"/>
                  </a:solidFill>
                  <a:latin typeface="Gill Sans MT" panose="020B0502020104020203" pitchFamily="34" charset="77"/>
                </a:rPr>
                <a:t>DRAG TO REVEAL</a:t>
              </a:r>
            </a:p>
          </p:txBody>
        </p:sp>
      </p:grpSp>
      <p:grpSp>
        <p:nvGrpSpPr>
          <p:cNvPr id="52" name="Group 51">
            <a:extLst>
              <a:ext uri="{FF2B5EF4-FFF2-40B4-BE49-F238E27FC236}">
                <a16:creationId xmlns:a16="http://schemas.microsoft.com/office/drawing/2014/main" id="{42D5B4F8-9A8F-7F89-1A8C-D98A97146C85}"/>
              </a:ext>
            </a:extLst>
          </p:cNvPr>
          <p:cNvGrpSpPr/>
          <p:nvPr/>
        </p:nvGrpSpPr>
        <p:grpSpPr>
          <a:xfrm>
            <a:off x="5094345" y="5380150"/>
            <a:ext cx="4337825" cy="1019019"/>
            <a:chOff x="5237917" y="5395147"/>
            <a:chExt cx="4337825" cy="1019019"/>
          </a:xfrm>
        </p:grpSpPr>
        <p:sp>
          <p:nvSpPr>
            <p:cNvPr id="21" name="Rounded Rectangle 20">
              <a:extLst>
                <a:ext uri="{FF2B5EF4-FFF2-40B4-BE49-F238E27FC236}">
                  <a16:creationId xmlns:a16="http://schemas.microsoft.com/office/drawing/2014/main" id="{BBD8559D-1F60-DA83-BE23-07359FDCC4F0}"/>
                </a:ext>
              </a:extLst>
            </p:cNvPr>
            <p:cNvSpPr/>
            <p:nvPr/>
          </p:nvSpPr>
          <p:spPr>
            <a:xfrm>
              <a:off x="5237917" y="5395147"/>
              <a:ext cx="4337825" cy="1019019"/>
            </a:xfrm>
            <a:prstGeom prst="roundRect">
              <a:avLst/>
            </a:prstGeom>
            <a:solidFill>
              <a:srgbClr val="05AEEE"/>
            </a:solidFill>
            <a:ln>
              <a:solidFill>
                <a:srgbClr val="05AEEE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6" name="Quad Arrow 45">
              <a:extLst>
                <a:ext uri="{FF2B5EF4-FFF2-40B4-BE49-F238E27FC236}">
                  <a16:creationId xmlns:a16="http://schemas.microsoft.com/office/drawing/2014/main" id="{9E9C6F69-DDBF-4684-8AD7-69D1132C484C}"/>
                </a:ext>
              </a:extLst>
            </p:cNvPr>
            <p:cNvSpPr/>
            <p:nvPr/>
          </p:nvSpPr>
          <p:spPr>
            <a:xfrm>
              <a:off x="5443623" y="5670519"/>
              <a:ext cx="521233" cy="534862"/>
            </a:xfrm>
            <a:prstGeom prst="quadArrow">
              <a:avLst>
                <a:gd name="adj1" fmla="val 13265"/>
                <a:gd name="adj2" fmla="val 15574"/>
                <a:gd name="adj3" fmla="val 15574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7" name="Quad Arrow 46">
              <a:extLst>
                <a:ext uri="{FF2B5EF4-FFF2-40B4-BE49-F238E27FC236}">
                  <a16:creationId xmlns:a16="http://schemas.microsoft.com/office/drawing/2014/main" id="{F9E2E400-30DC-27B0-F4B5-05121B4CC8D9}"/>
                </a:ext>
              </a:extLst>
            </p:cNvPr>
            <p:cNvSpPr/>
            <p:nvPr/>
          </p:nvSpPr>
          <p:spPr>
            <a:xfrm>
              <a:off x="8846126" y="5670519"/>
              <a:ext cx="521233" cy="534862"/>
            </a:xfrm>
            <a:prstGeom prst="quadArrow">
              <a:avLst>
                <a:gd name="adj1" fmla="val 13265"/>
                <a:gd name="adj2" fmla="val 15574"/>
                <a:gd name="adj3" fmla="val 15574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8" name="TextBox 47">
              <a:extLst>
                <a:ext uri="{FF2B5EF4-FFF2-40B4-BE49-F238E27FC236}">
                  <a16:creationId xmlns:a16="http://schemas.microsoft.com/office/drawing/2014/main" id="{7DDE8D3C-A5B2-7529-E24E-D909E0451D7D}"/>
                </a:ext>
              </a:extLst>
            </p:cNvPr>
            <p:cNvSpPr txBox="1"/>
            <p:nvPr/>
          </p:nvSpPr>
          <p:spPr>
            <a:xfrm>
              <a:off x="6106201" y="5772256"/>
              <a:ext cx="262745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solidFill>
                    <a:schemeClr val="bg1"/>
                  </a:solidFill>
                  <a:latin typeface="Gill Sans MT" panose="020B0502020104020203" pitchFamily="34" charset="77"/>
                </a:rPr>
                <a:t>DRAG TO REVEAL</a:t>
              </a:r>
            </a:p>
          </p:txBody>
        </p:sp>
      </p:grpSp>
      <p:pic>
        <p:nvPicPr>
          <p:cNvPr id="55" name="Picture 54">
            <a:extLst>
              <a:ext uri="{FF2B5EF4-FFF2-40B4-BE49-F238E27FC236}">
                <a16:creationId xmlns:a16="http://schemas.microsoft.com/office/drawing/2014/main" id="{7B96BA20-66B0-AF1F-234E-9F8AC5B6DFC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568" y="230485"/>
            <a:ext cx="965427" cy="739207"/>
          </a:xfrm>
          <a:prstGeom prst="rect">
            <a:avLst/>
          </a:prstGeom>
          <a:effectLst>
            <a:glow rad="101600">
              <a:srgbClr val="05AEEE">
                <a:alpha val="40000"/>
              </a:srgbClr>
            </a:glow>
          </a:effectLst>
        </p:spPr>
      </p:pic>
      <p:sp>
        <p:nvSpPr>
          <p:cNvPr id="56" name="TextBox 55">
            <a:extLst>
              <a:ext uri="{FF2B5EF4-FFF2-40B4-BE49-F238E27FC236}">
                <a16:creationId xmlns:a16="http://schemas.microsoft.com/office/drawing/2014/main" id="{61230A9A-5583-9E7F-249A-3E4ED94CFAFA}"/>
              </a:ext>
            </a:extLst>
          </p:cNvPr>
          <p:cNvSpPr txBox="1"/>
          <p:nvPr/>
        </p:nvSpPr>
        <p:spPr>
          <a:xfrm>
            <a:off x="3481411" y="268173"/>
            <a:ext cx="294317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600" b="1" dirty="0">
                <a:latin typeface="Gill Sans MT" panose="020B0502020104020203" pitchFamily="34" charset="77"/>
              </a:rPr>
              <a:t>TUESDAY</a:t>
            </a:r>
            <a:endParaRPr lang="en-GB" sz="2000" b="1" i="1" dirty="0">
              <a:solidFill>
                <a:srgbClr val="05AEEE"/>
              </a:solidFill>
              <a:latin typeface="Gill Sans MT" panose="020B0502020104020203" pitchFamily="34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396172288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F63D967-F33A-5B7F-7DE8-37F3F204757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725DFDB9-C996-A350-B304-1D581236AD83}"/>
              </a:ext>
            </a:extLst>
          </p:cNvPr>
          <p:cNvSpPr/>
          <p:nvPr/>
        </p:nvSpPr>
        <p:spPr>
          <a:xfrm>
            <a:off x="1968196" y="333834"/>
            <a:ext cx="5969603" cy="532505"/>
          </a:xfrm>
          <a:prstGeom prst="roundRect">
            <a:avLst/>
          </a:prstGeom>
          <a:solidFill>
            <a:srgbClr val="05AEEE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>
              <a:defRPr/>
            </a:pPr>
            <a:r>
              <a:rPr lang="en-GB" sz="2400" b="1" dirty="0">
                <a:solidFill>
                  <a:schemeClr val="bg1"/>
                </a:solidFill>
                <a:latin typeface="Gill Sans MT" panose="020B0502020104020203" pitchFamily="34" charset="77"/>
              </a:rPr>
              <a:t>LEARN NEW RULE – SYLLABLES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F828416-C62D-15C7-3F59-BD17541CDB0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33031" y="230484"/>
            <a:ext cx="965427" cy="739207"/>
          </a:xfrm>
          <a:prstGeom prst="rect">
            <a:avLst/>
          </a:prstGeom>
          <a:effectLst>
            <a:glow rad="101600">
              <a:srgbClr val="05AEEE">
                <a:alpha val="40000"/>
              </a:srgbClr>
            </a:glow>
          </a:effectLst>
        </p:spPr>
      </p:pic>
      <p:pic>
        <p:nvPicPr>
          <p:cNvPr id="55" name="Picture 54">
            <a:extLst>
              <a:ext uri="{FF2B5EF4-FFF2-40B4-BE49-F238E27FC236}">
                <a16:creationId xmlns:a16="http://schemas.microsoft.com/office/drawing/2014/main" id="{127C8759-9C5B-B838-4DD8-650697BFE36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568" y="230485"/>
            <a:ext cx="965427" cy="739207"/>
          </a:xfrm>
          <a:prstGeom prst="rect">
            <a:avLst/>
          </a:prstGeom>
          <a:effectLst>
            <a:glow rad="101600">
              <a:srgbClr val="05AEEE">
                <a:alpha val="40000"/>
              </a:srgbClr>
            </a:glow>
          </a:effectLst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71227EB1-99BD-65AC-DB51-121EEB63696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68542880"/>
              </p:ext>
            </p:extLst>
          </p:nvPr>
        </p:nvGraphicFramePr>
        <p:xfrm>
          <a:off x="438872" y="1794074"/>
          <a:ext cx="9028254" cy="473009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514127">
                  <a:extLst>
                    <a:ext uri="{9D8B030D-6E8A-4147-A177-3AD203B41FA5}">
                      <a16:colId xmlns:a16="http://schemas.microsoft.com/office/drawing/2014/main" val="1064454742"/>
                    </a:ext>
                  </a:extLst>
                </a:gridCol>
                <a:gridCol w="4514127">
                  <a:extLst>
                    <a:ext uri="{9D8B030D-6E8A-4147-A177-3AD203B41FA5}">
                      <a16:colId xmlns:a16="http://schemas.microsoft.com/office/drawing/2014/main" val="1494282292"/>
                    </a:ext>
                  </a:extLst>
                </a:gridCol>
              </a:tblGrid>
              <a:tr h="2365046">
                <a:tc>
                  <a:txBody>
                    <a:bodyPr/>
                    <a:lstStyle/>
                    <a:p>
                      <a:pPr algn="ctr"/>
                      <a:r>
                        <a:rPr lang="en-GB" sz="6000" dirty="0" err="1">
                          <a:solidFill>
                            <a:schemeClr val="tx1"/>
                          </a:solidFill>
                          <a:latin typeface="Gill Sans MT" panose="020B0502020104020203" pitchFamily="34" charset="0"/>
                        </a:rPr>
                        <a:t>chim-ney</a:t>
                      </a:r>
                      <a:endParaRPr lang="en-GB" sz="6000" dirty="0">
                        <a:solidFill>
                          <a:schemeClr val="tx1"/>
                        </a:solidFill>
                        <a:latin typeface="Gill Sans MT" panose="020B0502020104020203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6000" dirty="0">
                          <a:solidFill>
                            <a:schemeClr val="tx1"/>
                          </a:solidFill>
                          <a:latin typeface="Gill Sans MT" panose="020B0502020104020203" pitchFamily="34" charset="0"/>
                        </a:rPr>
                        <a:t>tur-key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160892610"/>
                  </a:ext>
                </a:extLst>
              </a:tr>
              <a:tr h="2365046">
                <a:tc>
                  <a:txBody>
                    <a:bodyPr/>
                    <a:lstStyle/>
                    <a:p>
                      <a:pPr algn="ctr"/>
                      <a:r>
                        <a:rPr lang="en-GB" sz="6000" dirty="0">
                          <a:solidFill>
                            <a:schemeClr val="tx1"/>
                          </a:solidFill>
                          <a:latin typeface="Gill Sans MT" panose="020B0502020104020203" pitchFamily="34" charset="0"/>
                        </a:rPr>
                        <a:t>jour-</a:t>
                      </a:r>
                      <a:r>
                        <a:rPr lang="en-GB" sz="6000" dirty="0" err="1">
                          <a:solidFill>
                            <a:schemeClr val="tx1"/>
                          </a:solidFill>
                          <a:latin typeface="Gill Sans MT" panose="020B0502020104020203" pitchFamily="34" charset="0"/>
                        </a:rPr>
                        <a:t>ney</a:t>
                      </a:r>
                      <a:endParaRPr lang="en-GB" sz="6000" dirty="0">
                        <a:solidFill>
                          <a:schemeClr val="tx1"/>
                        </a:solidFill>
                        <a:latin typeface="Gill Sans MT" panose="020B0502020104020203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6000" dirty="0">
                          <a:solidFill>
                            <a:schemeClr val="tx1"/>
                          </a:solidFill>
                          <a:latin typeface="Gill Sans MT" panose="020B0502020104020203" pitchFamily="34" charset="0"/>
                        </a:rPr>
                        <a:t>don-key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617973433"/>
                  </a:ext>
                </a:extLst>
              </a:tr>
            </a:tbl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id="{28D513DD-ED38-B0A9-1268-887A064475D8}"/>
              </a:ext>
            </a:extLst>
          </p:cNvPr>
          <p:cNvSpPr txBox="1"/>
          <p:nvPr/>
        </p:nvSpPr>
        <p:spPr>
          <a:xfrm>
            <a:off x="1590067" y="1068596"/>
            <a:ext cx="67258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latin typeface="Gill Sans MT" panose="020B0502020104020203" pitchFamily="34" charset="77"/>
              </a:rPr>
              <a:t>Hear → Say → Clap → Count → Write</a:t>
            </a:r>
          </a:p>
        </p:txBody>
      </p:sp>
    </p:spTree>
    <p:extLst>
      <p:ext uri="{BB962C8B-B14F-4D97-AF65-F5344CB8AC3E}">
        <p14:creationId xmlns:p14="http://schemas.microsoft.com/office/powerpoint/2010/main" val="48458353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59741B7-1CF8-F67A-DE46-1CCC025BCBF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57BF3AC-144F-5D35-8BC9-523034E7F66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33031" y="230484"/>
            <a:ext cx="965427" cy="739207"/>
          </a:xfrm>
          <a:prstGeom prst="rect">
            <a:avLst/>
          </a:prstGeom>
          <a:effectLst>
            <a:glow rad="101600">
              <a:srgbClr val="05AEEE">
                <a:alpha val="40000"/>
              </a:srgbClr>
            </a:glow>
          </a:effectLst>
        </p:spPr>
      </p:pic>
      <p:pic>
        <p:nvPicPr>
          <p:cNvPr id="55" name="Picture 54">
            <a:extLst>
              <a:ext uri="{FF2B5EF4-FFF2-40B4-BE49-F238E27FC236}">
                <a16:creationId xmlns:a16="http://schemas.microsoft.com/office/drawing/2014/main" id="{C42F618F-1D25-7EF1-2DE7-DD3E56B5D7D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568" y="230485"/>
            <a:ext cx="965427" cy="739207"/>
          </a:xfrm>
          <a:prstGeom prst="rect">
            <a:avLst/>
          </a:prstGeom>
          <a:effectLst>
            <a:glow rad="101600">
              <a:srgbClr val="05AEEE">
                <a:alpha val="40000"/>
              </a:srgbClr>
            </a:glow>
          </a:effectLst>
        </p:spPr>
      </p:pic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3FACF23C-8718-158B-87E2-9E14A22014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88998669"/>
              </p:ext>
            </p:extLst>
          </p:nvPr>
        </p:nvGraphicFramePr>
        <p:xfrm>
          <a:off x="438872" y="1794074"/>
          <a:ext cx="9028254" cy="473009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514127">
                  <a:extLst>
                    <a:ext uri="{9D8B030D-6E8A-4147-A177-3AD203B41FA5}">
                      <a16:colId xmlns:a16="http://schemas.microsoft.com/office/drawing/2014/main" val="1064454742"/>
                    </a:ext>
                  </a:extLst>
                </a:gridCol>
                <a:gridCol w="4514127">
                  <a:extLst>
                    <a:ext uri="{9D8B030D-6E8A-4147-A177-3AD203B41FA5}">
                      <a16:colId xmlns:a16="http://schemas.microsoft.com/office/drawing/2014/main" val="1494282292"/>
                    </a:ext>
                  </a:extLst>
                </a:gridCol>
              </a:tblGrid>
              <a:tr h="2365046">
                <a:tc>
                  <a:txBody>
                    <a:bodyPr/>
                    <a:lstStyle/>
                    <a:p>
                      <a:pPr algn="ctr"/>
                      <a:r>
                        <a:rPr lang="en-GB" sz="6000" dirty="0" err="1">
                          <a:solidFill>
                            <a:schemeClr val="tx1"/>
                          </a:solidFill>
                          <a:latin typeface="Gill Sans MT" panose="020B0502020104020203" pitchFamily="34" charset="0"/>
                        </a:rPr>
                        <a:t>val</a:t>
                      </a:r>
                      <a:r>
                        <a:rPr lang="en-GB" sz="6000" dirty="0">
                          <a:solidFill>
                            <a:schemeClr val="tx1"/>
                          </a:solidFill>
                          <a:latin typeface="Gill Sans MT" panose="020B0502020104020203" pitchFamily="34" charset="0"/>
                        </a:rPr>
                        <a:t>-ley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6000" dirty="0">
                          <a:solidFill>
                            <a:schemeClr val="tx1"/>
                          </a:solidFill>
                          <a:latin typeface="Gill Sans MT" panose="020B0502020104020203" pitchFamily="34" charset="0"/>
                        </a:rPr>
                        <a:t>troll-ley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160892610"/>
                  </a:ext>
                </a:extLst>
              </a:tr>
              <a:tr h="2365046">
                <a:tc>
                  <a:txBody>
                    <a:bodyPr/>
                    <a:lstStyle/>
                    <a:p>
                      <a:pPr algn="ctr"/>
                      <a:r>
                        <a:rPr lang="en-GB" sz="6000" dirty="0">
                          <a:solidFill>
                            <a:schemeClr val="tx1"/>
                          </a:solidFill>
                          <a:latin typeface="Gill Sans MT" panose="020B0502020104020203" pitchFamily="34" charset="0"/>
                        </a:rPr>
                        <a:t>kid-</a:t>
                      </a:r>
                      <a:r>
                        <a:rPr lang="en-GB" sz="6000" dirty="0" err="1">
                          <a:solidFill>
                            <a:schemeClr val="tx1"/>
                          </a:solidFill>
                          <a:latin typeface="Gill Sans MT" panose="020B0502020104020203" pitchFamily="34" charset="0"/>
                        </a:rPr>
                        <a:t>ney</a:t>
                      </a:r>
                      <a:endParaRPr lang="en-GB" sz="6000" dirty="0">
                        <a:solidFill>
                          <a:schemeClr val="tx1"/>
                        </a:solidFill>
                        <a:latin typeface="Gill Sans MT" panose="020B0502020104020203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6000" dirty="0" err="1">
                          <a:solidFill>
                            <a:schemeClr val="tx1"/>
                          </a:solidFill>
                          <a:latin typeface="Gill Sans MT" panose="020B0502020104020203" pitchFamily="34" charset="0"/>
                        </a:rPr>
                        <a:t>mon</a:t>
                      </a:r>
                      <a:r>
                        <a:rPr lang="en-GB" sz="6000" dirty="0">
                          <a:solidFill>
                            <a:schemeClr val="tx1"/>
                          </a:solidFill>
                          <a:latin typeface="Gill Sans MT" panose="020B0502020104020203" pitchFamily="34" charset="0"/>
                        </a:rPr>
                        <a:t>-key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617973433"/>
                  </a:ext>
                </a:extLst>
              </a:tr>
            </a:tbl>
          </a:graphicData>
        </a:graphic>
      </p:graphicFrame>
      <p:sp>
        <p:nvSpPr>
          <p:cNvPr id="9" name="Rounded Rectangle 8">
            <a:extLst>
              <a:ext uri="{FF2B5EF4-FFF2-40B4-BE49-F238E27FC236}">
                <a16:creationId xmlns:a16="http://schemas.microsoft.com/office/drawing/2014/main" id="{04B98247-0101-2087-07D3-07CFDCF4DD3D}"/>
              </a:ext>
            </a:extLst>
          </p:cNvPr>
          <p:cNvSpPr/>
          <p:nvPr/>
        </p:nvSpPr>
        <p:spPr>
          <a:xfrm>
            <a:off x="1968196" y="333834"/>
            <a:ext cx="5969603" cy="532505"/>
          </a:xfrm>
          <a:prstGeom prst="roundRect">
            <a:avLst/>
          </a:prstGeom>
          <a:solidFill>
            <a:srgbClr val="05AEEE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>
              <a:defRPr/>
            </a:pPr>
            <a:r>
              <a:rPr lang="en-GB" sz="2400" b="1" dirty="0">
                <a:solidFill>
                  <a:schemeClr val="bg1"/>
                </a:solidFill>
                <a:latin typeface="Gill Sans MT" panose="020B0502020104020203" pitchFamily="34" charset="77"/>
              </a:rPr>
              <a:t>LEARN NEW RULE - SYLLABLES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F8A324B-C768-45E5-5A07-8D5DFD8E7400}"/>
              </a:ext>
            </a:extLst>
          </p:cNvPr>
          <p:cNvSpPr txBox="1"/>
          <p:nvPr/>
        </p:nvSpPr>
        <p:spPr>
          <a:xfrm>
            <a:off x="1590067" y="1068596"/>
            <a:ext cx="67258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latin typeface="Gill Sans MT" panose="020B0502020104020203" pitchFamily="34" charset="77"/>
              </a:rPr>
              <a:t>Hear → Say → Clap → Count → Write</a:t>
            </a:r>
          </a:p>
        </p:txBody>
      </p:sp>
    </p:spTree>
    <p:extLst>
      <p:ext uri="{BB962C8B-B14F-4D97-AF65-F5344CB8AC3E}">
        <p14:creationId xmlns:p14="http://schemas.microsoft.com/office/powerpoint/2010/main" val="106905231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16D7C3C-7AAB-9819-05AA-07841C8EBD5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39698DB6-C9CF-ADA4-4B8A-E9590296364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33031" y="230484"/>
            <a:ext cx="965427" cy="739207"/>
          </a:xfrm>
          <a:prstGeom prst="rect">
            <a:avLst/>
          </a:prstGeom>
          <a:effectLst>
            <a:glow rad="101600">
              <a:srgbClr val="05AEEE">
                <a:alpha val="40000"/>
              </a:srgbClr>
            </a:glow>
          </a:effectLst>
        </p:spPr>
      </p:pic>
      <p:pic>
        <p:nvPicPr>
          <p:cNvPr id="55" name="Picture 54">
            <a:extLst>
              <a:ext uri="{FF2B5EF4-FFF2-40B4-BE49-F238E27FC236}">
                <a16:creationId xmlns:a16="http://schemas.microsoft.com/office/drawing/2014/main" id="{7F21A0F7-2FE9-0F69-420A-B9776836968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568" y="230485"/>
            <a:ext cx="965427" cy="739207"/>
          </a:xfrm>
          <a:prstGeom prst="rect">
            <a:avLst/>
          </a:prstGeom>
          <a:effectLst>
            <a:glow rad="101600">
              <a:srgbClr val="05AEEE">
                <a:alpha val="40000"/>
              </a:srgbClr>
            </a:glow>
          </a:effectLst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69EFEC7A-F663-1BC9-6182-6A00FC26CE7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95082775"/>
              </p:ext>
            </p:extLst>
          </p:nvPr>
        </p:nvGraphicFramePr>
        <p:xfrm>
          <a:off x="438872" y="1794074"/>
          <a:ext cx="9028254" cy="473009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514127">
                  <a:extLst>
                    <a:ext uri="{9D8B030D-6E8A-4147-A177-3AD203B41FA5}">
                      <a16:colId xmlns:a16="http://schemas.microsoft.com/office/drawing/2014/main" val="1064454742"/>
                    </a:ext>
                  </a:extLst>
                </a:gridCol>
                <a:gridCol w="4514127">
                  <a:extLst>
                    <a:ext uri="{9D8B030D-6E8A-4147-A177-3AD203B41FA5}">
                      <a16:colId xmlns:a16="http://schemas.microsoft.com/office/drawing/2014/main" val="1494282292"/>
                    </a:ext>
                  </a:extLst>
                </a:gridCol>
              </a:tblGrid>
              <a:tr h="2365046">
                <a:tc>
                  <a:txBody>
                    <a:bodyPr/>
                    <a:lstStyle/>
                    <a:p>
                      <a:pPr algn="ctr"/>
                      <a:r>
                        <a:rPr lang="en-GB" sz="6000" dirty="0">
                          <a:solidFill>
                            <a:schemeClr val="tx1"/>
                          </a:solidFill>
                          <a:latin typeface="Gill Sans MT" panose="020B0502020104020203" pitchFamily="34" charset="0"/>
                        </a:rPr>
                        <a:t>key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6000" dirty="0" err="1">
                          <a:solidFill>
                            <a:schemeClr val="tx1"/>
                          </a:solidFill>
                          <a:latin typeface="Gill Sans MT" panose="020B0502020104020203" pitchFamily="34" charset="0"/>
                        </a:rPr>
                        <a:t>ho-ney</a:t>
                      </a:r>
                      <a:endParaRPr lang="en-GB" sz="6000" dirty="0">
                        <a:solidFill>
                          <a:schemeClr val="tx1"/>
                        </a:solidFill>
                        <a:latin typeface="Gill Sans MT" panose="020B0502020104020203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160892610"/>
                  </a:ext>
                </a:extLst>
              </a:tr>
              <a:tr h="2365046">
                <a:tc>
                  <a:txBody>
                    <a:bodyPr/>
                    <a:lstStyle/>
                    <a:p>
                      <a:pPr algn="ctr"/>
                      <a:r>
                        <a:rPr lang="en-GB" sz="6000" dirty="0">
                          <a:solidFill>
                            <a:schemeClr val="tx1"/>
                          </a:solidFill>
                          <a:latin typeface="Gill Sans MT" panose="020B0502020104020203" pitchFamily="34" charset="0"/>
                        </a:rPr>
                        <a:t>hoc-key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6000" dirty="0">
                          <a:solidFill>
                            <a:schemeClr val="tx1"/>
                          </a:solidFill>
                          <a:latin typeface="Gill Sans MT" panose="020B0502020104020203" pitchFamily="34" charset="0"/>
                        </a:rPr>
                        <a:t>vol-ley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617973433"/>
                  </a:ext>
                </a:extLst>
              </a:tr>
            </a:tbl>
          </a:graphicData>
        </a:graphic>
      </p:graphicFrame>
      <p:sp>
        <p:nvSpPr>
          <p:cNvPr id="10" name="Rounded Rectangle 9">
            <a:extLst>
              <a:ext uri="{FF2B5EF4-FFF2-40B4-BE49-F238E27FC236}">
                <a16:creationId xmlns:a16="http://schemas.microsoft.com/office/drawing/2014/main" id="{9EA99DA8-B2C4-51D4-F16D-DFF6C7186088}"/>
              </a:ext>
            </a:extLst>
          </p:cNvPr>
          <p:cNvSpPr/>
          <p:nvPr/>
        </p:nvSpPr>
        <p:spPr>
          <a:xfrm>
            <a:off x="1968196" y="333834"/>
            <a:ext cx="5969603" cy="532505"/>
          </a:xfrm>
          <a:prstGeom prst="roundRect">
            <a:avLst/>
          </a:prstGeom>
          <a:solidFill>
            <a:srgbClr val="05AEEE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>
              <a:defRPr/>
            </a:pPr>
            <a:r>
              <a:rPr lang="en-GB" sz="2400" b="1" dirty="0">
                <a:solidFill>
                  <a:schemeClr val="bg1"/>
                </a:solidFill>
                <a:latin typeface="Gill Sans MT" panose="020B0502020104020203" pitchFamily="34" charset="77"/>
              </a:rPr>
              <a:t>LEARN NEW RULE - SYLLABLES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DD15E18-4FC1-11DA-ABB0-06012C4AFA4B}"/>
              </a:ext>
            </a:extLst>
          </p:cNvPr>
          <p:cNvSpPr txBox="1"/>
          <p:nvPr/>
        </p:nvSpPr>
        <p:spPr>
          <a:xfrm>
            <a:off x="1590067" y="1068596"/>
            <a:ext cx="67258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latin typeface="Gill Sans MT" panose="020B0502020104020203" pitchFamily="34" charset="77"/>
              </a:rPr>
              <a:t>Hear → Say → Clap → Count → Write</a:t>
            </a:r>
          </a:p>
        </p:txBody>
      </p:sp>
    </p:spTree>
    <p:extLst>
      <p:ext uri="{BB962C8B-B14F-4D97-AF65-F5344CB8AC3E}">
        <p14:creationId xmlns:p14="http://schemas.microsoft.com/office/powerpoint/2010/main" val="120479452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C77651D-DAB6-9F62-8B1E-EB2D0A72249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9D10ACE1-BFEA-CC91-5E55-57FB68A5FBA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33031" y="230484"/>
            <a:ext cx="965427" cy="739207"/>
          </a:xfrm>
          <a:prstGeom prst="rect">
            <a:avLst/>
          </a:prstGeom>
          <a:effectLst>
            <a:glow rad="101600">
              <a:srgbClr val="05AEEE">
                <a:alpha val="40000"/>
              </a:srgbClr>
            </a:glow>
          </a:effectLst>
        </p:spPr>
      </p:pic>
      <p:pic>
        <p:nvPicPr>
          <p:cNvPr id="55" name="Picture 54">
            <a:extLst>
              <a:ext uri="{FF2B5EF4-FFF2-40B4-BE49-F238E27FC236}">
                <a16:creationId xmlns:a16="http://schemas.microsoft.com/office/drawing/2014/main" id="{04E20508-A1C6-9248-66B0-74C7F27315C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568" y="230485"/>
            <a:ext cx="965427" cy="739207"/>
          </a:xfrm>
          <a:prstGeom prst="rect">
            <a:avLst/>
          </a:prstGeom>
          <a:effectLst>
            <a:glow rad="101600">
              <a:srgbClr val="05AEEE">
                <a:alpha val="40000"/>
              </a:srgbClr>
            </a:glow>
          </a:effectLst>
        </p:spPr>
      </p:pic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30A7B1E4-66C0-5B1D-AE39-78128FF5A87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45372743"/>
              </p:ext>
            </p:extLst>
          </p:nvPr>
        </p:nvGraphicFramePr>
        <p:xfrm>
          <a:off x="438872" y="1794074"/>
          <a:ext cx="9028254" cy="473009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514127">
                  <a:extLst>
                    <a:ext uri="{9D8B030D-6E8A-4147-A177-3AD203B41FA5}">
                      <a16:colId xmlns:a16="http://schemas.microsoft.com/office/drawing/2014/main" val="1064454742"/>
                    </a:ext>
                  </a:extLst>
                </a:gridCol>
                <a:gridCol w="4514127">
                  <a:extLst>
                    <a:ext uri="{9D8B030D-6E8A-4147-A177-3AD203B41FA5}">
                      <a16:colId xmlns:a16="http://schemas.microsoft.com/office/drawing/2014/main" val="1494282292"/>
                    </a:ext>
                  </a:extLst>
                </a:gridCol>
              </a:tblGrid>
              <a:tr h="2365046">
                <a:tc>
                  <a:txBody>
                    <a:bodyPr/>
                    <a:lstStyle/>
                    <a:p>
                      <a:pPr algn="ctr"/>
                      <a:r>
                        <a:rPr lang="en-GB" sz="6000" dirty="0" err="1">
                          <a:solidFill>
                            <a:schemeClr val="tx1"/>
                          </a:solidFill>
                          <a:latin typeface="Gill Sans MT" panose="020B0502020104020203" pitchFamily="34" charset="0"/>
                        </a:rPr>
                        <a:t>mo-ney</a:t>
                      </a:r>
                      <a:endParaRPr lang="en-GB" sz="6000" dirty="0">
                        <a:solidFill>
                          <a:schemeClr val="tx1"/>
                        </a:solidFill>
                        <a:latin typeface="Gill Sans MT" panose="020B0502020104020203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6000" dirty="0">
                          <a:solidFill>
                            <a:schemeClr val="tx1"/>
                          </a:solidFill>
                          <a:latin typeface="Gill Sans MT" panose="020B0502020104020203" pitchFamily="34" charset="0"/>
                        </a:rPr>
                        <a:t>abb-</a:t>
                      </a:r>
                      <a:r>
                        <a:rPr lang="en-GB" sz="6000" dirty="0" err="1">
                          <a:solidFill>
                            <a:schemeClr val="tx1"/>
                          </a:solidFill>
                          <a:latin typeface="Gill Sans MT" panose="020B0502020104020203" pitchFamily="34" charset="0"/>
                        </a:rPr>
                        <a:t>ey</a:t>
                      </a:r>
                      <a:endParaRPr lang="en-GB" sz="6000" dirty="0">
                        <a:solidFill>
                          <a:schemeClr val="tx1"/>
                        </a:solidFill>
                        <a:latin typeface="Gill Sans MT" panose="020B0502020104020203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160892610"/>
                  </a:ext>
                </a:extLst>
              </a:tr>
              <a:tr h="2365046">
                <a:tc>
                  <a:txBody>
                    <a:bodyPr/>
                    <a:lstStyle/>
                    <a:p>
                      <a:pPr algn="ctr"/>
                      <a:r>
                        <a:rPr lang="en-GB" sz="6000" dirty="0" err="1">
                          <a:solidFill>
                            <a:schemeClr val="tx1"/>
                          </a:solidFill>
                          <a:latin typeface="Gill Sans MT" panose="020B0502020104020203" pitchFamily="34" charset="0"/>
                        </a:rPr>
                        <a:t>joc</a:t>
                      </a:r>
                      <a:r>
                        <a:rPr lang="en-GB" sz="6000" dirty="0">
                          <a:solidFill>
                            <a:schemeClr val="tx1"/>
                          </a:solidFill>
                          <a:latin typeface="Gill Sans MT" panose="020B0502020104020203" pitchFamily="34" charset="0"/>
                        </a:rPr>
                        <a:t>-key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6000" dirty="0" err="1">
                          <a:solidFill>
                            <a:schemeClr val="tx1"/>
                          </a:solidFill>
                          <a:latin typeface="Gill Sans MT" panose="020B0502020104020203" pitchFamily="34" charset="0"/>
                        </a:rPr>
                        <a:t>smi</a:t>
                      </a:r>
                      <a:r>
                        <a:rPr lang="en-GB" sz="6000" dirty="0">
                          <a:solidFill>
                            <a:schemeClr val="tx1"/>
                          </a:solidFill>
                          <a:latin typeface="Gill Sans MT" panose="020B0502020104020203" pitchFamily="34" charset="0"/>
                        </a:rPr>
                        <a:t>-ley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617973433"/>
                  </a:ext>
                </a:extLst>
              </a:tr>
            </a:tbl>
          </a:graphicData>
        </a:graphic>
      </p:graphicFrame>
      <p:sp>
        <p:nvSpPr>
          <p:cNvPr id="9" name="Rounded Rectangle 8">
            <a:extLst>
              <a:ext uri="{FF2B5EF4-FFF2-40B4-BE49-F238E27FC236}">
                <a16:creationId xmlns:a16="http://schemas.microsoft.com/office/drawing/2014/main" id="{9C2D5DE8-FFDD-7309-0BA3-3E103B2DC3B1}"/>
              </a:ext>
            </a:extLst>
          </p:cNvPr>
          <p:cNvSpPr/>
          <p:nvPr/>
        </p:nvSpPr>
        <p:spPr>
          <a:xfrm>
            <a:off x="1968196" y="333834"/>
            <a:ext cx="5969603" cy="532505"/>
          </a:xfrm>
          <a:prstGeom prst="roundRect">
            <a:avLst/>
          </a:prstGeom>
          <a:solidFill>
            <a:srgbClr val="05AEEE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>
              <a:defRPr/>
            </a:pPr>
            <a:r>
              <a:rPr lang="en-GB" sz="2400" b="1" dirty="0">
                <a:solidFill>
                  <a:schemeClr val="bg1"/>
                </a:solidFill>
                <a:latin typeface="Gill Sans MT" panose="020B0502020104020203" pitchFamily="34" charset="77"/>
              </a:rPr>
              <a:t>LEARN NEW RULE - SYLLABLES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961B304-C6DE-5438-BD45-F44244481580}"/>
              </a:ext>
            </a:extLst>
          </p:cNvPr>
          <p:cNvSpPr txBox="1"/>
          <p:nvPr/>
        </p:nvSpPr>
        <p:spPr>
          <a:xfrm>
            <a:off x="1590067" y="1068596"/>
            <a:ext cx="67258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latin typeface="Gill Sans MT" panose="020B0502020104020203" pitchFamily="34" charset="77"/>
              </a:rPr>
              <a:t>Hear → Say → Clap → Count → Write</a:t>
            </a:r>
          </a:p>
        </p:txBody>
      </p:sp>
    </p:spTree>
    <p:extLst>
      <p:ext uri="{BB962C8B-B14F-4D97-AF65-F5344CB8AC3E}">
        <p14:creationId xmlns:p14="http://schemas.microsoft.com/office/powerpoint/2010/main" val="310963923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AEEE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01D77B1-7A44-F5CA-97A5-55961A71668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43918ED1-FFF3-EA54-B66D-CEFA037FEA35}"/>
              </a:ext>
            </a:extLst>
          </p:cNvPr>
          <p:cNvSpPr txBox="1"/>
          <p:nvPr/>
        </p:nvSpPr>
        <p:spPr>
          <a:xfrm>
            <a:off x="2906901" y="3003478"/>
            <a:ext cx="4092188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6000" b="1" i="0" dirty="0">
                <a:solidFill>
                  <a:schemeClr val="bg1"/>
                </a:solidFill>
                <a:latin typeface="Gill Sans MT" panose="020B0502020104020203" pitchFamily="34" charset="77"/>
              </a:rPr>
              <a:t>MONDAY</a:t>
            </a:r>
            <a:endParaRPr lang="en-GB" sz="5400" b="1" i="0" dirty="0">
              <a:solidFill>
                <a:schemeClr val="bg1"/>
              </a:solidFill>
              <a:latin typeface="Gill Sans MT" panose="020B0502020104020203" pitchFamily="34" charset="77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AEB27A3-2990-2923-CBEB-8C40C5828DE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38977" y="1450646"/>
            <a:ext cx="2028045" cy="1552832"/>
          </a:xfrm>
          <a:prstGeom prst="rect">
            <a:avLst/>
          </a:prstGeom>
          <a:effectLst>
            <a:glow rad="103032">
              <a:schemeClr val="bg1">
                <a:alpha val="40000"/>
              </a:schemeClr>
            </a:glow>
            <a:softEdge rad="0"/>
          </a:effectLst>
        </p:spPr>
      </p:pic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1F2DF900-421D-EF67-05CC-0D5F4973A1D0}"/>
              </a:ext>
            </a:extLst>
          </p:cNvPr>
          <p:cNvSpPr/>
          <p:nvPr/>
        </p:nvSpPr>
        <p:spPr>
          <a:xfrm>
            <a:off x="2786288" y="4104567"/>
            <a:ext cx="4333415" cy="713678"/>
          </a:xfrm>
          <a:prstGeom prst="roundRect">
            <a:avLst/>
          </a:prstGeom>
          <a:solidFill>
            <a:srgbClr val="FFFFFF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>
              <a:defRPr/>
            </a:pPr>
            <a:r>
              <a:rPr lang="en-GB" sz="3200" b="1" dirty="0">
                <a:solidFill>
                  <a:srgbClr val="05AEEE"/>
                </a:solidFill>
                <a:latin typeface="Gill Sans MT" panose="020B0502020104020203" pitchFamily="34" charset="77"/>
              </a:rPr>
              <a:t>RULE DISCOVERY</a:t>
            </a:r>
          </a:p>
        </p:txBody>
      </p:sp>
    </p:spTree>
    <p:extLst>
      <p:ext uri="{BB962C8B-B14F-4D97-AF65-F5344CB8AC3E}">
        <p14:creationId xmlns:p14="http://schemas.microsoft.com/office/powerpoint/2010/main" val="28433565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AE03F59-72A3-00A5-42E5-021C0AADE78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A80012EC-FF04-D636-8817-3C1A1E76069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33031" y="230484"/>
            <a:ext cx="965427" cy="739207"/>
          </a:xfrm>
          <a:prstGeom prst="rect">
            <a:avLst/>
          </a:prstGeom>
          <a:effectLst>
            <a:glow rad="101600">
              <a:srgbClr val="05AEEE">
                <a:alpha val="40000"/>
              </a:srgbClr>
            </a:glow>
          </a:effectLst>
        </p:spPr>
      </p:pic>
      <p:pic>
        <p:nvPicPr>
          <p:cNvPr id="55" name="Picture 54">
            <a:extLst>
              <a:ext uri="{FF2B5EF4-FFF2-40B4-BE49-F238E27FC236}">
                <a16:creationId xmlns:a16="http://schemas.microsoft.com/office/drawing/2014/main" id="{76252A3D-9457-E8FB-4EB3-BBE4E4AF6DB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568" y="230485"/>
            <a:ext cx="965427" cy="739207"/>
          </a:xfrm>
          <a:prstGeom prst="rect">
            <a:avLst/>
          </a:prstGeom>
          <a:effectLst>
            <a:glow rad="101600">
              <a:srgbClr val="05AEEE">
                <a:alpha val="40000"/>
              </a:srgbClr>
            </a:glow>
          </a:effectLst>
        </p:spPr>
      </p:pic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0476091F-B2C1-39B7-302B-AA6D6F62D2B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70507018"/>
              </p:ext>
            </p:extLst>
          </p:nvPr>
        </p:nvGraphicFramePr>
        <p:xfrm>
          <a:off x="438873" y="1794074"/>
          <a:ext cx="9028254" cy="473009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514127">
                  <a:extLst>
                    <a:ext uri="{9D8B030D-6E8A-4147-A177-3AD203B41FA5}">
                      <a16:colId xmlns:a16="http://schemas.microsoft.com/office/drawing/2014/main" val="1064454742"/>
                    </a:ext>
                  </a:extLst>
                </a:gridCol>
                <a:gridCol w="4514127">
                  <a:extLst>
                    <a:ext uri="{9D8B030D-6E8A-4147-A177-3AD203B41FA5}">
                      <a16:colId xmlns:a16="http://schemas.microsoft.com/office/drawing/2014/main" val="1494282292"/>
                    </a:ext>
                  </a:extLst>
                </a:gridCol>
              </a:tblGrid>
              <a:tr h="2365046">
                <a:tc>
                  <a:txBody>
                    <a:bodyPr/>
                    <a:lstStyle/>
                    <a:p>
                      <a:pPr algn="ctr"/>
                      <a:r>
                        <a:rPr lang="en-GB" sz="6000" dirty="0" err="1">
                          <a:latin typeface="Gill Sans MT" panose="020B0502020104020203" pitchFamily="34" charset="0"/>
                        </a:rPr>
                        <a:t>pul</a:t>
                      </a:r>
                      <a:r>
                        <a:rPr lang="en-GB" sz="6000" dirty="0">
                          <a:latin typeface="Gill Sans MT" panose="020B0502020104020203" pitchFamily="34" charset="0"/>
                        </a:rPr>
                        <a:t>-ley</a:t>
                      </a:r>
                      <a:endParaRPr lang="en-GB" sz="6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6000" dirty="0">
                          <a:latin typeface="Gill Sans MT" panose="020B0502020104020203" pitchFamily="34" charset="0"/>
                        </a:rPr>
                        <a:t>al-ley</a:t>
                      </a:r>
                      <a:endParaRPr lang="en-GB" sz="60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160892610"/>
                  </a:ext>
                </a:extLst>
              </a:tr>
              <a:tr h="2365046">
                <a:tc>
                  <a:txBody>
                    <a:bodyPr/>
                    <a:lstStyle/>
                    <a:p>
                      <a:pPr algn="ctr"/>
                      <a:r>
                        <a:rPr lang="en-GB" sz="6000" dirty="0">
                          <a:latin typeface="Gill Sans MT" panose="020B0502020104020203" pitchFamily="34" charset="0"/>
                        </a:rPr>
                        <a:t>par-sley</a:t>
                      </a:r>
                      <a:endParaRPr lang="en-GB" sz="6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6000" dirty="0" err="1">
                          <a:latin typeface="Gill Sans MT" panose="020B0502020104020203" pitchFamily="34" charset="0"/>
                        </a:rPr>
                        <a:t>jer-sey</a:t>
                      </a:r>
                      <a:endParaRPr lang="en-GB" sz="60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617973433"/>
                  </a:ext>
                </a:extLst>
              </a:tr>
            </a:tbl>
          </a:graphicData>
        </a:graphic>
      </p:graphicFrame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BC6B063D-907C-1EBB-C36C-AE7A8228F10B}"/>
              </a:ext>
            </a:extLst>
          </p:cNvPr>
          <p:cNvSpPr/>
          <p:nvPr/>
        </p:nvSpPr>
        <p:spPr>
          <a:xfrm>
            <a:off x="1968196" y="333834"/>
            <a:ext cx="5969603" cy="532505"/>
          </a:xfrm>
          <a:prstGeom prst="roundRect">
            <a:avLst/>
          </a:prstGeom>
          <a:solidFill>
            <a:srgbClr val="05AEEE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>
              <a:defRPr/>
            </a:pPr>
            <a:r>
              <a:rPr lang="en-GB" sz="2400" b="1" dirty="0">
                <a:solidFill>
                  <a:schemeClr val="bg1"/>
                </a:solidFill>
                <a:latin typeface="Gill Sans MT" panose="020B0502020104020203" pitchFamily="34" charset="77"/>
              </a:rPr>
              <a:t>LEARN NEW RULE - SYLLABLES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E83B03D-A427-FFEF-0295-2651E44BFB1B}"/>
              </a:ext>
            </a:extLst>
          </p:cNvPr>
          <p:cNvSpPr txBox="1"/>
          <p:nvPr/>
        </p:nvSpPr>
        <p:spPr>
          <a:xfrm>
            <a:off x="1590067" y="1068596"/>
            <a:ext cx="67258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latin typeface="Gill Sans MT" panose="020B0502020104020203" pitchFamily="34" charset="77"/>
              </a:rPr>
              <a:t>Hear → Say → Clap → Count → Write</a:t>
            </a:r>
          </a:p>
        </p:txBody>
      </p:sp>
    </p:spTree>
    <p:extLst>
      <p:ext uri="{BB962C8B-B14F-4D97-AF65-F5344CB8AC3E}">
        <p14:creationId xmlns:p14="http://schemas.microsoft.com/office/powerpoint/2010/main" val="52309304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AEEE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E067AB2-E79F-2CC6-C67D-9FFD103BDF2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FA5F9A73-E468-00CB-D0C4-9A423D512307}"/>
              </a:ext>
            </a:extLst>
          </p:cNvPr>
          <p:cNvSpPr txBox="1"/>
          <p:nvPr/>
        </p:nvSpPr>
        <p:spPr>
          <a:xfrm>
            <a:off x="1971982" y="3003478"/>
            <a:ext cx="5962026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6000" b="1" i="0" dirty="0">
                <a:solidFill>
                  <a:schemeClr val="bg1"/>
                </a:solidFill>
                <a:latin typeface="Gill Sans MT" panose="020B0502020104020203" pitchFamily="34" charset="77"/>
              </a:rPr>
              <a:t>WEDNESDAY</a:t>
            </a:r>
            <a:endParaRPr lang="en-GB" sz="5400" b="1" i="0" dirty="0">
              <a:solidFill>
                <a:schemeClr val="bg1"/>
              </a:solidFill>
              <a:latin typeface="Gill Sans MT" panose="020B0502020104020203" pitchFamily="34" charset="77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DAF55FD-7686-4E83-DC66-070C02A2264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38977" y="1450646"/>
            <a:ext cx="2028045" cy="1552832"/>
          </a:xfrm>
          <a:prstGeom prst="rect">
            <a:avLst/>
          </a:prstGeom>
          <a:effectLst>
            <a:glow rad="103032">
              <a:schemeClr val="bg1">
                <a:alpha val="40000"/>
              </a:schemeClr>
            </a:glow>
            <a:softEdge rad="0"/>
          </a:effectLst>
        </p:spPr>
      </p:pic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14C2451D-2DC4-4F75-3886-7D6ACCCEBD0B}"/>
              </a:ext>
            </a:extLst>
          </p:cNvPr>
          <p:cNvSpPr/>
          <p:nvPr/>
        </p:nvSpPr>
        <p:spPr>
          <a:xfrm>
            <a:off x="2786288" y="4104567"/>
            <a:ext cx="4333415" cy="713678"/>
          </a:xfrm>
          <a:prstGeom prst="roundRect">
            <a:avLst/>
          </a:prstGeom>
          <a:solidFill>
            <a:srgbClr val="FFFFFF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>
              <a:defRPr/>
            </a:pPr>
            <a:r>
              <a:rPr lang="en-GB" sz="3200" b="1" dirty="0">
                <a:solidFill>
                  <a:srgbClr val="05AEEE"/>
                </a:solidFill>
                <a:latin typeface="Gill Sans MT" panose="020B0502020104020203" pitchFamily="34" charset="77"/>
              </a:rPr>
              <a:t>APPLY THE RULE</a:t>
            </a:r>
          </a:p>
        </p:txBody>
      </p:sp>
    </p:spTree>
    <p:extLst>
      <p:ext uri="{BB962C8B-B14F-4D97-AF65-F5344CB8AC3E}">
        <p14:creationId xmlns:p14="http://schemas.microsoft.com/office/powerpoint/2010/main" val="317811196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CE902B2-264E-111E-6C87-B0218002A88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id="{211C22B7-95A9-1E3A-0CC0-59F8ED6D98F4}"/>
              </a:ext>
            </a:extLst>
          </p:cNvPr>
          <p:cNvSpPr txBox="1"/>
          <p:nvPr/>
        </p:nvSpPr>
        <p:spPr>
          <a:xfrm>
            <a:off x="5203340" y="2628797"/>
            <a:ext cx="4372392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7200" b="0" i="0" dirty="0">
                <a:solidFill>
                  <a:schemeClr val="tx1"/>
                </a:solidFill>
                <a:effectLst/>
                <a:latin typeface="Gill Sans MT" panose="020B0502020104020203" pitchFamily="34" charset="0"/>
              </a:rPr>
              <a:t>pencil</a:t>
            </a:r>
            <a:r>
              <a:rPr lang="en-GB" sz="7200" b="0" i="0" dirty="0">
                <a:solidFill>
                  <a:srgbClr val="FF0000"/>
                </a:solidFill>
                <a:effectLst/>
                <a:latin typeface="Gill Sans MT" panose="020B0502020104020203" pitchFamily="34" charset="0"/>
              </a:rPr>
              <a:t>s</a:t>
            </a:r>
            <a:endParaRPr lang="en-GB" sz="7200" dirty="0">
              <a:solidFill>
                <a:srgbClr val="FF0000"/>
              </a:solidFill>
              <a:latin typeface="Gill Sans MT" panose="020B0502020104020203" pitchFamily="34" charset="0"/>
            </a:endParaRPr>
          </a:p>
        </p:txBody>
      </p:sp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B1D85E33-F5DE-BBC6-6ECE-4342913AC314}"/>
              </a:ext>
            </a:extLst>
          </p:cNvPr>
          <p:cNvSpPr/>
          <p:nvPr/>
        </p:nvSpPr>
        <p:spPr>
          <a:xfrm>
            <a:off x="2317673" y="1073656"/>
            <a:ext cx="5270652" cy="532505"/>
          </a:xfrm>
          <a:prstGeom prst="roundRect">
            <a:avLst/>
          </a:prstGeom>
          <a:solidFill>
            <a:srgbClr val="05AEEE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>
              <a:defRPr/>
            </a:pPr>
            <a:r>
              <a:rPr lang="en-GB" sz="2400" b="1" dirty="0">
                <a:solidFill>
                  <a:schemeClr val="bg1"/>
                </a:solidFill>
                <a:latin typeface="Gill Sans MT" panose="020B0502020104020203" pitchFamily="34" charset="77"/>
              </a:rPr>
              <a:t>SPACED RETRIEVAL PRACTICE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D218515-A38B-7ED2-6E35-693A3A67316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33031" y="230484"/>
            <a:ext cx="965427" cy="739207"/>
          </a:xfrm>
          <a:prstGeom prst="rect">
            <a:avLst/>
          </a:prstGeom>
          <a:effectLst>
            <a:glow rad="101600">
              <a:srgbClr val="05AEEE">
                <a:alpha val="40000"/>
              </a:srgbClr>
            </a:glow>
          </a:effectLst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31FDE544-EF10-608C-8911-A9255709A8D0}"/>
              </a:ext>
            </a:extLst>
          </p:cNvPr>
          <p:cNvSpPr txBox="1"/>
          <p:nvPr/>
        </p:nvSpPr>
        <p:spPr>
          <a:xfrm>
            <a:off x="5237907" y="5304493"/>
            <a:ext cx="433782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7200" dirty="0">
                <a:solidFill>
                  <a:srgbClr val="000000"/>
                </a:solidFill>
                <a:latin typeface="Gill Sans MT" panose="020B0502020104020203" pitchFamily="34" charset="0"/>
              </a:rPr>
              <a:t>tree</a:t>
            </a:r>
            <a:r>
              <a:rPr lang="en-GB" sz="7200" dirty="0">
                <a:solidFill>
                  <a:srgbClr val="FF0000"/>
                </a:solidFill>
                <a:latin typeface="Gill Sans MT" panose="020B0502020104020203" pitchFamily="34" charset="0"/>
              </a:rPr>
              <a:t>s</a:t>
            </a:r>
            <a:endParaRPr lang="en-GB" sz="7200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17AFAA2B-D3E4-8CBD-7BA1-265F8384B6BC}"/>
              </a:ext>
            </a:extLst>
          </p:cNvPr>
          <p:cNvSpPr txBox="1"/>
          <p:nvPr/>
        </p:nvSpPr>
        <p:spPr>
          <a:xfrm>
            <a:off x="5203342" y="3966645"/>
            <a:ext cx="437239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7200" dirty="0">
                <a:solidFill>
                  <a:srgbClr val="000000"/>
                </a:solidFill>
                <a:latin typeface="Gill Sans MT" panose="020B0502020104020203" pitchFamily="34" charset="0"/>
              </a:rPr>
              <a:t>bag</a:t>
            </a:r>
            <a:r>
              <a:rPr lang="en-GB" sz="7200" dirty="0">
                <a:solidFill>
                  <a:srgbClr val="FF0000"/>
                </a:solidFill>
                <a:latin typeface="Gill Sans MT" panose="020B0502020104020203" pitchFamily="34" charset="0"/>
              </a:rPr>
              <a:t>s</a:t>
            </a:r>
            <a:endParaRPr lang="en-GB" sz="4800" dirty="0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76AAFB81-F687-4735-A871-F11128AC2C9F}"/>
              </a:ext>
            </a:extLst>
          </p:cNvPr>
          <p:cNvSpPr txBox="1"/>
          <p:nvPr/>
        </p:nvSpPr>
        <p:spPr>
          <a:xfrm>
            <a:off x="186688" y="2628797"/>
            <a:ext cx="4624968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7200" b="0" i="0" dirty="0">
                <a:solidFill>
                  <a:schemeClr val="tx1"/>
                </a:solidFill>
                <a:effectLst/>
                <a:latin typeface="Gill Sans MT" panose="020B0502020104020203" pitchFamily="34" charset="0"/>
              </a:rPr>
              <a:t>pencil</a:t>
            </a:r>
            <a:r>
              <a:rPr lang="en-GB" sz="7200" dirty="0">
                <a:solidFill>
                  <a:srgbClr val="FF0000"/>
                </a:solidFill>
                <a:latin typeface="Gill Sans MT" panose="020B0502020104020203" pitchFamily="34" charset="0"/>
              </a:rPr>
              <a:t>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8CAEAFE0-6360-0639-C102-EE69F7F61216}"/>
              </a:ext>
            </a:extLst>
          </p:cNvPr>
          <p:cNvSpPr txBox="1"/>
          <p:nvPr/>
        </p:nvSpPr>
        <p:spPr>
          <a:xfrm>
            <a:off x="-204999" y="5304493"/>
            <a:ext cx="540834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7200" dirty="0">
                <a:solidFill>
                  <a:srgbClr val="000000"/>
                </a:solidFill>
                <a:latin typeface="Gill Sans MT" panose="020B0502020104020203" pitchFamily="34" charset="0"/>
              </a:rPr>
              <a:t>tree</a:t>
            </a:r>
            <a:r>
              <a:rPr lang="en-GB" sz="7200" dirty="0">
                <a:solidFill>
                  <a:srgbClr val="FF0000"/>
                </a:solidFill>
                <a:latin typeface="Gill Sans MT" panose="020B0502020104020203" pitchFamily="34" charset="0"/>
              </a:rPr>
              <a:t>___</a:t>
            </a:r>
            <a:endParaRPr lang="en-GB" sz="7200" dirty="0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639E3304-6C80-F783-68BD-B5611E039786}"/>
              </a:ext>
            </a:extLst>
          </p:cNvPr>
          <p:cNvSpPr txBox="1"/>
          <p:nvPr/>
        </p:nvSpPr>
        <p:spPr>
          <a:xfrm>
            <a:off x="-314477" y="3966645"/>
            <a:ext cx="588634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7200" dirty="0">
                <a:solidFill>
                  <a:srgbClr val="000000"/>
                </a:solidFill>
                <a:latin typeface="Gill Sans MT" panose="020B0502020104020203" pitchFamily="34" charset="0"/>
              </a:rPr>
              <a:t>bag</a:t>
            </a:r>
            <a:r>
              <a:rPr lang="en-GB" sz="7200" dirty="0">
                <a:solidFill>
                  <a:srgbClr val="FF0000"/>
                </a:solidFill>
                <a:latin typeface="Gill Sans MT" panose="020B0502020104020203" pitchFamily="34" charset="0"/>
              </a:rPr>
              <a:t>____</a:t>
            </a:r>
            <a:endParaRPr lang="en-GB" sz="5400" dirty="0"/>
          </a:p>
        </p:txBody>
      </p: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1B6D3328-DA27-8705-5574-EE227FFAC5D7}"/>
              </a:ext>
            </a:extLst>
          </p:cNvPr>
          <p:cNvCxnSpPr>
            <a:cxnSpLocks/>
          </p:cNvCxnSpPr>
          <p:nvPr/>
        </p:nvCxnSpPr>
        <p:spPr>
          <a:xfrm>
            <a:off x="4953000" y="1921397"/>
            <a:ext cx="0" cy="4583425"/>
          </a:xfrm>
          <a:prstGeom prst="line">
            <a:avLst/>
          </a:prstGeom>
          <a:ln w="19050" cap="flat" cmpd="sng" algn="ctr">
            <a:solidFill>
              <a:schemeClr val="bg1">
                <a:lumMod val="50000"/>
              </a:schemeClr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33" name="TextBox 32">
            <a:extLst>
              <a:ext uri="{FF2B5EF4-FFF2-40B4-BE49-F238E27FC236}">
                <a16:creationId xmlns:a16="http://schemas.microsoft.com/office/drawing/2014/main" id="{9221FCBF-A950-B6EE-6FB1-C41AB817E785}"/>
              </a:ext>
            </a:extLst>
          </p:cNvPr>
          <p:cNvSpPr txBox="1"/>
          <p:nvPr/>
        </p:nvSpPr>
        <p:spPr>
          <a:xfrm>
            <a:off x="1185446" y="1881533"/>
            <a:ext cx="262745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000" dirty="0">
                <a:latin typeface="Gill Sans MT" panose="020B0502020104020203" pitchFamily="34" charset="77"/>
              </a:rPr>
              <a:t>SUPPORTED</a:t>
            </a:r>
          </a:p>
          <a:p>
            <a:pPr algn="ctr"/>
            <a:r>
              <a:rPr lang="en-GB" sz="1600" i="1" dirty="0">
                <a:latin typeface="Gill Sans MT" panose="020B0502020104020203" pitchFamily="34" charset="77"/>
              </a:rPr>
              <a:t>(with clues)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0C4EC1D2-A176-0D5D-D24B-E9BA520ADF0A}"/>
              </a:ext>
            </a:extLst>
          </p:cNvPr>
          <p:cNvSpPr txBox="1"/>
          <p:nvPr/>
        </p:nvSpPr>
        <p:spPr>
          <a:xfrm>
            <a:off x="5733106" y="1881533"/>
            <a:ext cx="337363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000" dirty="0">
                <a:latin typeface="Gill Sans MT" panose="020B0502020104020203" pitchFamily="34" charset="77"/>
              </a:rPr>
              <a:t>INDEPENDENT</a:t>
            </a:r>
            <a:endParaRPr lang="en-GB" dirty="0">
              <a:latin typeface="Gill Sans MT" panose="020B0502020104020203" pitchFamily="34" charset="77"/>
            </a:endParaRPr>
          </a:p>
          <a:p>
            <a:pPr algn="ctr"/>
            <a:r>
              <a:rPr lang="en-GB" sz="1600" i="1" dirty="0">
                <a:latin typeface="Gill Sans MT" panose="020B0502020104020203" pitchFamily="34" charset="77"/>
              </a:rPr>
              <a:t>(no clues)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7060E32E-3E72-30D2-8DF6-2266403A8693}"/>
              </a:ext>
            </a:extLst>
          </p:cNvPr>
          <p:cNvSpPr txBox="1"/>
          <p:nvPr/>
        </p:nvSpPr>
        <p:spPr>
          <a:xfrm>
            <a:off x="1754155" y="569581"/>
            <a:ext cx="668071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000" dirty="0">
                <a:latin typeface="Gill Sans MT" panose="020B0502020104020203" pitchFamily="34" charset="77"/>
              </a:rPr>
              <a:t>PREVIOUS WEEK’S RULE: </a:t>
            </a:r>
            <a:r>
              <a:rPr lang="en-GB" sz="2000" b="1" i="1" dirty="0">
                <a:solidFill>
                  <a:srgbClr val="05AEEE"/>
                </a:solidFill>
                <a:latin typeface="Gill Sans MT" panose="020B0502020104020203" pitchFamily="34" charset="77"/>
              </a:rPr>
              <a:t>-s and –es endings</a:t>
            </a:r>
          </a:p>
        </p:txBody>
      </p:sp>
      <p:grpSp>
        <p:nvGrpSpPr>
          <p:cNvPr id="53" name="Group 52">
            <a:extLst>
              <a:ext uri="{FF2B5EF4-FFF2-40B4-BE49-F238E27FC236}">
                <a16:creationId xmlns:a16="http://schemas.microsoft.com/office/drawing/2014/main" id="{51E05E99-0FDC-AC53-A7BE-12D949635B0C}"/>
              </a:ext>
            </a:extLst>
          </p:cNvPr>
          <p:cNvGrpSpPr/>
          <p:nvPr/>
        </p:nvGrpSpPr>
        <p:grpSpPr>
          <a:xfrm>
            <a:off x="352314" y="2755438"/>
            <a:ext cx="4337825" cy="3694716"/>
            <a:chOff x="271168" y="2765347"/>
            <a:chExt cx="4337825" cy="3694716"/>
          </a:xfrm>
        </p:grpSpPr>
        <p:sp>
          <p:nvSpPr>
            <p:cNvPr id="29" name="Rounded Rectangle 28">
              <a:extLst>
                <a:ext uri="{FF2B5EF4-FFF2-40B4-BE49-F238E27FC236}">
                  <a16:creationId xmlns:a16="http://schemas.microsoft.com/office/drawing/2014/main" id="{B2BB2778-B348-3D55-BD73-3C0C4C493EEC}"/>
                </a:ext>
              </a:extLst>
            </p:cNvPr>
            <p:cNvSpPr/>
            <p:nvPr/>
          </p:nvSpPr>
          <p:spPr>
            <a:xfrm>
              <a:off x="271168" y="2765347"/>
              <a:ext cx="4337825" cy="3694716"/>
            </a:xfrm>
            <a:prstGeom prst="roundRect">
              <a:avLst>
                <a:gd name="adj" fmla="val 6016"/>
              </a:avLst>
            </a:prstGeom>
            <a:solidFill>
              <a:srgbClr val="05AEEE"/>
            </a:solidFill>
            <a:ln>
              <a:solidFill>
                <a:srgbClr val="05AEEE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6" name="Quad Arrow 35">
              <a:extLst>
                <a:ext uri="{FF2B5EF4-FFF2-40B4-BE49-F238E27FC236}">
                  <a16:creationId xmlns:a16="http://schemas.microsoft.com/office/drawing/2014/main" id="{2E07F00A-37ED-B4FC-EDE7-296810B2A22A}"/>
                </a:ext>
              </a:extLst>
            </p:cNvPr>
            <p:cNvSpPr/>
            <p:nvPr/>
          </p:nvSpPr>
          <p:spPr>
            <a:xfrm>
              <a:off x="1907163" y="4057299"/>
              <a:ext cx="1065833" cy="1067145"/>
            </a:xfrm>
            <a:prstGeom prst="quadArrow">
              <a:avLst>
                <a:gd name="adj1" fmla="val 13265"/>
                <a:gd name="adj2" fmla="val 15574"/>
                <a:gd name="adj3" fmla="val 15574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CED88D14-660C-B24C-90C8-49FB71286A3B}"/>
                </a:ext>
              </a:extLst>
            </p:cNvPr>
            <p:cNvSpPr txBox="1"/>
            <p:nvPr/>
          </p:nvSpPr>
          <p:spPr>
            <a:xfrm>
              <a:off x="1185445" y="5210481"/>
              <a:ext cx="262745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solidFill>
                    <a:schemeClr val="bg1"/>
                  </a:solidFill>
                  <a:latin typeface="Gill Sans MT" panose="020B0502020104020203" pitchFamily="34" charset="77"/>
                </a:rPr>
                <a:t>DRAG TO REVEAL</a:t>
              </a:r>
            </a:p>
          </p:txBody>
        </p:sp>
      </p:grpSp>
      <p:grpSp>
        <p:nvGrpSpPr>
          <p:cNvPr id="50" name="Group 49">
            <a:extLst>
              <a:ext uri="{FF2B5EF4-FFF2-40B4-BE49-F238E27FC236}">
                <a16:creationId xmlns:a16="http://schemas.microsoft.com/office/drawing/2014/main" id="{BD1F8C53-BC0A-F992-954C-DD924273C07D}"/>
              </a:ext>
            </a:extLst>
          </p:cNvPr>
          <p:cNvGrpSpPr/>
          <p:nvPr/>
        </p:nvGrpSpPr>
        <p:grpSpPr>
          <a:xfrm>
            <a:off x="5200605" y="2869737"/>
            <a:ext cx="4337825" cy="1019019"/>
            <a:chOff x="5237916" y="2719451"/>
            <a:chExt cx="4337825" cy="1019019"/>
          </a:xfrm>
        </p:grpSpPr>
        <p:sp>
          <p:nvSpPr>
            <p:cNvPr id="19" name="Rounded Rectangle 18">
              <a:extLst>
                <a:ext uri="{FF2B5EF4-FFF2-40B4-BE49-F238E27FC236}">
                  <a16:creationId xmlns:a16="http://schemas.microsoft.com/office/drawing/2014/main" id="{85F04897-0FBC-FF49-FF41-30A444FF4679}"/>
                </a:ext>
              </a:extLst>
            </p:cNvPr>
            <p:cNvSpPr/>
            <p:nvPr/>
          </p:nvSpPr>
          <p:spPr>
            <a:xfrm>
              <a:off x="5237916" y="2719451"/>
              <a:ext cx="4337825" cy="1019019"/>
            </a:xfrm>
            <a:prstGeom prst="roundRect">
              <a:avLst/>
            </a:prstGeom>
            <a:solidFill>
              <a:srgbClr val="05AEEE"/>
            </a:solidFill>
            <a:ln>
              <a:solidFill>
                <a:srgbClr val="05AEEE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0" name="Quad Arrow 39">
              <a:extLst>
                <a:ext uri="{FF2B5EF4-FFF2-40B4-BE49-F238E27FC236}">
                  <a16:creationId xmlns:a16="http://schemas.microsoft.com/office/drawing/2014/main" id="{A00F90F2-CBB4-7C45-6D1F-2FC38415388F}"/>
                </a:ext>
              </a:extLst>
            </p:cNvPr>
            <p:cNvSpPr/>
            <p:nvPr/>
          </p:nvSpPr>
          <p:spPr>
            <a:xfrm>
              <a:off x="5430527" y="2957931"/>
              <a:ext cx="521233" cy="534862"/>
            </a:xfrm>
            <a:prstGeom prst="quadArrow">
              <a:avLst>
                <a:gd name="adj1" fmla="val 13265"/>
                <a:gd name="adj2" fmla="val 15574"/>
                <a:gd name="adj3" fmla="val 15574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1" name="Quad Arrow 40">
              <a:extLst>
                <a:ext uri="{FF2B5EF4-FFF2-40B4-BE49-F238E27FC236}">
                  <a16:creationId xmlns:a16="http://schemas.microsoft.com/office/drawing/2014/main" id="{C4D5FF40-F9BF-D550-B1AC-E1AAB0EC6638}"/>
                </a:ext>
              </a:extLst>
            </p:cNvPr>
            <p:cNvSpPr/>
            <p:nvPr/>
          </p:nvSpPr>
          <p:spPr>
            <a:xfrm>
              <a:off x="8833030" y="2957931"/>
              <a:ext cx="521233" cy="534862"/>
            </a:xfrm>
            <a:prstGeom prst="quadArrow">
              <a:avLst>
                <a:gd name="adj1" fmla="val 13265"/>
                <a:gd name="adj2" fmla="val 15574"/>
                <a:gd name="adj3" fmla="val 15574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24702D0D-0BF2-AC83-E49A-D92643D4B870}"/>
                </a:ext>
              </a:extLst>
            </p:cNvPr>
            <p:cNvSpPr txBox="1"/>
            <p:nvPr/>
          </p:nvSpPr>
          <p:spPr>
            <a:xfrm>
              <a:off x="6093105" y="3059668"/>
              <a:ext cx="262745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solidFill>
                    <a:schemeClr val="bg1"/>
                  </a:solidFill>
                  <a:latin typeface="Gill Sans MT" panose="020B0502020104020203" pitchFamily="34" charset="77"/>
                </a:rPr>
                <a:t>DRAG TO REVEAL</a:t>
              </a:r>
            </a:p>
          </p:txBody>
        </p:sp>
      </p:grpSp>
      <p:grpSp>
        <p:nvGrpSpPr>
          <p:cNvPr id="51" name="Group 50">
            <a:extLst>
              <a:ext uri="{FF2B5EF4-FFF2-40B4-BE49-F238E27FC236}">
                <a16:creationId xmlns:a16="http://schemas.microsoft.com/office/drawing/2014/main" id="{61268F05-82DE-ACD0-36F2-6F704395A183}"/>
              </a:ext>
            </a:extLst>
          </p:cNvPr>
          <p:cNvGrpSpPr/>
          <p:nvPr/>
        </p:nvGrpSpPr>
        <p:grpSpPr>
          <a:xfrm>
            <a:off x="5200604" y="4117055"/>
            <a:ext cx="4337825" cy="1019019"/>
            <a:chOff x="5235184" y="4059425"/>
            <a:chExt cx="4337825" cy="1019019"/>
          </a:xfrm>
        </p:grpSpPr>
        <p:sp>
          <p:nvSpPr>
            <p:cNvPr id="20" name="Rounded Rectangle 19">
              <a:extLst>
                <a:ext uri="{FF2B5EF4-FFF2-40B4-BE49-F238E27FC236}">
                  <a16:creationId xmlns:a16="http://schemas.microsoft.com/office/drawing/2014/main" id="{DAFFBC9C-D082-0A55-399C-87A12D7A4180}"/>
                </a:ext>
              </a:extLst>
            </p:cNvPr>
            <p:cNvSpPr/>
            <p:nvPr/>
          </p:nvSpPr>
          <p:spPr>
            <a:xfrm>
              <a:off x="5235184" y="4059425"/>
              <a:ext cx="4337825" cy="1019019"/>
            </a:xfrm>
            <a:prstGeom prst="roundRect">
              <a:avLst/>
            </a:prstGeom>
            <a:solidFill>
              <a:srgbClr val="05AEEE"/>
            </a:solidFill>
            <a:ln>
              <a:solidFill>
                <a:srgbClr val="05AEEE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3" name="Quad Arrow 42">
              <a:extLst>
                <a:ext uri="{FF2B5EF4-FFF2-40B4-BE49-F238E27FC236}">
                  <a16:creationId xmlns:a16="http://schemas.microsoft.com/office/drawing/2014/main" id="{FEC13BB9-8722-E70B-0C7C-CD8B6608D085}"/>
                </a:ext>
              </a:extLst>
            </p:cNvPr>
            <p:cNvSpPr/>
            <p:nvPr/>
          </p:nvSpPr>
          <p:spPr>
            <a:xfrm>
              <a:off x="5437075" y="4314225"/>
              <a:ext cx="521233" cy="534862"/>
            </a:xfrm>
            <a:prstGeom prst="quadArrow">
              <a:avLst>
                <a:gd name="adj1" fmla="val 13265"/>
                <a:gd name="adj2" fmla="val 15574"/>
                <a:gd name="adj3" fmla="val 15574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4" name="Quad Arrow 43">
              <a:extLst>
                <a:ext uri="{FF2B5EF4-FFF2-40B4-BE49-F238E27FC236}">
                  <a16:creationId xmlns:a16="http://schemas.microsoft.com/office/drawing/2014/main" id="{D2DB4239-50BB-EFA0-2D2E-A4B0D79B11F7}"/>
                </a:ext>
              </a:extLst>
            </p:cNvPr>
            <p:cNvSpPr/>
            <p:nvPr/>
          </p:nvSpPr>
          <p:spPr>
            <a:xfrm>
              <a:off x="8839578" y="4314225"/>
              <a:ext cx="521233" cy="534862"/>
            </a:xfrm>
            <a:prstGeom prst="quadArrow">
              <a:avLst>
                <a:gd name="adj1" fmla="val 13265"/>
                <a:gd name="adj2" fmla="val 15574"/>
                <a:gd name="adj3" fmla="val 15574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17408018-EC5D-C33B-A95F-DE6FF768D951}"/>
                </a:ext>
              </a:extLst>
            </p:cNvPr>
            <p:cNvSpPr txBox="1"/>
            <p:nvPr/>
          </p:nvSpPr>
          <p:spPr>
            <a:xfrm>
              <a:off x="6099653" y="4415962"/>
              <a:ext cx="262745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solidFill>
                    <a:schemeClr val="bg1"/>
                  </a:solidFill>
                  <a:latin typeface="Gill Sans MT" panose="020B0502020104020203" pitchFamily="34" charset="77"/>
                </a:rPr>
                <a:t>DRAG TO REVEAL</a:t>
              </a:r>
            </a:p>
          </p:txBody>
        </p:sp>
      </p:grpSp>
      <p:grpSp>
        <p:nvGrpSpPr>
          <p:cNvPr id="52" name="Group 51">
            <a:extLst>
              <a:ext uri="{FF2B5EF4-FFF2-40B4-BE49-F238E27FC236}">
                <a16:creationId xmlns:a16="http://schemas.microsoft.com/office/drawing/2014/main" id="{7A3DFCD2-B897-B659-CD2F-2792A675A323}"/>
              </a:ext>
            </a:extLst>
          </p:cNvPr>
          <p:cNvGrpSpPr/>
          <p:nvPr/>
        </p:nvGrpSpPr>
        <p:grpSpPr>
          <a:xfrm>
            <a:off x="5209885" y="5385238"/>
            <a:ext cx="4337825" cy="1019019"/>
            <a:chOff x="5237917" y="5395147"/>
            <a:chExt cx="4337825" cy="1019019"/>
          </a:xfrm>
        </p:grpSpPr>
        <p:sp>
          <p:nvSpPr>
            <p:cNvPr id="21" name="Rounded Rectangle 20">
              <a:extLst>
                <a:ext uri="{FF2B5EF4-FFF2-40B4-BE49-F238E27FC236}">
                  <a16:creationId xmlns:a16="http://schemas.microsoft.com/office/drawing/2014/main" id="{5F79066E-EC62-A817-D1D1-71855E34BD9C}"/>
                </a:ext>
              </a:extLst>
            </p:cNvPr>
            <p:cNvSpPr/>
            <p:nvPr/>
          </p:nvSpPr>
          <p:spPr>
            <a:xfrm>
              <a:off x="5237917" y="5395147"/>
              <a:ext cx="4337825" cy="1019019"/>
            </a:xfrm>
            <a:prstGeom prst="roundRect">
              <a:avLst/>
            </a:prstGeom>
            <a:solidFill>
              <a:srgbClr val="05AEEE"/>
            </a:solidFill>
            <a:ln>
              <a:solidFill>
                <a:srgbClr val="05AEEE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6" name="Quad Arrow 45">
              <a:extLst>
                <a:ext uri="{FF2B5EF4-FFF2-40B4-BE49-F238E27FC236}">
                  <a16:creationId xmlns:a16="http://schemas.microsoft.com/office/drawing/2014/main" id="{2F0E89CC-562C-5E68-9FFC-7E357F452426}"/>
                </a:ext>
              </a:extLst>
            </p:cNvPr>
            <p:cNvSpPr/>
            <p:nvPr/>
          </p:nvSpPr>
          <p:spPr>
            <a:xfrm>
              <a:off x="5443623" y="5670519"/>
              <a:ext cx="521233" cy="534862"/>
            </a:xfrm>
            <a:prstGeom prst="quadArrow">
              <a:avLst>
                <a:gd name="adj1" fmla="val 13265"/>
                <a:gd name="adj2" fmla="val 15574"/>
                <a:gd name="adj3" fmla="val 15574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7" name="Quad Arrow 46">
              <a:extLst>
                <a:ext uri="{FF2B5EF4-FFF2-40B4-BE49-F238E27FC236}">
                  <a16:creationId xmlns:a16="http://schemas.microsoft.com/office/drawing/2014/main" id="{045F1121-42F2-28ED-40EC-0EFEBDB1620B}"/>
                </a:ext>
              </a:extLst>
            </p:cNvPr>
            <p:cNvSpPr/>
            <p:nvPr/>
          </p:nvSpPr>
          <p:spPr>
            <a:xfrm>
              <a:off x="8846126" y="5670519"/>
              <a:ext cx="521233" cy="534862"/>
            </a:xfrm>
            <a:prstGeom prst="quadArrow">
              <a:avLst>
                <a:gd name="adj1" fmla="val 13265"/>
                <a:gd name="adj2" fmla="val 15574"/>
                <a:gd name="adj3" fmla="val 15574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8" name="TextBox 47">
              <a:extLst>
                <a:ext uri="{FF2B5EF4-FFF2-40B4-BE49-F238E27FC236}">
                  <a16:creationId xmlns:a16="http://schemas.microsoft.com/office/drawing/2014/main" id="{B8003F32-CD94-E60F-253B-8CBAA785801B}"/>
                </a:ext>
              </a:extLst>
            </p:cNvPr>
            <p:cNvSpPr txBox="1"/>
            <p:nvPr/>
          </p:nvSpPr>
          <p:spPr>
            <a:xfrm>
              <a:off x="6106201" y="5772256"/>
              <a:ext cx="262745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solidFill>
                    <a:schemeClr val="bg1"/>
                  </a:solidFill>
                  <a:latin typeface="Gill Sans MT" panose="020B0502020104020203" pitchFamily="34" charset="77"/>
                </a:rPr>
                <a:t>DRAG TO REVEAL</a:t>
              </a:r>
            </a:p>
          </p:txBody>
        </p:sp>
      </p:grpSp>
      <p:pic>
        <p:nvPicPr>
          <p:cNvPr id="55" name="Picture 54">
            <a:extLst>
              <a:ext uri="{FF2B5EF4-FFF2-40B4-BE49-F238E27FC236}">
                <a16:creationId xmlns:a16="http://schemas.microsoft.com/office/drawing/2014/main" id="{1FDFA08C-39F4-13A5-9D4D-29452DE96FA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568" y="230485"/>
            <a:ext cx="965427" cy="739207"/>
          </a:xfrm>
          <a:prstGeom prst="rect">
            <a:avLst/>
          </a:prstGeom>
          <a:effectLst>
            <a:glow rad="101600">
              <a:srgbClr val="05AEEE">
                <a:alpha val="40000"/>
              </a:srgbClr>
            </a:glow>
          </a:effectLst>
        </p:spPr>
      </p:pic>
      <p:sp>
        <p:nvSpPr>
          <p:cNvPr id="56" name="TextBox 55">
            <a:extLst>
              <a:ext uri="{FF2B5EF4-FFF2-40B4-BE49-F238E27FC236}">
                <a16:creationId xmlns:a16="http://schemas.microsoft.com/office/drawing/2014/main" id="{79730CFD-1F30-10D7-DB75-104B2BC81295}"/>
              </a:ext>
            </a:extLst>
          </p:cNvPr>
          <p:cNvSpPr txBox="1"/>
          <p:nvPr/>
        </p:nvSpPr>
        <p:spPr>
          <a:xfrm>
            <a:off x="3481411" y="268173"/>
            <a:ext cx="294317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600" b="1" dirty="0">
                <a:latin typeface="Gill Sans MT" panose="020B0502020104020203" pitchFamily="34" charset="77"/>
              </a:rPr>
              <a:t>WEDNESDAY</a:t>
            </a:r>
            <a:endParaRPr lang="en-GB" sz="2000" b="1" i="1" dirty="0">
              <a:solidFill>
                <a:srgbClr val="05AEEE"/>
              </a:solidFill>
              <a:latin typeface="Gill Sans MT" panose="020B0502020104020203" pitchFamily="34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256203092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0504B82-91E0-6341-6E6C-ECF5CA4C5BB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84453537-DFBD-C930-A97D-36935A30DE8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33031" y="230484"/>
            <a:ext cx="965427" cy="739207"/>
          </a:xfrm>
          <a:prstGeom prst="rect">
            <a:avLst/>
          </a:prstGeom>
          <a:effectLst>
            <a:glow rad="101600">
              <a:srgbClr val="05AEEE">
                <a:alpha val="40000"/>
              </a:srgbClr>
            </a:glow>
          </a:effectLst>
        </p:spPr>
      </p:pic>
      <p:pic>
        <p:nvPicPr>
          <p:cNvPr id="55" name="Picture 54">
            <a:extLst>
              <a:ext uri="{FF2B5EF4-FFF2-40B4-BE49-F238E27FC236}">
                <a16:creationId xmlns:a16="http://schemas.microsoft.com/office/drawing/2014/main" id="{CEAFC2AC-1B7C-9E3A-7AC8-9E16D3ED3DA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568" y="230485"/>
            <a:ext cx="965427" cy="739207"/>
          </a:xfrm>
          <a:prstGeom prst="rect">
            <a:avLst/>
          </a:prstGeom>
          <a:effectLst>
            <a:glow rad="101600">
              <a:srgbClr val="05AEEE">
                <a:alpha val="40000"/>
              </a:srgbClr>
            </a:glow>
          </a:effectLst>
        </p:spPr>
      </p:pic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BACD8972-7CC0-915A-7BC0-4317E81A193C}"/>
              </a:ext>
            </a:extLst>
          </p:cNvPr>
          <p:cNvSpPr/>
          <p:nvPr/>
        </p:nvSpPr>
        <p:spPr>
          <a:xfrm>
            <a:off x="1968196" y="333834"/>
            <a:ext cx="5969603" cy="532505"/>
          </a:xfrm>
          <a:prstGeom prst="roundRect">
            <a:avLst/>
          </a:prstGeom>
          <a:solidFill>
            <a:srgbClr val="05AEEE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>
              <a:defRPr/>
            </a:pPr>
            <a:r>
              <a:rPr lang="en-GB" sz="2400" b="1" dirty="0">
                <a:solidFill>
                  <a:schemeClr val="bg1"/>
                </a:solidFill>
                <a:latin typeface="Gill Sans MT" panose="020B0502020104020203" pitchFamily="34" charset="77"/>
              </a:rPr>
              <a:t>APPLY THE RULE - PRACTICE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5D672AD-828E-1A17-B01C-6B7DB518A210}"/>
              </a:ext>
            </a:extLst>
          </p:cNvPr>
          <p:cNvSpPr txBox="1"/>
          <p:nvPr/>
        </p:nvSpPr>
        <p:spPr>
          <a:xfrm>
            <a:off x="1435113" y="1068595"/>
            <a:ext cx="707387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latin typeface="Gill Sans MT" panose="020B0502020104020203" pitchFamily="34" charset="77"/>
              </a:rPr>
              <a:t>Look → Cover → Write → Check → Correct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A30EBF7A-5E5A-A430-46AF-0C4B41709F5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01710699"/>
              </p:ext>
            </p:extLst>
          </p:nvPr>
        </p:nvGraphicFramePr>
        <p:xfrm>
          <a:off x="685800" y="1794072"/>
          <a:ext cx="8572500" cy="452671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805940">
                  <a:extLst>
                    <a:ext uri="{9D8B030D-6E8A-4147-A177-3AD203B41FA5}">
                      <a16:colId xmlns:a16="http://schemas.microsoft.com/office/drawing/2014/main" val="1942934854"/>
                    </a:ext>
                  </a:extLst>
                </a:gridCol>
                <a:gridCol w="2160270">
                  <a:extLst>
                    <a:ext uri="{9D8B030D-6E8A-4147-A177-3AD203B41FA5}">
                      <a16:colId xmlns:a16="http://schemas.microsoft.com/office/drawing/2014/main" val="1523337370"/>
                    </a:ext>
                  </a:extLst>
                </a:gridCol>
                <a:gridCol w="2308860">
                  <a:extLst>
                    <a:ext uri="{9D8B030D-6E8A-4147-A177-3AD203B41FA5}">
                      <a16:colId xmlns:a16="http://schemas.microsoft.com/office/drawing/2014/main" val="2182128674"/>
                    </a:ext>
                  </a:extLst>
                </a:gridCol>
                <a:gridCol w="2297430">
                  <a:extLst>
                    <a:ext uri="{9D8B030D-6E8A-4147-A177-3AD203B41FA5}">
                      <a16:colId xmlns:a16="http://schemas.microsoft.com/office/drawing/2014/main" val="2108435003"/>
                    </a:ext>
                  </a:extLst>
                </a:gridCol>
              </a:tblGrid>
              <a:tr h="754453">
                <a:tc>
                  <a:txBody>
                    <a:bodyPr/>
                    <a:lstStyle/>
                    <a:p>
                      <a:pPr algn="ctr"/>
                      <a:r>
                        <a:rPr lang="en-GB" sz="1600" b="1" dirty="0">
                          <a:latin typeface="Gill Sans MT" panose="020B0502020104020203" pitchFamily="34" charset="77"/>
                        </a:rPr>
                        <a:t>Focus Word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b="1" dirty="0">
                          <a:latin typeface="Gill Sans MT" panose="020B0502020104020203" pitchFamily="34" charset="77"/>
                        </a:rPr>
                        <a:t>Attempt 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b="1" dirty="0">
                          <a:latin typeface="Gill Sans MT" panose="020B0502020104020203" pitchFamily="34" charset="77"/>
                        </a:rPr>
                        <a:t>Attempt 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b="1" dirty="0">
                          <a:latin typeface="Gill Sans MT" panose="020B0502020104020203" pitchFamily="34" charset="77"/>
                        </a:rPr>
                        <a:t>Final Correct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04860571"/>
                  </a:ext>
                </a:extLst>
              </a:tr>
              <a:tr h="754453">
                <a:tc>
                  <a:txBody>
                    <a:bodyPr/>
                    <a:lstStyle/>
                    <a:p>
                      <a:pPr algn="ctr"/>
                      <a:r>
                        <a:rPr lang="en-US" sz="2800" dirty="0">
                          <a:solidFill>
                            <a:srgbClr val="000000"/>
                          </a:solidFill>
                          <a:latin typeface="Gill Sans MT" panose="020B0502020104020203" pitchFamily="34" charset="0"/>
                        </a:rPr>
                        <a:t>donk</a:t>
                      </a:r>
                      <a:r>
                        <a:rPr lang="en-US" sz="2800" dirty="0">
                          <a:solidFill>
                            <a:srgbClr val="FF0000"/>
                          </a:solidFill>
                          <a:latin typeface="Gill Sans MT" panose="020B0502020104020203" pitchFamily="34" charset="0"/>
                        </a:rPr>
                        <a:t>ey</a:t>
                      </a:r>
                      <a:endParaRPr lang="en-GB" sz="2800" dirty="0">
                        <a:solidFill>
                          <a:srgbClr val="FF0000"/>
                        </a:solidFill>
                        <a:latin typeface="Gill Sans MT" panose="020B0502020104020203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1800" dirty="0">
                        <a:latin typeface="Gill Sans MT" panose="020B0502020104020203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1800" dirty="0">
                        <a:latin typeface="Gill Sans MT" panose="020B0502020104020203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1800" dirty="0">
                        <a:latin typeface="Gill Sans MT" panose="020B0502020104020203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086512015"/>
                  </a:ext>
                </a:extLst>
              </a:tr>
              <a:tr h="754453">
                <a:tc>
                  <a:txBody>
                    <a:bodyPr/>
                    <a:lstStyle/>
                    <a:p>
                      <a:pPr algn="ctr"/>
                      <a:r>
                        <a:rPr lang="en-US" sz="2800" dirty="0">
                          <a:solidFill>
                            <a:srgbClr val="000000"/>
                          </a:solidFill>
                          <a:latin typeface="Gill Sans MT" panose="020B0502020104020203" pitchFamily="34" charset="0"/>
                        </a:rPr>
                        <a:t>vall</a:t>
                      </a:r>
                      <a:r>
                        <a:rPr lang="en-US" sz="2800" dirty="0">
                          <a:solidFill>
                            <a:srgbClr val="FF0000"/>
                          </a:solidFill>
                          <a:latin typeface="Gill Sans MT" panose="020B0502020104020203" pitchFamily="34" charset="0"/>
                        </a:rPr>
                        <a:t>ey</a:t>
                      </a:r>
                      <a:endParaRPr lang="en-GB" sz="2800" dirty="0">
                        <a:solidFill>
                          <a:srgbClr val="FF0000"/>
                        </a:solidFill>
                        <a:latin typeface="Gill Sans MT" panose="020B0502020104020203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1800" dirty="0">
                        <a:latin typeface="Gill Sans MT" panose="020B0502020104020203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800" dirty="0">
                        <a:latin typeface="Gill Sans MT" panose="020B0502020104020203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1800" dirty="0">
                        <a:latin typeface="Gill Sans MT" panose="020B0502020104020203" pitchFamily="34" charset="77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247377779"/>
                  </a:ext>
                </a:extLst>
              </a:tr>
              <a:tr h="754453">
                <a:tc>
                  <a:txBody>
                    <a:bodyPr/>
                    <a:lstStyle/>
                    <a:p>
                      <a:pPr algn="ctr"/>
                      <a:r>
                        <a:rPr lang="en-GB" sz="2800" dirty="0">
                          <a:latin typeface="Gill Sans MT" panose="020B0502020104020203" pitchFamily="34" charset="0"/>
                        </a:rPr>
                        <a:t>kidn</a:t>
                      </a:r>
                      <a:r>
                        <a:rPr lang="en-GB" sz="2800" dirty="0">
                          <a:solidFill>
                            <a:srgbClr val="FF0000"/>
                          </a:solidFill>
                          <a:latin typeface="Gill Sans MT" panose="020B0502020104020203" pitchFamily="34" charset="0"/>
                        </a:rPr>
                        <a:t>ey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1800" dirty="0">
                        <a:solidFill>
                          <a:srgbClr val="FF0000"/>
                        </a:solidFill>
                        <a:latin typeface="Gill Sans MT" panose="020B0502020104020203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800" dirty="0">
                        <a:latin typeface="Gill Sans MT" panose="020B0502020104020203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1800" dirty="0">
                        <a:latin typeface="Gill Sans MT" panose="020B0502020104020203" pitchFamily="34" charset="77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699098966"/>
                  </a:ext>
                </a:extLst>
              </a:tr>
              <a:tr h="754453">
                <a:tc>
                  <a:txBody>
                    <a:bodyPr/>
                    <a:lstStyle/>
                    <a:p>
                      <a:pPr algn="ctr"/>
                      <a:r>
                        <a:rPr lang="en-GB" sz="2800" dirty="0">
                          <a:latin typeface="Gill Sans MT" panose="020B0502020104020203" pitchFamily="34" charset="0"/>
                        </a:rPr>
                        <a:t>troll</a:t>
                      </a:r>
                      <a:r>
                        <a:rPr lang="en-GB" sz="2800" dirty="0">
                          <a:solidFill>
                            <a:srgbClr val="FF0000"/>
                          </a:solidFill>
                          <a:latin typeface="Gill Sans MT" panose="020B0502020104020203" pitchFamily="34" charset="0"/>
                        </a:rPr>
                        <a:t>ey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1800" dirty="0">
                        <a:latin typeface="Gill Sans MT" panose="020B0502020104020203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1800" dirty="0">
                        <a:latin typeface="Gill Sans MT" panose="020B0502020104020203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1800" dirty="0">
                        <a:latin typeface="Gill Sans MT" panose="020B0502020104020203" pitchFamily="34" charset="77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626354837"/>
                  </a:ext>
                </a:extLst>
              </a:tr>
              <a:tr h="754453">
                <a:tc>
                  <a:txBody>
                    <a:bodyPr/>
                    <a:lstStyle/>
                    <a:p>
                      <a:pPr algn="ctr"/>
                      <a:r>
                        <a:rPr lang="en-GB" sz="2800" b="0" i="0" dirty="0">
                          <a:solidFill>
                            <a:srgbClr val="000000"/>
                          </a:solidFill>
                          <a:effectLst/>
                          <a:latin typeface="Gill Sans MT" panose="020B0502020104020203" pitchFamily="34" charset="0"/>
                        </a:rPr>
                        <a:t>parsl</a:t>
                      </a:r>
                      <a:r>
                        <a:rPr lang="en-GB" sz="2800" b="0" i="0" dirty="0">
                          <a:solidFill>
                            <a:srgbClr val="FF0000"/>
                          </a:solidFill>
                          <a:effectLst/>
                          <a:latin typeface="Gill Sans MT" panose="020B0502020104020203" pitchFamily="34" charset="0"/>
                        </a:rPr>
                        <a:t>ey</a:t>
                      </a:r>
                      <a:endParaRPr lang="en-GB" sz="2800" dirty="0">
                        <a:solidFill>
                          <a:srgbClr val="FF0000"/>
                        </a:solidFill>
                        <a:latin typeface="Gill Sans MT" panose="020B0502020104020203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1800" dirty="0">
                        <a:latin typeface="Gill Sans MT" panose="020B0502020104020203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1800" dirty="0">
                        <a:latin typeface="Gill Sans MT" panose="020B0502020104020203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1800" dirty="0">
                        <a:solidFill>
                          <a:srgbClr val="7030A0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95006521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0247385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AEEE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86A527B-6A19-7075-006A-78E1A994EB8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36FBF35F-EB81-CF6C-40C1-D28DF1264BCA}"/>
              </a:ext>
            </a:extLst>
          </p:cNvPr>
          <p:cNvSpPr txBox="1"/>
          <p:nvPr/>
        </p:nvSpPr>
        <p:spPr>
          <a:xfrm>
            <a:off x="2445909" y="3003478"/>
            <a:ext cx="5014172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6000" b="1" i="0" dirty="0">
                <a:solidFill>
                  <a:schemeClr val="bg1"/>
                </a:solidFill>
                <a:latin typeface="Gill Sans MT" panose="020B0502020104020203" pitchFamily="34" charset="77"/>
              </a:rPr>
              <a:t>THURSDAY</a:t>
            </a:r>
            <a:endParaRPr lang="en-GB" sz="5400" b="1" i="0" dirty="0">
              <a:solidFill>
                <a:schemeClr val="bg1"/>
              </a:solidFill>
              <a:latin typeface="Gill Sans MT" panose="020B0502020104020203" pitchFamily="34" charset="77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DBF1D2F-BB88-F135-8322-E4FBC1A679E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38977" y="1450646"/>
            <a:ext cx="2028045" cy="1552832"/>
          </a:xfrm>
          <a:prstGeom prst="rect">
            <a:avLst/>
          </a:prstGeom>
          <a:effectLst>
            <a:glow rad="103032">
              <a:schemeClr val="bg1">
                <a:alpha val="40000"/>
              </a:schemeClr>
            </a:glow>
            <a:softEdge rad="0"/>
          </a:effectLst>
        </p:spPr>
      </p:pic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DADF0AC5-0A94-68D5-CAA1-9128CB9C7B5C}"/>
              </a:ext>
            </a:extLst>
          </p:cNvPr>
          <p:cNvSpPr/>
          <p:nvPr/>
        </p:nvSpPr>
        <p:spPr>
          <a:xfrm>
            <a:off x="2387867" y="4137687"/>
            <a:ext cx="5130265" cy="713678"/>
          </a:xfrm>
          <a:prstGeom prst="roundRect">
            <a:avLst/>
          </a:prstGeom>
          <a:solidFill>
            <a:srgbClr val="FFFFFF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>
              <a:defRPr/>
            </a:pPr>
            <a:r>
              <a:rPr lang="en-GB" sz="3200" b="1" dirty="0">
                <a:solidFill>
                  <a:srgbClr val="05AEEE"/>
                </a:solidFill>
                <a:latin typeface="Gill Sans MT" panose="020B0502020104020203" pitchFamily="34" charset="77"/>
              </a:rPr>
              <a:t>REVIEW &amp; DICTATION</a:t>
            </a:r>
          </a:p>
        </p:txBody>
      </p:sp>
    </p:spTree>
    <p:extLst>
      <p:ext uri="{BB962C8B-B14F-4D97-AF65-F5344CB8AC3E}">
        <p14:creationId xmlns:p14="http://schemas.microsoft.com/office/powerpoint/2010/main" val="132609797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31709D9-6175-6791-60A5-C127BDF6AC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id="{65EDC101-3875-B8E2-E59D-435351B47C7F}"/>
              </a:ext>
            </a:extLst>
          </p:cNvPr>
          <p:cNvSpPr txBox="1"/>
          <p:nvPr/>
        </p:nvSpPr>
        <p:spPr>
          <a:xfrm>
            <a:off x="5203340" y="2628797"/>
            <a:ext cx="4372392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7200" b="0" i="0" dirty="0">
                <a:solidFill>
                  <a:schemeClr val="tx1"/>
                </a:solidFill>
                <a:effectLst/>
                <a:latin typeface="Gill Sans MT" panose="020B0502020104020203" pitchFamily="34" charset="0"/>
              </a:rPr>
              <a:t>bus</a:t>
            </a:r>
            <a:r>
              <a:rPr lang="en-GB" sz="7200" b="0" i="0" dirty="0">
                <a:solidFill>
                  <a:srgbClr val="FF0000"/>
                </a:solidFill>
                <a:effectLst/>
                <a:latin typeface="Gill Sans MT" panose="020B0502020104020203" pitchFamily="34" charset="0"/>
              </a:rPr>
              <a:t>es</a:t>
            </a:r>
            <a:endParaRPr lang="en-GB" sz="7200" dirty="0">
              <a:solidFill>
                <a:srgbClr val="FF0000"/>
              </a:solidFill>
              <a:latin typeface="Gill Sans MT" panose="020B0502020104020203" pitchFamily="34" charset="0"/>
            </a:endParaRPr>
          </a:p>
        </p:txBody>
      </p:sp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7A026ABA-9328-0A39-A7E6-909337CAD9BB}"/>
              </a:ext>
            </a:extLst>
          </p:cNvPr>
          <p:cNvSpPr/>
          <p:nvPr/>
        </p:nvSpPr>
        <p:spPr>
          <a:xfrm>
            <a:off x="2317673" y="1073656"/>
            <a:ext cx="5270652" cy="532505"/>
          </a:xfrm>
          <a:prstGeom prst="roundRect">
            <a:avLst/>
          </a:prstGeom>
          <a:solidFill>
            <a:srgbClr val="05AEEE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>
              <a:defRPr/>
            </a:pPr>
            <a:r>
              <a:rPr lang="en-GB" sz="2400" b="1" dirty="0">
                <a:solidFill>
                  <a:schemeClr val="bg1"/>
                </a:solidFill>
                <a:latin typeface="Gill Sans MT" panose="020B0502020104020203" pitchFamily="34" charset="77"/>
              </a:rPr>
              <a:t>SPACED RETRIEVAL PRACTICE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7F4DB8D-DCD9-3AD1-0A34-85706B88ABC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33031" y="230484"/>
            <a:ext cx="965427" cy="739207"/>
          </a:xfrm>
          <a:prstGeom prst="rect">
            <a:avLst/>
          </a:prstGeom>
          <a:effectLst>
            <a:glow rad="101600">
              <a:srgbClr val="05AEEE">
                <a:alpha val="40000"/>
              </a:srgbClr>
            </a:glow>
          </a:effectLst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A243D68A-7DD8-3EEB-3637-C565781B8A74}"/>
              </a:ext>
            </a:extLst>
          </p:cNvPr>
          <p:cNvSpPr txBox="1"/>
          <p:nvPr/>
        </p:nvSpPr>
        <p:spPr>
          <a:xfrm>
            <a:off x="5237907" y="5304493"/>
            <a:ext cx="433782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7200" dirty="0">
                <a:solidFill>
                  <a:srgbClr val="000000"/>
                </a:solidFill>
                <a:latin typeface="Gill Sans MT" panose="020B0502020104020203" pitchFamily="34" charset="0"/>
              </a:rPr>
              <a:t>glass</a:t>
            </a:r>
            <a:r>
              <a:rPr lang="en-GB" sz="7200" dirty="0">
                <a:solidFill>
                  <a:srgbClr val="FF0000"/>
                </a:solidFill>
                <a:latin typeface="Gill Sans MT" panose="020B0502020104020203" pitchFamily="34" charset="0"/>
              </a:rPr>
              <a:t>es</a:t>
            </a:r>
            <a:endParaRPr lang="en-GB" sz="7200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496A115-4FFA-F7AF-1725-77C8FF30D737}"/>
              </a:ext>
            </a:extLst>
          </p:cNvPr>
          <p:cNvSpPr txBox="1"/>
          <p:nvPr/>
        </p:nvSpPr>
        <p:spPr>
          <a:xfrm>
            <a:off x="5203342" y="3966645"/>
            <a:ext cx="437239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7200" dirty="0">
                <a:solidFill>
                  <a:srgbClr val="000000"/>
                </a:solidFill>
                <a:latin typeface="Gill Sans MT" panose="020B0502020104020203" pitchFamily="34" charset="0"/>
              </a:rPr>
              <a:t>kiss</a:t>
            </a:r>
            <a:r>
              <a:rPr lang="en-GB" sz="7200" dirty="0">
                <a:solidFill>
                  <a:srgbClr val="FF0000"/>
                </a:solidFill>
                <a:latin typeface="Gill Sans MT" panose="020B0502020104020203" pitchFamily="34" charset="0"/>
              </a:rPr>
              <a:t>es</a:t>
            </a:r>
            <a:endParaRPr lang="en-GB" sz="4800" dirty="0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6690C3EC-17DA-9399-3EC2-4446F72B159B}"/>
              </a:ext>
            </a:extLst>
          </p:cNvPr>
          <p:cNvSpPr txBox="1"/>
          <p:nvPr/>
        </p:nvSpPr>
        <p:spPr>
          <a:xfrm>
            <a:off x="186688" y="2628797"/>
            <a:ext cx="4624968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7200" b="0" i="0" dirty="0">
                <a:solidFill>
                  <a:schemeClr val="tx1"/>
                </a:solidFill>
                <a:effectLst/>
                <a:latin typeface="Gill Sans MT" panose="020B0502020104020203" pitchFamily="34" charset="0"/>
              </a:rPr>
              <a:t>bus</a:t>
            </a:r>
            <a:r>
              <a:rPr lang="en-GB" sz="7200" dirty="0">
                <a:solidFill>
                  <a:srgbClr val="FF0000"/>
                </a:solidFill>
                <a:latin typeface="Gill Sans MT" panose="020B0502020104020203" pitchFamily="34" charset="0"/>
              </a:rPr>
              <a:t>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64857AB5-52A3-5A3A-EC1D-BB4C4BBC3CBA}"/>
              </a:ext>
            </a:extLst>
          </p:cNvPr>
          <p:cNvSpPr txBox="1"/>
          <p:nvPr/>
        </p:nvSpPr>
        <p:spPr>
          <a:xfrm>
            <a:off x="-204999" y="5304493"/>
            <a:ext cx="540834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7200" dirty="0">
                <a:solidFill>
                  <a:srgbClr val="000000"/>
                </a:solidFill>
                <a:latin typeface="Gill Sans MT" panose="020B0502020104020203" pitchFamily="34" charset="0"/>
              </a:rPr>
              <a:t>glass</a:t>
            </a:r>
            <a:r>
              <a:rPr lang="en-GB" sz="7200" dirty="0">
                <a:solidFill>
                  <a:srgbClr val="FF0000"/>
                </a:solidFill>
                <a:latin typeface="Gill Sans MT" panose="020B0502020104020203" pitchFamily="34" charset="0"/>
              </a:rPr>
              <a:t>___</a:t>
            </a:r>
            <a:endParaRPr lang="en-GB" sz="7200" dirty="0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72084DA9-9A4D-DD51-5F0E-76EBEEE89E61}"/>
              </a:ext>
            </a:extLst>
          </p:cNvPr>
          <p:cNvSpPr txBox="1"/>
          <p:nvPr/>
        </p:nvSpPr>
        <p:spPr>
          <a:xfrm>
            <a:off x="-314477" y="3966645"/>
            <a:ext cx="588634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7200" dirty="0">
                <a:solidFill>
                  <a:srgbClr val="000000"/>
                </a:solidFill>
                <a:latin typeface="Gill Sans MT" panose="020B0502020104020203" pitchFamily="34" charset="0"/>
              </a:rPr>
              <a:t>kiss</a:t>
            </a:r>
            <a:r>
              <a:rPr lang="en-GB" sz="7200" dirty="0">
                <a:solidFill>
                  <a:srgbClr val="FF0000"/>
                </a:solidFill>
                <a:latin typeface="Gill Sans MT" panose="020B0502020104020203" pitchFamily="34" charset="0"/>
              </a:rPr>
              <a:t>____</a:t>
            </a:r>
            <a:endParaRPr lang="en-GB" sz="5400" dirty="0"/>
          </a:p>
        </p:txBody>
      </p: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83B4664A-0ADE-39AE-32F5-6F37C325808D}"/>
              </a:ext>
            </a:extLst>
          </p:cNvPr>
          <p:cNvCxnSpPr>
            <a:cxnSpLocks/>
          </p:cNvCxnSpPr>
          <p:nvPr/>
        </p:nvCxnSpPr>
        <p:spPr>
          <a:xfrm>
            <a:off x="4953000" y="1921397"/>
            <a:ext cx="0" cy="4583425"/>
          </a:xfrm>
          <a:prstGeom prst="line">
            <a:avLst/>
          </a:prstGeom>
          <a:ln w="19050" cap="flat" cmpd="sng" algn="ctr">
            <a:solidFill>
              <a:schemeClr val="bg1">
                <a:lumMod val="50000"/>
              </a:schemeClr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33" name="TextBox 32">
            <a:extLst>
              <a:ext uri="{FF2B5EF4-FFF2-40B4-BE49-F238E27FC236}">
                <a16:creationId xmlns:a16="http://schemas.microsoft.com/office/drawing/2014/main" id="{4E81052A-A84B-8C59-3B29-B45F93B35607}"/>
              </a:ext>
            </a:extLst>
          </p:cNvPr>
          <p:cNvSpPr txBox="1"/>
          <p:nvPr/>
        </p:nvSpPr>
        <p:spPr>
          <a:xfrm>
            <a:off x="1185446" y="1881533"/>
            <a:ext cx="262745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000" dirty="0">
                <a:latin typeface="Gill Sans MT" panose="020B0502020104020203" pitchFamily="34" charset="77"/>
              </a:rPr>
              <a:t>SUPPORTED</a:t>
            </a:r>
          </a:p>
          <a:p>
            <a:pPr algn="ctr"/>
            <a:r>
              <a:rPr lang="en-GB" sz="1600" i="1" dirty="0">
                <a:latin typeface="Gill Sans MT" panose="020B0502020104020203" pitchFamily="34" charset="77"/>
              </a:rPr>
              <a:t>(with clues)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631371C9-AB8C-A739-3188-31088247CA08}"/>
              </a:ext>
            </a:extLst>
          </p:cNvPr>
          <p:cNvSpPr txBox="1"/>
          <p:nvPr/>
        </p:nvSpPr>
        <p:spPr>
          <a:xfrm>
            <a:off x="5733106" y="1881533"/>
            <a:ext cx="337363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000" dirty="0">
                <a:latin typeface="Gill Sans MT" panose="020B0502020104020203" pitchFamily="34" charset="77"/>
              </a:rPr>
              <a:t>INDEPENDENT</a:t>
            </a:r>
            <a:endParaRPr lang="en-GB" dirty="0">
              <a:latin typeface="Gill Sans MT" panose="020B0502020104020203" pitchFamily="34" charset="77"/>
            </a:endParaRPr>
          </a:p>
          <a:p>
            <a:pPr algn="ctr"/>
            <a:r>
              <a:rPr lang="en-GB" sz="1600" i="1" dirty="0">
                <a:latin typeface="Gill Sans MT" panose="020B0502020104020203" pitchFamily="34" charset="77"/>
              </a:rPr>
              <a:t>(no clues)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A3F5934D-9FE8-8839-E5AE-9DEC35217F22}"/>
              </a:ext>
            </a:extLst>
          </p:cNvPr>
          <p:cNvSpPr txBox="1"/>
          <p:nvPr/>
        </p:nvSpPr>
        <p:spPr>
          <a:xfrm>
            <a:off x="1754155" y="569581"/>
            <a:ext cx="668071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000" dirty="0">
                <a:latin typeface="Gill Sans MT" panose="020B0502020104020203" pitchFamily="34" charset="77"/>
              </a:rPr>
              <a:t>PREVIOUS WEEK’S RULE: </a:t>
            </a:r>
            <a:r>
              <a:rPr lang="en-GB" sz="2000" b="1" i="1" dirty="0">
                <a:solidFill>
                  <a:srgbClr val="05AEEE"/>
                </a:solidFill>
                <a:latin typeface="Gill Sans MT" panose="020B0502020104020203" pitchFamily="34" charset="77"/>
              </a:rPr>
              <a:t>-s and –es endings</a:t>
            </a:r>
          </a:p>
        </p:txBody>
      </p:sp>
      <p:grpSp>
        <p:nvGrpSpPr>
          <p:cNvPr id="53" name="Group 52">
            <a:extLst>
              <a:ext uri="{FF2B5EF4-FFF2-40B4-BE49-F238E27FC236}">
                <a16:creationId xmlns:a16="http://schemas.microsoft.com/office/drawing/2014/main" id="{28E38F11-9ADF-01DD-BCED-BD58FD7CA979}"/>
              </a:ext>
            </a:extLst>
          </p:cNvPr>
          <p:cNvGrpSpPr/>
          <p:nvPr/>
        </p:nvGrpSpPr>
        <p:grpSpPr>
          <a:xfrm>
            <a:off x="277332" y="2872674"/>
            <a:ext cx="4337825" cy="3694716"/>
            <a:chOff x="271168" y="2765347"/>
            <a:chExt cx="4337825" cy="3694716"/>
          </a:xfrm>
        </p:grpSpPr>
        <p:sp>
          <p:nvSpPr>
            <p:cNvPr id="29" name="Rounded Rectangle 28">
              <a:extLst>
                <a:ext uri="{FF2B5EF4-FFF2-40B4-BE49-F238E27FC236}">
                  <a16:creationId xmlns:a16="http://schemas.microsoft.com/office/drawing/2014/main" id="{5F8B00F3-20ED-FC8E-AEE3-9B568066B80A}"/>
                </a:ext>
              </a:extLst>
            </p:cNvPr>
            <p:cNvSpPr/>
            <p:nvPr/>
          </p:nvSpPr>
          <p:spPr>
            <a:xfrm>
              <a:off x="271168" y="2765347"/>
              <a:ext cx="4337825" cy="3694716"/>
            </a:xfrm>
            <a:prstGeom prst="roundRect">
              <a:avLst>
                <a:gd name="adj" fmla="val 6016"/>
              </a:avLst>
            </a:prstGeom>
            <a:solidFill>
              <a:srgbClr val="05AEEE"/>
            </a:solidFill>
            <a:ln>
              <a:solidFill>
                <a:srgbClr val="05AEEE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6" name="Quad Arrow 35">
              <a:extLst>
                <a:ext uri="{FF2B5EF4-FFF2-40B4-BE49-F238E27FC236}">
                  <a16:creationId xmlns:a16="http://schemas.microsoft.com/office/drawing/2014/main" id="{ABF998DE-FEA5-57F8-E227-FD9BA8D4E8DF}"/>
                </a:ext>
              </a:extLst>
            </p:cNvPr>
            <p:cNvSpPr/>
            <p:nvPr/>
          </p:nvSpPr>
          <p:spPr>
            <a:xfrm>
              <a:off x="1907163" y="4057299"/>
              <a:ext cx="1065833" cy="1067145"/>
            </a:xfrm>
            <a:prstGeom prst="quadArrow">
              <a:avLst>
                <a:gd name="adj1" fmla="val 13265"/>
                <a:gd name="adj2" fmla="val 15574"/>
                <a:gd name="adj3" fmla="val 15574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46FE51E8-48CB-A25D-B6EE-1B6EE51D3768}"/>
                </a:ext>
              </a:extLst>
            </p:cNvPr>
            <p:cNvSpPr txBox="1"/>
            <p:nvPr/>
          </p:nvSpPr>
          <p:spPr>
            <a:xfrm>
              <a:off x="1185445" y="5210481"/>
              <a:ext cx="262745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solidFill>
                    <a:schemeClr val="bg1"/>
                  </a:solidFill>
                  <a:latin typeface="Gill Sans MT" panose="020B0502020104020203" pitchFamily="34" charset="77"/>
                </a:rPr>
                <a:t>DRAG TO REVEAL</a:t>
              </a:r>
            </a:p>
          </p:txBody>
        </p:sp>
      </p:grpSp>
      <p:grpSp>
        <p:nvGrpSpPr>
          <p:cNvPr id="50" name="Group 49">
            <a:extLst>
              <a:ext uri="{FF2B5EF4-FFF2-40B4-BE49-F238E27FC236}">
                <a16:creationId xmlns:a16="http://schemas.microsoft.com/office/drawing/2014/main" id="{4E0FF989-0DF2-A700-B8C2-89023C5DB674}"/>
              </a:ext>
            </a:extLst>
          </p:cNvPr>
          <p:cNvGrpSpPr/>
          <p:nvPr/>
        </p:nvGrpSpPr>
        <p:grpSpPr>
          <a:xfrm>
            <a:off x="5200603" y="2782664"/>
            <a:ext cx="4337825" cy="1019019"/>
            <a:chOff x="5237916" y="2719451"/>
            <a:chExt cx="4337825" cy="1019019"/>
          </a:xfrm>
        </p:grpSpPr>
        <p:sp>
          <p:nvSpPr>
            <p:cNvPr id="19" name="Rounded Rectangle 18">
              <a:extLst>
                <a:ext uri="{FF2B5EF4-FFF2-40B4-BE49-F238E27FC236}">
                  <a16:creationId xmlns:a16="http://schemas.microsoft.com/office/drawing/2014/main" id="{E9D679EB-4B46-3F91-F643-CF10242A58E5}"/>
                </a:ext>
              </a:extLst>
            </p:cNvPr>
            <p:cNvSpPr/>
            <p:nvPr/>
          </p:nvSpPr>
          <p:spPr>
            <a:xfrm>
              <a:off x="5237916" y="2719451"/>
              <a:ext cx="4337825" cy="1019019"/>
            </a:xfrm>
            <a:prstGeom prst="roundRect">
              <a:avLst/>
            </a:prstGeom>
            <a:solidFill>
              <a:srgbClr val="05AEEE"/>
            </a:solidFill>
            <a:ln>
              <a:solidFill>
                <a:srgbClr val="05AEEE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0" name="Quad Arrow 39">
              <a:extLst>
                <a:ext uri="{FF2B5EF4-FFF2-40B4-BE49-F238E27FC236}">
                  <a16:creationId xmlns:a16="http://schemas.microsoft.com/office/drawing/2014/main" id="{A511B55F-393D-8AB6-E04D-3D12170BC7F1}"/>
                </a:ext>
              </a:extLst>
            </p:cNvPr>
            <p:cNvSpPr/>
            <p:nvPr/>
          </p:nvSpPr>
          <p:spPr>
            <a:xfrm>
              <a:off x="5430527" y="2957931"/>
              <a:ext cx="521233" cy="534862"/>
            </a:xfrm>
            <a:prstGeom prst="quadArrow">
              <a:avLst>
                <a:gd name="adj1" fmla="val 13265"/>
                <a:gd name="adj2" fmla="val 15574"/>
                <a:gd name="adj3" fmla="val 15574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1" name="Quad Arrow 40">
              <a:extLst>
                <a:ext uri="{FF2B5EF4-FFF2-40B4-BE49-F238E27FC236}">
                  <a16:creationId xmlns:a16="http://schemas.microsoft.com/office/drawing/2014/main" id="{AE4311B0-5AB7-28AC-0E15-D13EE1C65524}"/>
                </a:ext>
              </a:extLst>
            </p:cNvPr>
            <p:cNvSpPr/>
            <p:nvPr/>
          </p:nvSpPr>
          <p:spPr>
            <a:xfrm>
              <a:off x="8833030" y="2957931"/>
              <a:ext cx="521233" cy="534862"/>
            </a:xfrm>
            <a:prstGeom prst="quadArrow">
              <a:avLst>
                <a:gd name="adj1" fmla="val 13265"/>
                <a:gd name="adj2" fmla="val 15574"/>
                <a:gd name="adj3" fmla="val 15574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5080A300-5D82-9311-B733-11369EC85E72}"/>
                </a:ext>
              </a:extLst>
            </p:cNvPr>
            <p:cNvSpPr txBox="1"/>
            <p:nvPr/>
          </p:nvSpPr>
          <p:spPr>
            <a:xfrm>
              <a:off x="6093105" y="3059668"/>
              <a:ext cx="262745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solidFill>
                    <a:schemeClr val="bg1"/>
                  </a:solidFill>
                  <a:latin typeface="Gill Sans MT" panose="020B0502020104020203" pitchFamily="34" charset="77"/>
                </a:rPr>
                <a:t>DRAG TO REVEAL</a:t>
              </a:r>
            </a:p>
          </p:txBody>
        </p:sp>
      </p:grpSp>
      <p:grpSp>
        <p:nvGrpSpPr>
          <p:cNvPr id="51" name="Group 50">
            <a:extLst>
              <a:ext uri="{FF2B5EF4-FFF2-40B4-BE49-F238E27FC236}">
                <a16:creationId xmlns:a16="http://schemas.microsoft.com/office/drawing/2014/main" id="{B430188D-89E5-94AB-2B19-679563242867}"/>
              </a:ext>
            </a:extLst>
          </p:cNvPr>
          <p:cNvGrpSpPr/>
          <p:nvPr/>
        </p:nvGrpSpPr>
        <p:grpSpPr>
          <a:xfrm>
            <a:off x="5200602" y="4141900"/>
            <a:ext cx="4337825" cy="1019019"/>
            <a:chOff x="5235184" y="4059425"/>
            <a:chExt cx="4337825" cy="1019019"/>
          </a:xfrm>
        </p:grpSpPr>
        <p:sp>
          <p:nvSpPr>
            <p:cNvPr id="20" name="Rounded Rectangle 19">
              <a:extLst>
                <a:ext uri="{FF2B5EF4-FFF2-40B4-BE49-F238E27FC236}">
                  <a16:creationId xmlns:a16="http://schemas.microsoft.com/office/drawing/2014/main" id="{D25A8D94-5925-9223-84C4-E051100DFD61}"/>
                </a:ext>
              </a:extLst>
            </p:cNvPr>
            <p:cNvSpPr/>
            <p:nvPr/>
          </p:nvSpPr>
          <p:spPr>
            <a:xfrm>
              <a:off x="5235184" y="4059425"/>
              <a:ext cx="4337825" cy="1019019"/>
            </a:xfrm>
            <a:prstGeom prst="roundRect">
              <a:avLst/>
            </a:prstGeom>
            <a:solidFill>
              <a:srgbClr val="05AEEE"/>
            </a:solidFill>
            <a:ln>
              <a:solidFill>
                <a:srgbClr val="05AEEE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3" name="Quad Arrow 42">
              <a:extLst>
                <a:ext uri="{FF2B5EF4-FFF2-40B4-BE49-F238E27FC236}">
                  <a16:creationId xmlns:a16="http://schemas.microsoft.com/office/drawing/2014/main" id="{2CDF6CF7-E4EC-A1F2-CD2E-1936AC7CDA47}"/>
                </a:ext>
              </a:extLst>
            </p:cNvPr>
            <p:cNvSpPr/>
            <p:nvPr/>
          </p:nvSpPr>
          <p:spPr>
            <a:xfrm>
              <a:off x="5437075" y="4314225"/>
              <a:ext cx="521233" cy="534862"/>
            </a:xfrm>
            <a:prstGeom prst="quadArrow">
              <a:avLst>
                <a:gd name="adj1" fmla="val 13265"/>
                <a:gd name="adj2" fmla="val 15574"/>
                <a:gd name="adj3" fmla="val 15574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4" name="Quad Arrow 43">
              <a:extLst>
                <a:ext uri="{FF2B5EF4-FFF2-40B4-BE49-F238E27FC236}">
                  <a16:creationId xmlns:a16="http://schemas.microsoft.com/office/drawing/2014/main" id="{7FFC21C3-13F9-A39D-E140-46DD130371D3}"/>
                </a:ext>
              </a:extLst>
            </p:cNvPr>
            <p:cNvSpPr/>
            <p:nvPr/>
          </p:nvSpPr>
          <p:spPr>
            <a:xfrm>
              <a:off x="8839578" y="4314225"/>
              <a:ext cx="521233" cy="534862"/>
            </a:xfrm>
            <a:prstGeom prst="quadArrow">
              <a:avLst>
                <a:gd name="adj1" fmla="val 13265"/>
                <a:gd name="adj2" fmla="val 15574"/>
                <a:gd name="adj3" fmla="val 15574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1BCEEFFE-1F4F-EBA9-F51E-E70346464054}"/>
                </a:ext>
              </a:extLst>
            </p:cNvPr>
            <p:cNvSpPr txBox="1"/>
            <p:nvPr/>
          </p:nvSpPr>
          <p:spPr>
            <a:xfrm>
              <a:off x="6099653" y="4415962"/>
              <a:ext cx="262745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solidFill>
                    <a:schemeClr val="bg1"/>
                  </a:solidFill>
                  <a:latin typeface="Gill Sans MT" panose="020B0502020104020203" pitchFamily="34" charset="77"/>
                </a:rPr>
                <a:t>DRAG TO REVEAL</a:t>
              </a:r>
            </a:p>
          </p:txBody>
        </p:sp>
      </p:grpSp>
      <p:grpSp>
        <p:nvGrpSpPr>
          <p:cNvPr id="52" name="Group 51">
            <a:extLst>
              <a:ext uri="{FF2B5EF4-FFF2-40B4-BE49-F238E27FC236}">
                <a16:creationId xmlns:a16="http://schemas.microsoft.com/office/drawing/2014/main" id="{A6991BE5-5637-BF29-225B-EA259E52F810}"/>
              </a:ext>
            </a:extLst>
          </p:cNvPr>
          <p:cNvGrpSpPr/>
          <p:nvPr/>
        </p:nvGrpSpPr>
        <p:grpSpPr>
          <a:xfrm>
            <a:off x="5344687" y="5444167"/>
            <a:ext cx="4337825" cy="1019019"/>
            <a:chOff x="5237917" y="5395147"/>
            <a:chExt cx="4337825" cy="1019019"/>
          </a:xfrm>
        </p:grpSpPr>
        <p:sp>
          <p:nvSpPr>
            <p:cNvPr id="21" name="Rounded Rectangle 20">
              <a:extLst>
                <a:ext uri="{FF2B5EF4-FFF2-40B4-BE49-F238E27FC236}">
                  <a16:creationId xmlns:a16="http://schemas.microsoft.com/office/drawing/2014/main" id="{88A86379-C6D8-953A-C73C-D7E7F4D97304}"/>
                </a:ext>
              </a:extLst>
            </p:cNvPr>
            <p:cNvSpPr/>
            <p:nvPr/>
          </p:nvSpPr>
          <p:spPr>
            <a:xfrm>
              <a:off x="5237917" y="5395147"/>
              <a:ext cx="4337825" cy="1019019"/>
            </a:xfrm>
            <a:prstGeom prst="roundRect">
              <a:avLst/>
            </a:prstGeom>
            <a:solidFill>
              <a:srgbClr val="05AEEE"/>
            </a:solidFill>
            <a:ln>
              <a:solidFill>
                <a:srgbClr val="05AEEE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6" name="Quad Arrow 45">
              <a:extLst>
                <a:ext uri="{FF2B5EF4-FFF2-40B4-BE49-F238E27FC236}">
                  <a16:creationId xmlns:a16="http://schemas.microsoft.com/office/drawing/2014/main" id="{221CCDD2-B9D7-8F8F-BB66-7CC1365E2F67}"/>
                </a:ext>
              </a:extLst>
            </p:cNvPr>
            <p:cNvSpPr/>
            <p:nvPr/>
          </p:nvSpPr>
          <p:spPr>
            <a:xfrm>
              <a:off x="5443623" y="5670519"/>
              <a:ext cx="521233" cy="534862"/>
            </a:xfrm>
            <a:prstGeom prst="quadArrow">
              <a:avLst>
                <a:gd name="adj1" fmla="val 13265"/>
                <a:gd name="adj2" fmla="val 15574"/>
                <a:gd name="adj3" fmla="val 15574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7" name="Quad Arrow 46">
              <a:extLst>
                <a:ext uri="{FF2B5EF4-FFF2-40B4-BE49-F238E27FC236}">
                  <a16:creationId xmlns:a16="http://schemas.microsoft.com/office/drawing/2014/main" id="{9ECD873E-F5FF-F5D7-C1D1-7C2DA88CE58F}"/>
                </a:ext>
              </a:extLst>
            </p:cNvPr>
            <p:cNvSpPr/>
            <p:nvPr/>
          </p:nvSpPr>
          <p:spPr>
            <a:xfrm>
              <a:off x="8846126" y="5670519"/>
              <a:ext cx="521233" cy="534862"/>
            </a:xfrm>
            <a:prstGeom prst="quadArrow">
              <a:avLst>
                <a:gd name="adj1" fmla="val 13265"/>
                <a:gd name="adj2" fmla="val 15574"/>
                <a:gd name="adj3" fmla="val 15574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8" name="TextBox 47">
              <a:extLst>
                <a:ext uri="{FF2B5EF4-FFF2-40B4-BE49-F238E27FC236}">
                  <a16:creationId xmlns:a16="http://schemas.microsoft.com/office/drawing/2014/main" id="{12907604-62BB-21E6-C96B-9650FD9960BB}"/>
                </a:ext>
              </a:extLst>
            </p:cNvPr>
            <p:cNvSpPr txBox="1"/>
            <p:nvPr/>
          </p:nvSpPr>
          <p:spPr>
            <a:xfrm>
              <a:off x="6106201" y="5772256"/>
              <a:ext cx="262745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solidFill>
                    <a:schemeClr val="bg1"/>
                  </a:solidFill>
                  <a:latin typeface="Gill Sans MT" panose="020B0502020104020203" pitchFamily="34" charset="77"/>
                </a:rPr>
                <a:t>DRAG TO REVEAL</a:t>
              </a:r>
            </a:p>
          </p:txBody>
        </p:sp>
      </p:grpSp>
      <p:pic>
        <p:nvPicPr>
          <p:cNvPr id="55" name="Picture 54">
            <a:extLst>
              <a:ext uri="{FF2B5EF4-FFF2-40B4-BE49-F238E27FC236}">
                <a16:creationId xmlns:a16="http://schemas.microsoft.com/office/drawing/2014/main" id="{E2177419-B9A4-5DAC-3928-A48AD4D8BB5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568" y="230485"/>
            <a:ext cx="965427" cy="739207"/>
          </a:xfrm>
          <a:prstGeom prst="rect">
            <a:avLst/>
          </a:prstGeom>
          <a:effectLst>
            <a:glow rad="101600">
              <a:srgbClr val="05AEEE">
                <a:alpha val="40000"/>
              </a:srgbClr>
            </a:glow>
          </a:effectLst>
        </p:spPr>
      </p:pic>
      <p:sp>
        <p:nvSpPr>
          <p:cNvPr id="56" name="TextBox 55">
            <a:extLst>
              <a:ext uri="{FF2B5EF4-FFF2-40B4-BE49-F238E27FC236}">
                <a16:creationId xmlns:a16="http://schemas.microsoft.com/office/drawing/2014/main" id="{41578BEF-C048-E792-81A7-824990E510A4}"/>
              </a:ext>
            </a:extLst>
          </p:cNvPr>
          <p:cNvSpPr txBox="1"/>
          <p:nvPr/>
        </p:nvSpPr>
        <p:spPr>
          <a:xfrm>
            <a:off x="3481411" y="268173"/>
            <a:ext cx="294317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600" b="1" dirty="0">
                <a:latin typeface="Gill Sans MT" panose="020B0502020104020203" pitchFamily="34" charset="77"/>
              </a:rPr>
              <a:t>THURSDAY</a:t>
            </a:r>
            <a:endParaRPr lang="en-GB" sz="2000" b="1" i="1" dirty="0">
              <a:solidFill>
                <a:srgbClr val="05AEEE"/>
              </a:solidFill>
              <a:latin typeface="Gill Sans MT" panose="020B0502020104020203" pitchFamily="34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299308029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9F89D3B-DD0D-7B4C-453A-B550AA4CBCE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2AA14BC-3316-D95B-BBD1-E07FAE2A608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33031" y="230484"/>
            <a:ext cx="965427" cy="739207"/>
          </a:xfrm>
          <a:prstGeom prst="rect">
            <a:avLst/>
          </a:prstGeom>
          <a:effectLst>
            <a:glow rad="101600">
              <a:srgbClr val="05AEEE">
                <a:alpha val="40000"/>
              </a:srgbClr>
            </a:glow>
          </a:effectLst>
        </p:spPr>
      </p:pic>
      <p:pic>
        <p:nvPicPr>
          <p:cNvPr id="55" name="Picture 54">
            <a:extLst>
              <a:ext uri="{FF2B5EF4-FFF2-40B4-BE49-F238E27FC236}">
                <a16:creationId xmlns:a16="http://schemas.microsoft.com/office/drawing/2014/main" id="{BB642564-A526-8024-F468-9D9F3366A19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0006" y="230484"/>
            <a:ext cx="965427" cy="739207"/>
          </a:xfrm>
          <a:prstGeom prst="rect">
            <a:avLst/>
          </a:prstGeom>
          <a:effectLst>
            <a:glow rad="101600">
              <a:srgbClr val="05AEEE">
                <a:alpha val="40000"/>
              </a:srgbClr>
            </a:glow>
          </a:effectLst>
        </p:spPr>
      </p:pic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B949FC95-9B1A-98B4-5E00-553C9528B174}"/>
              </a:ext>
            </a:extLst>
          </p:cNvPr>
          <p:cNvSpPr/>
          <p:nvPr/>
        </p:nvSpPr>
        <p:spPr>
          <a:xfrm>
            <a:off x="1968196" y="333834"/>
            <a:ext cx="5969603" cy="532505"/>
          </a:xfrm>
          <a:prstGeom prst="roundRect">
            <a:avLst/>
          </a:prstGeom>
          <a:solidFill>
            <a:srgbClr val="05AEEE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>
              <a:defRPr/>
            </a:pPr>
            <a:r>
              <a:rPr lang="en-GB" sz="2400" b="1" dirty="0">
                <a:solidFill>
                  <a:schemeClr val="bg1"/>
                </a:solidFill>
                <a:latin typeface="Gill Sans MT" panose="020B0502020104020203" pitchFamily="34" charset="77"/>
              </a:rPr>
              <a:t>APPLY THE RULE - DICTATION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7354866-2ABA-E5F1-9B4B-54B9D383D260}"/>
              </a:ext>
            </a:extLst>
          </p:cNvPr>
          <p:cNvSpPr txBox="1"/>
          <p:nvPr/>
        </p:nvSpPr>
        <p:spPr>
          <a:xfrm>
            <a:off x="801678" y="1100721"/>
            <a:ext cx="8229600" cy="572464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marL="228600" lvl="0" indent="-228600" defTabSz="914400">
              <a:lnSpc>
                <a:spcPct val="150000"/>
              </a:lnSpc>
              <a:buFontTx/>
              <a:buAutoNum type="arabicPeriod"/>
              <a:defRPr/>
            </a:pPr>
            <a:r>
              <a:rPr lang="en-GB" sz="4400" dirty="0">
                <a:latin typeface="Gill Sans MT" panose="020B0502020104020203" pitchFamily="34" charset="77"/>
              </a:rPr>
              <a:t>The </a:t>
            </a:r>
            <a:r>
              <a:rPr lang="en-GB" sz="4400" dirty="0">
                <a:solidFill>
                  <a:schemeClr val="accent3"/>
                </a:solidFill>
                <a:latin typeface="Gill Sans MT" panose="020B0502020104020203" pitchFamily="34" charset="77"/>
              </a:rPr>
              <a:t>journey</a:t>
            </a:r>
            <a:r>
              <a:rPr lang="en-GB" sz="4400" dirty="0">
                <a:latin typeface="Gill Sans MT" panose="020B0502020104020203" pitchFamily="34" charset="77"/>
              </a:rPr>
              <a:t> was long.</a:t>
            </a:r>
          </a:p>
          <a:p>
            <a:pPr marL="228600" lvl="0" indent="-228600" defTabSz="914400">
              <a:lnSpc>
                <a:spcPct val="150000"/>
              </a:lnSpc>
              <a:buFontTx/>
              <a:buAutoNum type="arabicPeriod"/>
              <a:defRPr/>
            </a:pPr>
            <a:r>
              <a:rPr lang="en-GB" sz="4400" dirty="0">
                <a:latin typeface="Gill Sans MT" panose="020B0502020104020203" pitchFamily="34" charset="77"/>
              </a:rPr>
              <a:t>We eat </a:t>
            </a:r>
            <a:r>
              <a:rPr lang="en-GB" sz="4400" dirty="0">
                <a:solidFill>
                  <a:schemeClr val="accent3"/>
                </a:solidFill>
                <a:latin typeface="Gill Sans MT" panose="020B0502020104020203" pitchFamily="34" charset="77"/>
              </a:rPr>
              <a:t>turkey</a:t>
            </a:r>
            <a:r>
              <a:rPr lang="en-GB" sz="4400" dirty="0">
                <a:latin typeface="Gill Sans MT" panose="020B0502020104020203" pitchFamily="34" charset="77"/>
              </a:rPr>
              <a:t> at Christmas.</a:t>
            </a:r>
          </a:p>
          <a:p>
            <a:pPr marL="228600" lvl="0" indent="-228600" defTabSz="914400">
              <a:lnSpc>
                <a:spcPct val="150000"/>
              </a:lnSpc>
              <a:buFontTx/>
              <a:buAutoNum type="arabicPeriod"/>
              <a:defRPr/>
            </a:pPr>
            <a:r>
              <a:rPr lang="en-GB" sz="4400" dirty="0">
                <a:latin typeface="Gill Sans MT" panose="020B0502020104020203" pitchFamily="34" charset="77"/>
              </a:rPr>
              <a:t>The </a:t>
            </a:r>
            <a:r>
              <a:rPr lang="en-GB" sz="4400" dirty="0">
                <a:solidFill>
                  <a:schemeClr val="accent3"/>
                </a:solidFill>
                <a:latin typeface="Gill Sans MT" panose="020B0502020104020203" pitchFamily="34" charset="77"/>
              </a:rPr>
              <a:t>monkey</a:t>
            </a:r>
            <a:r>
              <a:rPr lang="en-GB" sz="4400" dirty="0">
                <a:latin typeface="Gill Sans MT" panose="020B0502020104020203" pitchFamily="34" charset="77"/>
              </a:rPr>
              <a:t> ate a banana. </a:t>
            </a:r>
          </a:p>
          <a:p>
            <a:pPr marL="228600" lvl="0" indent="-228600" defTabSz="914400">
              <a:lnSpc>
                <a:spcPct val="150000"/>
              </a:lnSpc>
              <a:buFontTx/>
              <a:buAutoNum type="arabicPeriod"/>
              <a:defRPr/>
            </a:pPr>
            <a:r>
              <a:rPr lang="en-GB" sz="4400" dirty="0">
                <a:latin typeface="Gill Sans MT" panose="020B0502020104020203" pitchFamily="34" charset="77"/>
              </a:rPr>
              <a:t>A </a:t>
            </a:r>
            <a:r>
              <a:rPr lang="en-GB" sz="4400" dirty="0">
                <a:solidFill>
                  <a:schemeClr val="accent3"/>
                </a:solidFill>
                <a:latin typeface="Gill Sans MT" panose="020B0502020104020203" pitchFamily="34" charset="77"/>
              </a:rPr>
              <a:t>jockey</a:t>
            </a:r>
            <a:r>
              <a:rPr lang="en-GB" sz="4400" dirty="0">
                <a:latin typeface="Gill Sans MT" panose="020B0502020104020203" pitchFamily="34" charset="77"/>
              </a:rPr>
              <a:t> races on a horse.</a:t>
            </a:r>
          </a:p>
          <a:p>
            <a:pPr marL="228600" lvl="0" indent="-228600" defTabSz="914400">
              <a:lnSpc>
                <a:spcPct val="150000"/>
              </a:lnSpc>
              <a:buFontTx/>
              <a:buAutoNum type="arabicPeriod"/>
              <a:defRPr/>
            </a:pPr>
            <a:r>
              <a:rPr lang="en-GB" sz="4400" dirty="0">
                <a:latin typeface="Gill Sans MT" panose="020B0502020104020203" pitchFamily="34" charset="77"/>
              </a:rPr>
              <a:t>My sister’s jersey is blue. </a:t>
            </a:r>
          </a:p>
          <a:p>
            <a:pPr algn="ctr"/>
            <a:endParaRPr lang="en-GB" sz="3600" dirty="0">
              <a:latin typeface="Gill Sans MT" panose="020B0502020104020203" pitchFamily="34" charset="77"/>
            </a:endParaRP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26012E39-6384-D8FC-980A-4D34FABB2E43}"/>
              </a:ext>
            </a:extLst>
          </p:cNvPr>
          <p:cNvGrpSpPr/>
          <p:nvPr/>
        </p:nvGrpSpPr>
        <p:grpSpPr>
          <a:xfrm>
            <a:off x="637084" y="5296680"/>
            <a:ext cx="8394194" cy="921198"/>
            <a:chOff x="1171996" y="1342501"/>
            <a:chExt cx="7347536" cy="921198"/>
          </a:xfrm>
        </p:grpSpPr>
        <p:sp>
          <p:nvSpPr>
            <p:cNvPr id="8" name="Rounded Rectangle 7">
              <a:extLst>
                <a:ext uri="{FF2B5EF4-FFF2-40B4-BE49-F238E27FC236}">
                  <a16:creationId xmlns:a16="http://schemas.microsoft.com/office/drawing/2014/main" id="{7CEA75CC-C99F-D415-F2B2-B91C07985AB7}"/>
                </a:ext>
              </a:extLst>
            </p:cNvPr>
            <p:cNvSpPr/>
            <p:nvPr/>
          </p:nvSpPr>
          <p:spPr>
            <a:xfrm>
              <a:off x="1171996" y="1342501"/>
              <a:ext cx="7347536" cy="921198"/>
            </a:xfrm>
            <a:prstGeom prst="roundRect">
              <a:avLst/>
            </a:prstGeom>
            <a:solidFill>
              <a:srgbClr val="05AEEE"/>
            </a:solidFill>
            <a:ln>
              <a:solidFill>
                <a:srgbClr val="05AEEE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2" name="Quad Arrow 11">
              <a:extLst>
                <a:ext uri="{FF2B5EF4-FFF2-40B4-BE49-F238E27FC236}">
                  <a16:creationId xmlns:a16="http://schemas.microsoft.com/office/drawing/2014/main" id="{94BFB1DC-8DEC-3492-6EAA-E29465F4B09C}"/>
                </a:ext>
              </a:extLst>
            </p:cNvPr>
            <p:cNvSpPr/>
            <p:nvPr/>
          </p:nvSpPr>
          <p:spPr>
            <a:xfrm>
              <a:off x="1293425" y="1535669"/>
              <a:ext cx="521233" cy="534862"/>
            </a:xfrm>
            <a:prstGeom prst="quadArrow">
              <a:avLst>
                <a:gd name="adj1" fmla="val 13265"/>
                <a:gd name="adj2" fmla="val 15574"/>
                <a:gd name="adj3" fmla="val 15574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3" name="Quad Arrow 12">
              <a:extLst>
                <a:ext uri="{FF2B5EF4-FFF2-40B4-BE49-F238E27FC236}">
                  <a16:creationId xmlns:a16="http://schemas.microsoft.com/office/drawing/2014/main" id="{B1CB76DA-6CB1-91DB-5546-18C2FD2BE2F4}"/>
                </a:ext>
              </a:extLst>
            </p:cNvPr>
            <p:cNvSpPr/>
            <p:nvPr/>
          </p:nvSpPr>
          <p:spPr>
            <a:xfrm>
              <a:off x="7872747" y="1535669"/>
              <a:ext cx="521233" cy="534862"/>
            </a:xfrm>
            <a:prstGeom prst="quadArrow">
              <a:avLst>
                <a:gd name="adj1" fmla="val 13265"/>
                <a:gd name="adj2" fmla="val 15574"/>
                <a:gd name="adj3" fmla="val 15574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3AFEEBFD-D92D-DC0C-08B9-9E0F351EC055}"/>
                </a:ext>
              </a:extLst>
            </p:cNvPr>
            <p:cNvSpPr txBox="1"/>
            <p:nvPr/>
          </p:nvSpPr>
          <p:spPr>
            <a:xfrm>
              <a:off x="3639271" y="1618434"/>
              <a:ext cx="262745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solidFill>
                    <a:schemeClr val="bg1"/>
                  </a:solidFill>
                  <a:latin typeface="Gill Sans MT" panose="020B0502020104020203" pitchFamily="34" charset="77"/>
                </a:rPr>
                <a:t>DRAG TO REVEAL</a:t>
              </a:r>
            </a:p>
          </p:txBody>
        </p: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BEFD486B-099D-080A-6773-B61EF38963C5}"/>
              </a:ext>
            </a:extLst>
          </p:cNvPr>
          <p:cNvGrpSpPr/>
          <p:nvPr/>
        </p:nvGrpSpPr>
        <p:grpSpPr>
          <a:xfrm>
            <a:off x="615336" y="4327084"/>
            <a:ext cx="8394194" cy="921198"/>
            <a:chOff x="1171996" y="1342501"/>
            <a:chExt cx="7347536" cy="921198"/>
          </a:xfrm>
        </p:grpSpPr>
        <p:sp>
          <p:nvSpPr>
            <p:cNvPr id="17" name="Rounded Rectangle 16">
              <a:extLst>
                <a:ext uri="{FF2B5EF4-FFF2-40B4-BE49-F238E27FC236}">
                  <a16:creationId xmlns:a16="http://schemas.microsoft.com/office/drawing/2014/main" id="{BB19A004-D334-ADEA-89F4-CD83B3C1C811}"/>
                </a:ext>
              </a:extLst>
            </p:cNvPr>
            <p:cNvSpPr/>
            <p:nvPr/>
          </p:nvSpPr>
          <p:spPr>
            <a:xfrm>
              <a:off x="1171996" y="1342501"/>
              <a:ext cx="7347536" cy="921198"/>
            </a:xfrm>
            <a:prstGeom prst="roundRect">
              <a:avLst/>
            </a:prstGeom>
            <a:solidFill>
              <a:srgbClr val="05AEEE"/>
            </a:solidFill>
            <a:ln>
              <a:solidFill>
                <a:srgbClr val="05AEEE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8" name="Quad Arrow 17">
              <a:extLst>
                <a:ext uri="{FF2B5EF4-FFF2-40B4-BE49-F238E27FC236}">
                  <a16:creationId xmlns:a16="http://schemas.microsoft.com/office/drawing/2014/main" id="{94978964-7AEA-061C-C613-44A82DE24104}"/>
                </a:ext>
              </a:extLst>
            </p:cNvPr>
            <p:cNvSpPr/>
            <p:nvPr/>
          </p:nvSpPr>
          <p:spPr>
            <a:xfrm>
              <a:off x="1293425" y="1535669"/>
              <a:ext cx="521233" cy="534862"/>
            </a:xfrm>
            <a:prstGeom prst="quadArrow">
              <a:avLst>
                <a:gd name="adj1" fmla="val 13265"/>
                <a:gd name="adj2" fmla="val 15574"/>
                <a:gd name="adj3" fmla="val 15574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9" name="Quad Arrow 18">
              <a:extLst>
                <a:ext uri="{FF2B5EF4-FFF2-40B4-BE49-F238E27FC236}">
                  <a16:creationId xmlns:a16="http://schemas.microsoft.com/office/drawing/2014/main" id="{4861D5C2-F5E0-E1C7-2B42-6C990066321F}"/>
                </a:ext>
              </a:extLst>
            </p:cNvPr>
            <p:cNvSpPr/>
            <p:nvPr/>
          </p:nvSpPr>
          <p:spPr>
            <a:xfrm>
              <a:off x="7872747" y="1535669"/>
              <a:ext cx="521233" cy="534862"/>
            </a:xfrm>
            <a:prstGeom prst="quadArrow">
              <a:avLst>
                <a:gd name="adj1" fmla="val 13265"/>
                <a:gd name="adj2" fmla="val 15574"/>
                <a:gd name="adj3" fmla="val 15574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7CE39476-84A1-83BA-BA77-48833DCA3B2A}"/>
                </a:ext>
              </a:extLst>
            </p:cNvPr>
            <p:cNvSpPr txBox="1"/>
            <p:nvPr/>
          </p:nvSpPr>
          <p:spPr>
            <a:xfrm>
              <a:off x="3639271" y="1618434"/>
              <a:ext cx="262745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solidFill>
                    <a:schemeClr val="bg1"/>
                  </a:solidFill>
                  <a:latin typeface="Gill Sans MT" panose="020B0502020104020203" pitchFamily="34" charset="77"/>
                </a:rPr>
                <a:t>DRAG TO REVEAL</a:t>
              </a:r>
            </a:p>
          </p:txBody>
        </p:sp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88BBCCE0-7AAD-3FE8-CA82-379CD751BE74}"/>
              </a:ext>
            </a:extLst>
          </p:cNvPr>
          <p:cNvGrpSpPr/>
          <p:nvPr/>
        </p:nvGrpSpPr>
        <p:grpSpPr>
          <a:xfrm>
            <a:off x="602204" y="3341180"/>
            <a:ext cx="8394194" cy="921198"/>
            <a:chOff x="1171996" y="1342501"/>
            <a:chExt cx="7347536" cy="921198"/>
          </a:xfrm>
        </p:grpSpPr>
        <p:sp>
          <p:nvSpPr>
            <p:cNvPr id="22" name="Rounded Rectangle 21">
              <a:extLst>
                <a:ext uri="{FF2B5EF4-FFF2-40B4-BE49-F238E27FC236}">
                  <a16:creationId xmlns:a16="http://schemas.microsoft.com/office/drawing/2014/main" id="{EE648B18-4A2C-4C0B-BC44-593CBF0F7A31}"/>
                </a:ext>
              </a:extLst>
            </p:cNvPr>
            <p:cNvSpPr/>
            <p:nvPr/>
          </p:nvSpPr>
          <p:spPr>
            <a:xfrm>
              <a:off x="1171996" y="1342501"/>
              <a:ext cx="7347536" cy="921198"/>
            </a:xfrm>
            <a:prstGeom prst="roundRect">
              <a:avLst/>
            </a:prstGeom>
            <a:solidFill>
              <a:srgbClr val="05AEEE"/>
            </a:solidFill>
            <a:ln>
              <a:solidFill>
                <a:srgbClr val="05AEEE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3" name="Quad Arrow 22">
              <a:extLst>
                <a:ext uri="{FF2B5EF4-FFF2-40B4-BE49-F238E27FC236}">
                  <a16:creationId xmlns:a16="http://schemas.microsoft.com/office/drawing/2014/main" id="{D487077C-C96C-F244-EE7B-881F1385EF44}"/>
                </a:ext>
              </a:extLst>
            </p:cNvPr>
            <p:cNvSpPr/>
            <p:nvPr/>
          </p:nvSpPr>
          <p:spPr>
            <a:xfrm>
              <a:off x="1293425" y="1535669"/>
              <a:ext cx="521233" cy="534862"/>
            </a:xfrm>
            <a:prstGeom prst="quadArrow">
              <a:avLst>
                <a:gd name="adj1" fmla="val 13265"/>
                <a:gd name="adj2" fmla="val 15574"/>
                <a:gd name="adj3" fmla="val 15574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4" name="Quad Arrow 23">
              <a:extLst>
                <a:ext uri="{FF2B5EF4-FFF2-40B4-BE49-F238E27FC236}">
                  <a16:creationId xmlns:a16="http://schemas.microsoft.com/office/drawing/2014/main" id="{2B31E680-E5B9-19C2-2DD8-EFE7F2BFBD31}"/>
                </a:ext>
              </a:extLst>
            </p:cNvPr>
            <p:cNvSpPr/>
            <p:nvPr/>
          </p:nvSpPr>
          <p:spPr>
            <a:xfrm>
              <a:off x="7872747" y="1535669"/>
              <a:ext cx="521233" cy="534862"/>
            </a:xfrm>
            <a:prstGeom prst="quadArrow">
              <a:avLst>
                <a:gd name="adj1" fmla="val 13265"/>
                <a:gd name="adj2" fmla="val 15574"/>
                <a:gd name="adj3" fmla="val 15574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5320CEFD-999C-AFB7-453A-7DA06439E7B2}"/>
                </a:ext>
              </a:extLst>
            </p:cNvPr>
            <p:cNvSpPr txBox="1"/>
            <p:nvPr/>
          </p:nvSpPr>
          <p:spPr>
            <a:xfrm>
              <a:off x="3639271" y="1618434"/>
              <a:ext cx="262745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solidFill>
                    <a:schemeClr val="bg1"/>
                  </a:solidFill>
                  <a:latin typeface="Gill Sans MT" panose="020B0502020104020203" pitchFamily="34" charset="77"/>
                </a:rPr>
                <a:t>DRAG TO REVEAL</a:t>
              </a:r>
            </a:p>
          </p:txBody>
        </p:sp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8B365BB8-09DD-1531-E058-03C5522B02CF}"/>
              </a:ext>
            </a:extLst>
          </p:cNvPr>
          <p:cNvGrpSpPr/>
          <p:nvPr/>
        </p:nvGrpSpPr>
        <p:grpSpPr>
          <a:xfrm>
            <a:off x="610849" y="2354468"/>
            <a:ext cx="8394194" cy="921198"/>
            <a:chOff x="1171996" y="1342501"/>
            <a:chExt cx="7347536" cy="921198"/>
          </a:xfrm>
        </p:grpSpPr>
        <p:sp>
          <p:nvSpPr>
            <p:cNvPr id="27" name="Rounded Rectangle 26">
              <a:extLst>
                <a:ext uri="{FF2B5EF4-FFF2-40B4-BE49-F238E27FC236}">
                  <a16:creationId xmlns:a16="http://schemas.microsoft.com/office/drawing/2014/main" id="{60D80009-3A22-F30B-C161-BA4A3526F149}"/>
                </a:ext>
              </a:extLst>
            </p:cNvPr>
            <p:cNvSpPr/>
            <p:nvPr/>
          </p:nvSpPr>
          <p:spPr>
            <a:xfrm>
              <a:off x="1171996" y="1342501"/>
              <a:ext cx="7347536" cy="921198"/>
            </a:xfrm>
            <a:prstGeom prst="roundRect">
              <a:avLst/>
            </a:prstGeom>
            <a:solidFill>
              <a:srgbClr val="05AEEE"/>
            </a:solidFill>
            <a:ln>
              <a:solidFill>
                <a:srgbClr val="05AEEE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8" name="Quad Arrow 27">
              <a:extLst>
                <a:ext uri="{FF2B5EF4-FFF2-40B4-BE49-F238E27FC236}">
                  <a16:creationId xmlns:a16="http://schemas.microsoft.com/office/drawing/2014/main" id="{BF19F857-DB38-56F1-6032-F86B7DB564F2}"/>
                </a:ext>
              </a:extLst>
            </p:cNvPr>
            <p:cNvSpPr/>
            <p:nvPr/>
          </p:nvSpPr>
          <p:spPr>
            <a:xfrm>
              <a:off x="1293425" y="1535669"/>
              <a:ext cx="521233" cy="534862"/>
            </a:xfrm>
            <a:prstGeom prst="quadArrow">
              <a:avLst>
                <a:gd name="adj1" fmla="val 13265"/>
                <a:gd name="adj2" fmla="val 15574"/>
                <a:gd name="adj3" fmla="val 15574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9" name="Quad Arrow 28">
              <a:extLst>
                <a:ext uri="{FF2B5EF4-FFF2-40B4-BE49-F238E27FC236}">
                  <a16:creationId xmlns:a16="http://schemas.microsoft.com/office/drawing/2014/main" id="{4551D94B-7D69-2E71-8794-373DFE485C8F}"/>
                </a:ext>
              </a:extLst>
            </p:cNvPr>
            <p:cNvSpPr/>
            <p:nvPr/>
          </p:nvSpPr>
          <p:spPr>
            <a:xfrm>
              <a:off x="7872747" y="1535669"/>
              <a:ext cx="521233" cy="534862"/>
            </a:xfrm>
            <a:prstGeom prst="quadArrow">
              <a:avLst>
                <a:gd name="adj1" fmla="val 13265"/>
                <a:gd name="adj2" fmla="val 15574"/>
                <a:gd name="adj3" fmla="val 15574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FA2FAC03-F9B3-71C7-A658-FAF3EAB1554A}"/>
                </a:ext>
              </a:extLst>
            </p:cNvPr>
            <p:cNvSpPr txBox="1"/>
            <p:nvPr/>
          </p:nvSpPr>
          <p:spPr>
            <a:xfrm>
              <a:off x="3639271" y="1618434"/>
              <a:ext cx="262745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solidFill>
                    <a:schemeClr val="bg1"/>
                  </a:solidFill>
                  <a:latin typeface="Gill Sans MT" panose="020B0502020104020203" pitchFamily="34" charset="77"/>
                </a:rPr>
                <a:t>DRAG TO REVEAL</a:t>
              </a:r>
            </a:p>
          </p:txBody>
        </p:sp>
      </p:grpSp>
      <p:grpSp>
        <p:nvGrpSpPr>
          <p:cNvPr id="31" name="Group 30">
            <a:extLst>
              <a:ext uri="{FF2B5EF4-FFF2-40B4-BE49-F238E27FC236}">
                <a16:creationId xmlns:a16="http://schemas.microsoft.com/office/drawing/2014/main" id="{8A94DA7F-EF9A-BC7D-1489-75B8809FB428}"/>
              </a:ext>
            </a:extLst>
          </p:cNvPr>
          <p:cNvGrpSpPr/>
          <p:nvPr/>
        </p:nvGrpSpPr>
        <p:grpSpPr>
          <a:xfrm>
            <a:off x="549883" y="1344686"/>
            <a:ext cx="8394194" cy="921198"/>
            <a:chOff x="1171996" y="1289845"/>
            <a:chExt cx="7347536" cy="921198"/>
          </a:xfrm>
        </p:grpSpPr>
        <p:sp>
          <p:nvSpPr>
            <p:cNvPr id="32" name="Rounded Rectangle 31">
              <a:extLst>
                <a:ext uri="{FF2B5EF4-FFF2-40B4-BE49-F238E27FC236}">
                  <a16:creationId xmlns:a16="http://schemas.microsoft.com/office/drawing/2014/main" id="{F2CD4A22-12AC-B659-EF7F-4A959A967F38}"/>
                </a:ext>
              </a:extLst>
            </p:cNvPr>
            <p:cNvSpPr/>
            <p:nvPr/>
          </p:nvSpPr>
          <p:spPr>
            <a:xfrm>
              <a:off x="1171996" y="1289845"/>
              <a:ext cx="7347536" cy="921198"/>
            </a:xfrm>
            <a:prstGeom prst="roundRect">
              <a:avLst/>
            </a:prstGeom>
            <a:solidFill>
              <a:srgbClr val="05AEEE"/>
            </a:solidFill>
            <a:ln>
              <a:solidFill>
                <a:srgbClr val="05AEEE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33" name="Quad Arrow 32">
              <a:extLst>
                <a:ext uri="{FF2B5EF4-FFF2-40B4-BE49-F238E27FC236}">
                  <a16:creationId xmlns:a16="http://schemas.microsoft.com/office/drawing/2014/main" id="{B616626F-32A5-3F95-AE53-CB056C59F381}"/>
                </a:ext>
              </a:extLst>
            </p:cNvPr>
            <p:cNvSpPr/>
            <p:nvPr/>
          </p:nvSpPr>
          <p:spPr>
            <a:xfrm>
              <a:off x="1293425" y="1535669"/>
              <a:ext cx="521233" cy="534862"/>
            </a:xfrm>
            <a:prstGeom prst="quadArrow">
              <a:avLst>
                <a:gd name="adj1" fmla="val 13265"/>
                <a:gd name="adj2" fmla="val 15574"/>
                <a:gd name="adj3" fmla="val 15574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4" name="Quad Arrow 33">
              <a:extLst>
                <a:ext uri="{FF2B5EF4-FFF2-40B4-BE49-F238E27FC236}">
                  <a16:creationId xmlns:a16="http://schemas.microsoft.com/office/drawing/2014/main" id="{9FAC3DC7-EEB8-A35D-E4FF-269617AE3A58}"/>
                </a:ext>
              </a:extLst>
            </p:cNvPr>
            <p:cNvSpPr/>
            <p:nvPr/>
          </p:nvSpPr>
          <p:spPr>
            <a:xfrm>
              <a:off x="7872747" y="1535669"/>
              <a:ext cx="521233" cy="534862"/>
            </a:xfrm>
            <a:prstGeom prst="quadArrow">
              <a:avLst>
                <a:gd name="adj1" fmla="val 13265"/>
                <a:gd name="adj2" fmla="val 15574"/>
                <a:gd name="adj3" fmla="val 15574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C1A30307-EB01-BEA5-E00D-99E3753A9559}"/>
                </a:ext>
              </a:extLst>
            </p:cNvPr>
            <p:cNvSpPr txBox="1"/>
            <p:nvPr/>
          </p:nvSpPr>
          <p:spPr>
            <a:xfrm>
              <a:off x="3639271" y="1618434"/>
              <a:ext cx="262745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solidFill>
                    <a:schemeClr val="bg1"/>
                  </a:solidFill>
                  <a:latin typeface="Gill Sans MT" panose="020B0502020104020203" pitchFamily="34" charset="77"/>
                </a:rPr>
                <a:t>DRAG TO REVEAL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71906076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AEEE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5FC52C8-BA86-66DE-3100-79E2C0A680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CBB42054-E296-75E3-C8FC-159ADB21258C}"/>
              </a:ext>
            </a:extLst>
          </p:cNvPr>
          <p:cNvSpPr txBox="1"/>
          <p:nvPr/>
        </p:nvSpPr>
        <p:spPr>
          <a:xfrm>
            <a:off x="2906901" y="3003478"/>
            <a:ext cx="4092188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6000" b="1" i="0" dirty="0">
                <a:solidFill>
                  <a:schemeClr val="bg1"/>
                </a:solidFill>
                <a:latin typeface="Gill Sans MT" panose="020B0502020104020203" pitchFamily="34" charset="77"/>
              </a:rPr>
              <a:t>FRIDAY</a:t>
            </a:r>
            <a:endParaRPr lang="en-GB" sz="5400" b="1" i="0" dirty="0">
              <a:solidFill>
                <a:schemeClr val="bg1"/>
              </a:solidFill>
              <a:latin typeface="Gill Sans MT" panose="020B0502020104020203" pitchFamily="34" charset="77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28D781C-360A-6AD0-A3F0-F8D0E1E72DC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38977" y="1450646"/>
            <a:ext cx="2028045" cy="1552832"/>
          </a:xfrm>
          <a:prstGeom prst="rect">
            <a:avLst/>
          </a:prstGeom>
          <a:effectLst>
            <a:glow rad="103032">
              <a:schemeClr val="bg1">
                <a:alpha val="40000"/>
              </a:schemeClr>
            </a:glow>
            <a:softEdge rad="0"/>
          </a:effectLst>
        </p:spPr>
      </p:pic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DBC6B440-248A-512A-E7FF-64B2D56F203D}"/>
              </a:ext>
            </a:extLst>
          </p:cNvPr>
          <p:cNvSpPr/>
          <p:nvPr/>
        </p:nvSpPr>
        <p:spPr>
          <a:xfrm>
            <a:off x="2847853" y="4166018"/>
            <a:ext cx="4210283" cy="713678"/>
          </a:xfrm>
          <a:prstGeom prst="roundRect">
            <a:avLst/>
          </a:prstGeom>
          <a:solidFill>
            <a:srgbClr val="FFFFFF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>
              <a:defRPr/>
            </a:pPr>
            <a:r>
              <a:rPr lang="en-GB" sz="3200" b="1" dirty="0">
                <a:solidFill>
                  <a:srgbClr val="05AEEE"/>
                </a:solidFill>
                <a:latin typeface="Gill Sans MT" panose="020B0502020104020203" pitchFamily="34" charset="77"/>
              </a:rPr>
              <a:t>WEEKLY REVIEW</a:t>
            </a:r>
          </a:p>
        </p:txBody>
      </p:sp>
    </p:spTree>
    <p:extLst>
      <p:ext uri="{BB962C8B-B14F-4D97-AF65-F5344CB8AC3E}">
        <p14:creationId xmlns:p14="http://schemas.microsoft.com/office/powerpoint/2010/main" val="310376497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8B51CAC-A571-D3C0-149D-0B5304E02C3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id="{E7AE5439-037B-899E-19A7-9904D560D509}"/>
              </a:ext>
            </a:extLst>
          </p:cNvPr>
          <p:cNvSpPr txBox="1"/>
          <p:nvPr/>
        </p:nvSpPr>
        <p:spPr>
          <a:xfrm>
            <a:off x="5203340" y="2628797"/>
            <a:ext cx="4372392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7200" b="0" i="0" dirty="0">
                <a:solidFill>
                  <a:schemeClr val="tx1"/>
                </a:solidFill>
                <a:effectLst/>
                <a:latin typeface="Gill Sans MT" panose="020B0502020104020203" pitchFamily="34" charset="0"/>
              </a:rPr>
              <a:t>spend</a:t>
            </a:r>
            <a:r>
              <a:rPr lang="en-GB" sz="7200" b="0" i="0" dirty="0">
                <a:solidFill>
                  <a:srgbClr val="FF0000"/>
                </a:solidFill>
                <a:effectLst/>
                <a:latin typeface="Gill Sans MT" panose="020B0502020104020203" pitchFamily="34" charset="0"/>
              </a:rPr>
              <a:t>s</a:t>
            </a:r>
            <a:endParaRPr lang="en-GB" sz="7200" dirty="0">
              <a:solidFill>
                <a:srgbClr val="FF0000"/>
              </a:solidFill>
              <a:latin typeface="Gill Sans MT" panose="020B0502020104020203" pitchFamily="34" charset="0"/>
            </a:endParaRPr>
          </a:p>
        </p:txBody>
      </p:sp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575212CE-5E14-6F64-D6F5-7C44C609563B}"/>
              </a:ext>
            </a:extLst>
          </p:cNvPr>
          <p:cNvSpPr/>
          <p:nvPr/>
        </p:nvSpPr>
        <p:spPr>
          <a:xfrm>
            <a:off x="2317673" y="1073656"/>
            <a:ext cx="5270652" cy="532505"/>
          </a:xfrm>
          <a:prstGeom prst="roundRect">
            <a:avLst/>
          </a:prstGeom>
          <a:solidFill>
            <a:srgbClr val="05AEEE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>
              <a:defRPr/>
            </a:pPr>
            <a:r>
              <a:rPr lang="en-GB" sz="2400" b="1" dirty="0">
                <a:solidFill>
                  <a:schemeClr val="bg1"/>
                </a:solidFill>
                <a:latin typeface="Gill Sans MT" panose="020B0502020104020203" pitchFamily="34" charset="77"/>
              </a:rPr>
              <a:t>SPACED RETRIEVAL PRACTICE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A77BD20-1F5F-A28D-D084-66AB1FDC3F0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33031" y="230484"/>
            <a:ext cx="965427" cy="739207"/>
          </a:xfrm>
          <a:prstGeom prst="rect">
            <a:avLst/>
          </a:prstGeom>
          <a:effectLst>
            <a:glow rad="101600">
              <a:srgbClr val="05AEEE">
                <a:alpha val="40000"/>
              </a:srgbClr>
            </a:glow>
          </a:effectLst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252F9AD4-9B23-4F1E-3F36-FFCD9F3D2699}"/>
              </a:ext>
            </a:extLst>
          </p:cNvPr>
          <p:cNvSpPr txBox="1"/>
          <p:nvPr/>
        </p:nvSpPr>
        <p:spPr>
          <a:xfrm>
            <a:off x="5237907" y="5304493"/>
            <a:ext cx="433782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7200" dirty="0">
                <a:solidFill>
                  <a:srgbClr val="000000"/>
                </a:solidFill>
                <a:latin typeface="Gill Sans MT" panose="020B0502020104020203" pitchFamily="34" charset="0"/>
              </a:rPr>
              <a:t>catch</a:t>
            </a:r>
            <a:r>
              <a:rPr lang="en-GB" sz="7200" dirty="0">
                <a:solidFill>
                  <a:srgbClr val="FF0000"/>
                </a:solidFill>
                <a:latin typeface="Gill Sans MT" panose="020B0502020104020203" pitchFamily="34" charset="0"/>
              </a:rPr>
              <a:t>es</a:t>
            </a:r>
            <a:endParaRPr lang="en-GB" sz="7200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F5C88FB0-B2D2-BAAF-CBF1-760BB5850A09}"/>
              </a:ext>
            </a:extLst>
          </p:cNvPr>
          <p:cNvSpPr txBox="1"/>
          <p:nvPr/>
        </p:nvSpPr>
        <p:spPr>
          <a:xfrm>
            <a:off x="5203342" y="3966645"/>
            <a:ext cx="437239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7200" dirty="0">
                <a:solidFill>
                  <a:srgbClr val="000000"/>
                </a:solidFill>
                <a:latin typeface="Gill Sans MT" panose="020B0502020104020203" pitchFamily="34" charset="0"/>
              </a:rPr>
              <a:t>sit</a:t>
            </a:r>
            <a:r>
              <a:rPr lang="en-GB" sz="7200" dirty="0">
                <a:solidFill>
                  <a:srgbClr val="FF0000"/>
                </a:solidFill>
                <a:latin typeface="Gill Sans MT" panose="020B0502020104020203" pitchFamily="34" charset="0"/>
              </a:rPr>
              <a:t>s</a:t>
            </a:r>
            <a:endParaRPr lang="en-GB" sz="4800" dirty="0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A9F9A2B8-6312-6451-585C-311F1131A85A}"/>
              </a:ext>
            </a:extLst>
          </p:cNvPr>
          <p:cNvSpPr txBox="1"/>
          <p:nvPr/>
        </p:nvSpPr>
        <p:spPr>
          <a:xfrm>
            <a:off x="186688" y="2628797"/>
            <a:ext cx="4624968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7200" b="0" i="0" dirty="0">
                <a:solidFill>
                  <a:schemeClr val="tx1"/>
                </a:solidFill>
                <a:effectLst/>
                <a:latin typeface="Gill Sans MT" panose="020B0502020104020203" pitchFamily="34" charset="0"/>
              </a:rPr>
              <a:t>spend</a:t>
            </a:r>
            <a:r>
              <a:rPr lang="en-GB" sz="7200" dirty="0">
                <a:solidFill>
                  <a:srgbClr val="FF0000"/>
                </a:solidFill>
                <a:latin typeface="Gill Sans MT" panose="020B0502020104020203" pitchFamily="34" charset="0"/>
              </a:rPr>
              <a:t>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38017521-D673-0F37-AFCD-E106DD996CDB}"/>
              </a:ext>
            </a:extLst>
          </p:cNvPr>
          <p:cNvSpPr txBox="1"/>
          <p:nvPr/>
        </p:nvSpPr>
        <p:spPr>
          <a:xfrm>
            <a:off x="-204999" y="5304493"/>
            <a:ext cx="540834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7200" dirty="0">
                <a:solidFill>
                  <a:srgbClr val="000000"/>
                </a:solidFill>
                <a:latin typeface="Gill Sans MT" panose="020B0502020104020203" pitchFamily="34" charset="0"/>
              </a:rPr>
              <a:t>catch</a:t>
            </a:r>
            <a:r>
              <a:rPr lang="en-GB" sz="7200" dirty="0">
                <a:solidFill>
                  <a:srgbClr val="FF0000"/>
                </a:solidFill>
                <a:latin typeface="Gill Sans MT" panose="020B0502020104020203" pitchFamily="34" charset="0"/>
              </a:rPr>
              <a:t>___</a:t>
            </a:r>
            <a:endParaRPr lang="en-GB" sz="7200" dirty="0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8F3BE5E1-9BDA-F14D-D8D8-35AAE2E7368D}"/>
              </a:ext>
            </a:extLst>
          </p:cNvPr>
          <p:cNvSpPr txBox="1"/>
          <p:nvPr/>
        </p:nvSpPr>
        <p:spPr>
          <a:xfrm>
            <a:off x="-314477" y="3966645"/>
            <a:ext cx="588634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7200" dirty="0">
                <a:solidFill>
                  <a:srgbClr val="000000"/>
                </a:solidFill>
                <a:latin typeface="Gill Sans MT" panose="020B0502020104020203" pitchFamily="34" charset="0"/>
              </a:rPr>
              <a:t>sit</a:t>
            </a:r>
            <a:r>
              <a:rPr lang="en-GB" sz="7200" dirty="0">
                <a:solidFill>
                  <a:srgbClr val="FF0000"/>
                </a:solidFill>
                <a:latin typeface="Gill Sans MT" panose="020B0502020104020203" pitchFamily="34" charset="0"/>
              </a:rPr>
              <a:t>____</a:t>
            </a:r>
            <a:endParaRPr lang="en-GB" sz="5400" dirty="0"/>
          </a:p>
        </p:txBody>
      </p: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42360886-326E-DD5A-84F5-6F2C7FBB2A1D}"/>
              </a:ext>
            </a:extLst>
          </p:cNvPr>
          <p:cNvCxnSpPr>
            <a:cxnSpLocks/>
          </p:cNvCxnSpPr>
          <p:nvPr/>
        </p:nvCxnSpPr>
        <p:spPr>
          <a:xfrm>
            <a:off x="4953000" y="1921397"/>
            <a:ext cx="0" cy="4583425"/>
          </a:xfrm>
          <a:prstGeom prst="line">
            <a:avLst/>
          </a:prstGeom>
          <a:ln w="19050" cap="flat" cmpd="sng" algn="ctr">
            <a:solidFill>
              <a:schemeClr val="bg1">
                <a:lumMod val="50000"/>
              </a:schemeClr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33" name="TextBox 32">
            <a:extLst>
              <a:ext uri="{FF2B5EF4-FFF2-40B4-BE49-F238E27FC236}">
                <a16:creationId xmlns:a16="http://schemas.microsoft.com/office/drawing/2014/main" id="{8418695C-383A-2FC9-81EE-42678E380BD5}"/>
              </a:ext>
            </a:extLst>
          </p:cNvPr>
          <p:cNvSpPr txBox="1"/>
          <p:nvPr/>
        </p:nvSpPr>
        <p:spPr>
          <a:xfrm>
            <a:off x="1185446" y="1881533"/>
            <a:ext cx="262745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000" dirty="0">
                <a:latin typeface="Gill Sans MT" panose="020B0502020104020203" pitchFamily="34" charset="77"/>
              </a:rPr>
              <a:t>SUPPORTED</a:t>
            </a:r>
          </a:p>
          <a:p>
            <a:pPr algn="ctr"/>
            <a:r>
              <a:rPr lang="en-GB" sz="1600" i="1" dirty="0">
                <a:latin typeface="Gill Sans MT" panose="020B0502020104020203" pitchFamily="34" charset="77"/>
              </a:rPr>
              <a:t>(with clues)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8726C242-1ABD-9447-5F1C-0BE6B14CAFDF}"/>
              </a:ext>
            </a:extLst>
          </p:cNvPr>
          <p:cNvSpPr txBox="1"/>
          <p:nvPr/>
        </p:nvSpPr>
        <p:spPr>
          <a:xfrm>
            <a:off x="5733106" y="1881533"/>
            <a:ext cx="337363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000" dirty="0">
                <a:latin typeface="Gill Sans MT" panose="020B0502020104020203" pitchFamily="34" charset="77"/>
              </a:rPr>
              <a:t>INDEPENDENT</a:t>
            </a:r>
            <a:endParaRPr lang="en-GB" dirty="0">
              <a:latin typeface="Gill Sans MT" panose="020B0502020104020203" pitchFamily="34" charset="77"/>
            </a:endParaRPr>
          </a:p>
          <a:p>
            <a:pPr algn="ctr"/>
            <a:r>
              <a:rPr lang="en-GB" sz="1600" i="1" dirty="0">
                <a:latin typeface="Gill Sans MT" panose="020B0502020104020203" pitchFamily="34" charset="77"/>
              </a:rPr>
              <a:t>(no clues)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CBCDF785-35A1-79D2-1E07-F5C4812A2395}"/>
              </a:ext>
            </a:extLst>
          </p:cNvPr>
          <p:cNvSpPr txBox="1"/>
          <p:nvPr/>
        </p:nvSpPr>
        <p:spPr>
          <a:xfrm>
            <a:off x="1754155" y="569581"/>
            <a:ext cx="668071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000" dirty="0">
                <a:latin typeface="Gill Sans MT" panose="020B0502020104020203" pitchFamily="34" charset="77"/>
              </a:rPr>
              <a:t>PREVIOUS WEEK’S RULE: </a:t>
            </a:r>
            <a:r>
              <a:rPr lang="en-GB" sz="2000" b="1" i="1" dirty="0">
                <a:solidFill>
                  <a:srgbClr val="05AEEE"/>
                </a:solidFill>
                <a:latin typeface="Gill Sans MT" panose="020B0502020104020203" pitchFamily="34" charset="77"/>
              </a:rPr>
              <a:t>-s and –es endings</a:t>
            </a:r>
          </a:p>
        </p:txBody>
      </p:sp>
      <p:grpSp>
        <p:nvGrpSpPr>
          <p:cNvPr id="53" name="Group 52">
            <a:extLst>
              <a:ext uri="{FF2B5EF4-FFF2-40B4-BE49-F238E27FC236}">
                <a16:creationId xmlns:a16="http://schemas.microsoft.com/office/drawing/2014/main" id="{266FF06A-60E2-754C-0BF2-1B1752040B8C}"/>
              </a:ext>
            </a:extLst>
          </p:cNvPr>
          <p:cNvGrpSpPr/>
          <p:nvPr/>
        </p:nvGrpSpPr>
        <p:grpSpPr>
          <a:xfrm>
            <a:off x="459784" y="2932799"/>
            <a:ext cx="4337825" cy="3694716"/>
            <a:chOff x="271168" y="2765347"/>
            <a:chExt cx="4337825" cy="3694716"/>
          </a:xfrm>
        </p:grpSpPr>
        <p:sp>
          <p:nvSpPr>
            <p:cNvPr id="29" name="Rounded Rectangle 28">
              <a:extLst>
                <a:ext uri="{FF2B5EF4-FFF2-40B4-BE49-F238E27FC236}">
                  <a16:creationId xmlns:a16="http://schemas.microsoft.com/office/drawing/2014/main" id="{73B1E3E2-2541-A93E-B51D-E45DCA3D5B9F}"/>
                </a:ext>
              </a:extLst>
            </p:cNvPr>
            <p:cNvSpPr/>
            <p:nvPr/>
          </p:nvSpPr>
          <p:spPr>
            <a:xfrm>
              <a:off x="271168" y="2765347"/>
              <a:ext cx="4337825" cy="3694716"/>
            </a:xfrm>
            <a:prstGeom prst="roundRect">
              <a:avLst>
                <a:gd name="adj" fmla="val 6016"/>
              </a:avLst>
            </a:prstGeom>
            <a:solidFill>
              <a:srgbClr val="05AEEE"/>
            </a:solidFill>
            <a:ln>
              <a:solidFill>
                <a:srgbClr val="05AEEE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6" name="Quad Arrow 35">
              <a:extLst>
                <a:ext uri="{FF2B5EF4-FFF2-40B4-BE49-F238E27FC236}">
                  <a16:creationId xmlns:a16="http://schemas.microsoft.com/office/drawing/2014/main" id="{A97AEDFF-80DA-CA30-133D-588EBF2D5347}"/>
                </a:ext>
              </a:extLst>
            </p:cNvPr>
            <p:cNvSpPr/>
            <p:nvPr/>
          </p:nvSpPr>
          <p:spPr>
            <a:xfrm>
              <a:off x="1907163" y="4057299"/>
              <a:ext cx="1065833" cy="1067145"/>
            </a:xfrm>
            <a:prstGeom prst="quadArrow">
              <a:avLst>
                <a:gd name="adj1" fmla="val 13265"/>
                <a:gd name="adj2" fmla="val 15574"/>
                <a:gd name="adj3" fmla="val 15574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0BD2FD0C-047B-3060-CDB6-2740648A4140}"/>
                </a:ext>
              </a:extLst>
            </p:cNvPr>
            <p:cNvSpPr txBox="1"/>
            <p:nvPr/>
          </p:nvSpPr>
          <p:spPr>
            <a:xfrm>
              <a:off x="1185445" y="5210481"/>
              <a:ext cx="262745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solidFill>
                    <a:schemeClr val="bg1"/>
                  </a:solidFill>
                  <a:latin typeface="Gill Sans MT" panose="020B0502020104020203" pitchFamily="34" charset="77"/>
                </a:rPr>
                <a:t>DRAG TO REVEAL</a:t>
              </a:r>
            </a:p>
          </p:txBody>
        </p:sp>
      </p:grpSp>
      <p:grpSp>
        <p:nvGrpSpPr>
          <p:cNvPr id="50" name="Group 49">
            <a:extLst>
              <a:ext uri="{FF2B5EF4-FFF2-40B4-BE49-F238E27FC236}">
                <a16:creationId xmlns:a16="http://schemas.microsoft.com/office/drawing/2014/main" id="{8AB62CC5-A2BD-E8C7-CB3B-40ED6D2B4F55}"/>
              </a:ext>
            </a:extLst>
          </p:cNvPr>
          <p:cNvGrpSpPr/>
          <p:nvPr/>
        </p:nvGrpSpPr>
        <p:grpSpPr>
          <a:xfrm>
            <a:off x="5187651" y="2759442"/>
            <a:ext cx="4337825" cy="1019019"/>
            <a:chOff x="5204944" y="2607440"/>
            <a:chExt cx="4337825" cy="1019019"/>
          </a:xfrm>
        </p:grpSpPr>
        <p:sp>
          <p:nvSpPr>
            <p:cNvPr id="19" name="Rounded Rectangle 18">
              <a:extLst>
                <a:ext uri="{FF2B5EF4-FFF2-40B4-BE49-F238E27FC236}">
                  <a16:creationId xmlns:a16="http://schemas.microsoft.com/office/drawing/2014/main" id="{9363279E-D6B4-231F-3994-98EEEB38C9E4}"/>
                </a:ext>
              </a:extLst>
            </p:cNvPr>
            <p:cNvSpPr/>
            <p:nvPr/>
          </p:nvSpPr>
          <p:spPr>
            <a:xfrm>
              <a:off x="5204944" y="2607440"/>
              <a:ext cx="4337825" cy="1019019"/>
            </a:xfrm>
            <a:prstGeom prst="roundRect">
              <a:avLst/>
            </a:prstGeom>
            <a:solidFill>
              <a:srgbClr val="05AEEE"/>
            </a:solidFill>
            <a:ln>
              <a:solidFill>
                <a:srgbClr val="05AEEE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0" name="Quad Arrow 39">
              <a:extLst>
                <a:ext uri="{FF2B5EF4-FFF2-40B4-BE49-F238E27FC236}">
                  <a16:creationId xmlns:a16="http://schemas.microsoft.com/office/drawing/2014/main" id="{328AD3DE-CFBB-E13F-88AC-750AAB871C3A}"/>
                </a:ext>
              </a:extLst>
            </p:cNvPr>
            <p:cNvSpPr/>
            <p:nvPr/>
          </p:nvSpPr>
          <p:spPr>
            <a:xfrm>
              <a:off x="5430527" y="2957931"/>
              <a:ext cx="521233" cy="534862"/>
            </a:xfrm>
            <a:prstGeom prst="quadArrow">
              <a:avLst>
                <a:gd name="adj1" fmla="val 13265"/>
                <a:gd name="adj2" fmla="val 15574"/>
                <a:gd name="adj3" fmla="val 15574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1" name="Quad Arrow 40">
              <a:extLst>
                <a:ext uri="{FF2B5EF4-FFF2-40B4-BE49-F238E27FC236}">
                  <a16:creationId xmlns:a16="http://schemas.microsoft.com/office/drawing/2014/main" id="{261A43AF-39FB-C829-3B9D-7BF5EA244270}"/>
                </a:ext>
              </a:extLst>
            </p:cNvPr>
            <p:cNvSpPr/>
            <p:nvPr/>
          </p:nvSpPr>
          <p:spPr>
            <a:xfrm>
              <a:off x="8833030" y="2957931"/>
              <a:ext cx="521233" cy="534862"/>
            </a:xfrm>
            <a:prstGeom prst="quadArrow">
              <a:avLst>
                <a:gd name="adj1" fmla="val 13265"/>
                <a:gd name="adj2" fmla="val 15574"/>
                <a:gd name="adj3" fmla="val 15574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52573587-68E3-49B9-ECE6-8A667FCB48A8}"/>
                </a:ext>
              </a:extLst>
            </p:cNvPr>
            <p:cNvSpPr txBox="1"/>
            <p:nvPr/>
          </p:nvSpPr>
          <p:spPr>
            <a:xfrm>
              <a:off x="6093105" y="3059668"/>
              <a:ext cx="262745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solidFill>
                    <a:schemeClr val="bg1"/>
                  </a:solidFill>
                  <a:latin typeface="Gill Sans MT" panose="020B0502020104020203" pitchFamily="34" charset="77"/>
                </a:rPr>
                <a:t>DRAG TO REVEAL</a:t>
              </a:r>
            </a:p>
          </p:txBody>
        </p:sp>
      </p:grpSp>
      <p:grpSp>
        <p:nvGrpSpPr>
          <p:cNvPr id="51" name="Group 50">
            <a:extLst>
              <a:ext uri="{FF2B5EF4-FFF2-40B4-BE49-F238E27FC236}">
                <a16:creationId xmlns:a16="http://schemas.microsoft.com/office/drawing/2014/main" id="{3D77E463-A5ED-EFF9-587A-F8E3AA4D4295}"/>
              </a:ext>
            </a:extLst>
          </p:cNvPr>
          <p:cNvGrpSpPr/>
          <p:nvPr/>
        </p:nvGrpSpPr>
        <p:grpSpPr>
          <a:xfrm>
            <a:off x="5203340" y="4126181"/>
            <a:ext cx="4337825" cy="1019019"/>
            <a:chOff x="5235184" y="4059425"/>
            <a:chExt cx="4337825" cy="1019019"/>
          </a:xfrm>
        </p:grpSpPr>
        <p:sp>
          <p:nvSpPr>
            <p:cNvPr id="20" name="Rounded Rectangle 19">
              <a:extLst>
                <a:ext uri="{FF2B5EF4-FFF2-40B4-BE49-F238E27FC236}">
                  <a16:creationId xmlns:a16="http://schemas.microsoft.com/office/drawing/2014/main" id="{DED78041-CB3A-3F14-1CCC-CFCA3D542B6A}"/>
                </a:ext>
              </a:extLst>
            </p:cNvPr>
            <p:cNvSpPr/>
            <p:nvPr/>
          </p:nvSpPr>
          <p:spPr>
            <a:xfrm>
              <a:off x="5235184" y="4059425"/>
              <a:ext cx="4337825" cy="1019019"/>
            </a:xfrm>
            <a:prstGeom prst="roundRect">
              <a:avLst/>
            </a:prstGeom>
            <a:solidFill>
              <a:srgbClr val="05AEEE"/>
            </a:solidFill>
            <a:ln>
              <a:solidFill>
                <a:srgbClr val="05AEEE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3" name="Quad Arrow 42">
              <a:extLst>
                <a:ext uri="{FF2B5EF4-FFF2-40B4-BE49-F238E27FC236}">
                  <a16:creationId xmlns:a16="http://schemas.microsoft.com/office/drawing/2014/main" id="{67A1E033-8D9D-1A16-7681-AD1C8DF813A7}"/>
                </a:ext>
              </a:extLst>
            </p:cNvPr>
            <p:cNvSpPr/>
            <p:nvPr/>
          </p:nvSpPr>
          <p:spPr>
            <a:xfrm>
              <a:off x="5437075" y="4314225"/>
              <a:ext cx="521233" cy="534862"/>
            </a:xfrm>
            <a:prstGeom prst="quadArrow">
              <a:avLst>
                <a:gd name="adj1" fmla="val 13265"/>
                <a:gd name="adj2" fmla="val 15574"/>
                <a:gd name="adj3" fmla="val 15574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4" name="Quad Arrow 43">
              <a:extLst>
                <a:ext uri="{FF2B5EF4-FFF2-40B4-BE49-F238E27FC236}">
                  <a16:creationId xmlns:a16="http://schemas.microsoft.com/office/drawing/2014/main" id="{B5E0E9D2-D54E-7A55-7C36-C0B593FDE929}"/>
                </a:ext>
              </a:extLst>
            </p:cNvPr>
            <p:cNvSpPr/>
            <p:nvPr/>
          </p:nvSpPr>
          <p:spPr>
            <a:xfrm>
              <a:off x="8839578" y="4314225"/>
              <a:ext cx="521233" cy="534862"/>
            </a:xfrm>
            <a:prstGeom prst="quadArrow">
              <a:avLst>
                <a:gd name="adj1" fmla="val 13265"/>
                <a:gd name="adj2" fmla="val 15574"/>
                <a:gd name="adj3" fmla="val 15574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6672EDD0-A730-414F-3DBD-2C0C72D14E56}"/>
                </a:ext>
              </a:extLst>
            </p:cNvPr>
            <p:cNvSpPr txBox="1"/>
            <p:nvPr/>
          </p:nvSpPr>
          <p:spPr>
            <a:xfrm>
              <a:off x="6099653" y="4415962"/>
              <a:ext cx="262745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solidFill>
                    <a:schemeClr val="bg1"/>
                  </a:solidFill>
                  <a:latin typeface="Gill Sans MT" panose="020B0502020104020203" pitchFamily="34" charset="77"/>
                </a:rPr>
                <a:t>DRAG TO REVEAL</a:t>
              </a:r>
            </a:p>
          </p:txBody>
        </p:sp>
      </p:grpSp>
      <p:grpSp>
        <p:nvGrpSpPr>
          <p:cNvPr id="52" name="Group 51">
            <a:extLst>
              <a:ext uri="{FF2B5EF4-FFF2-40B4-BE49-F238E27FC236}">
                <a16:creationId xmlns:a16="http://schemas.microsoft.com/office/drawing/2014/main" id="{DE7B361F-6AA0-F2A7-4A1D-5CCEEE454529}"/>
              </a:ext>
            </a:extLst>
          </p:cNvPr>
          <p:cNvGrpSpPr/>
          <p:nvPr/>
        </p:nvGrpSpPr>
        <p:grpSpPr>
          <a:xfrm>
            <a:off x="5187650" y="5442624"/>
            <a:ext cx="4337825" cy="1019019"/>
            <a:chOff x="5237917" y="5395147"/>
            <a:chExt cx="4337825" cy="1019019"/>
          </a:xfrm>
        </p:grpSpPr>
        <p:sp>
          <p:nvSpPr>
            <p:cNvPr id="21" name="Rounded Rectangle 20">
              <a:extLst>
                <a:ext uri="{FF2B5EF4-FFF2-40B4-BE49-F238E27FC236}">
                  <a16:creationId xmlns:a16="http://schemas.microsoft.com/office/drawing/2014/main" id="{CFEA17BB-68FD-5DD0-B681-D400FF1AC836}"/>
                </a:ext>
              </a:extLst>
            </p:cNvPr>
            <p:cNvSpPr/>
            <p:nvPr/>
          </p:nvSpPr>
          <p:spPr>
            <a:xfrm>
              <a:off x="5237917" y="5395147"/>
              <a:ext cx="4337825" cy="1019019"/>
            </a:xfrm>
            <a:prstGeom prst="roundRect">
              <a:avLst/>
            </a:prstGeom>
            <a:solidFill>
              <a:srgbClr val="05AEEE"/>
            </a:solidFill>
            <a:ln>
              <a:solidFill>
                <a:srgbClr val="05AEEE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6" name="Quad Arrow 45">
              <a:extLst>
                <a:ext uri="{FF2B5EF4-FFF2-40B4-BE49-F238E27FC236}">
                  <a16:creationId xmlns:a16="http://schemas.microsoft.com/office/drawing/2014/main" id="{AD5E154B-26E4-F98D-7D70-4D14BE1EA902}"/>
                </a:ext>
              </a:extLst>
            </p:cNvPr>
            <p:cNvSpPr/>
            <p:nvPr/>
          </p:nvSpPr>
          <p:spPr>
            <a:xfrm>
              <a:off x="5443623" y="5670519"/>
              <a:ext cx="521233" cy="534862"/>
            </a:xfrm>
            <a:prstGeom prst="quadArrow">
              <a:avLst>
                <a:gd name="adj1" fmla="val 13265"/>
                <a:gd name="adj2" fmla="val 15574"/>
                <a:gd name="adj3" fmla="val 15574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7" name="Quad Arrow 46">
              <a:extLst>
                <a:ext uri="{FF2B5EF4-FFF2-40B4-BE49-F238E27FC236}">
                  <a16:creationId xmlns:a16="http://schemas.microsoft.com/office/drawing/2014/main" id="{0384593C-570F-0E7F-57D0-C5264BB3E47D}"/>
                </a:ext>
              </a:extLst>
            </p:cNvPr>
            <p:cNvSpPr/>
            <p:nvPr/>
          </p:nvSpPr>
          <p:spPr>
            <a:xfrm>
              <a:off x="8846126" y="5670519"/>
              <a:ext cx="521233" cy="534862"/>
            </a:xfrm>
            <a:prstGeom prst="quadArrow">
              <a:avLst>
                <a:gd name="adj1" fmla="val 13265"/>
                <a:gd name="adj2" fmla="val 15574"/>
                <a:gd name="adj3" fmla="val 15574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8" name="TextBox 47">
              <a:extLst>
                <a:ext uri="{FF2B5EF4-FFF2-40B4-BE49-F238E27FC236}">
                  <a16:creationId xmlns:a16="http://schemas.microsoft.com/office/drawing/2014/main" id="{07CBEC47-3866-814D-3118-783CA1492552}"/>
                </a:ext>
              </a:extLst>
            </p:cNvPr>
            <p:cNvSpPr txBox="1"/>
            <p:nvPr/>
          </p:nvSpPr>
          <p:spPr>
            <a:xfrm>
              <a:off x="6106201" y="5772256"/>
              <a:ext cx="262745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solidFill>
                    <a:schemeClr val="bg1"/>
                  </a:solidFill>
                  <a:latin typeface="Gill Sans MT" panose="020B0502020104020203" pitchFamily="34" charset="77"/>
                </a:rPr>
                <a:t>DRAG TO REVEAL</a:t>
              </a:r>
            </a:p>
          </p:txBody>
        </p:sp>
      </p:grpSp>
      <p:pic>
        <p:nvPicPr>
          <p:cNvPr id="55" name="Picture 54">
            <a:extLst>
              <a:ext uri="{FF2B5EF4-FFF2-40B4-BE49-F238E27FC236}">
                <a16:creationId xmlns:a16="http://schemas.microsoft.com/office/drawing/2014/main" id="{C4DD0957-8890-A926-53A8-E5051912F32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568" y="230485"/>
            <a:ext cx="965427" cy="739207"/>
          </a:xfrm>
          <a:prstGeom prst="rect">
            <a:avLst/>
          </a:prstGeom>
          <a:effectLst>
            <a:glow rad="101600">
              <a:srgbClr val="05AEEE">
                <a:alpha val="40000"/>
              </a:srgbClr>
            </a:glow>
          </a:effectLst>
        </p:spPr>
      </p:pic>
      <p:sp>
        <p:nvSpPr>
          <p:cNvPr id="56" name="TextBox 55">
            <a:extLst>
              <a:ext uri="{FF2B5EF4-FFF2-40B4-BE49-F238E27FC236}">
                <a16:creationId xmlns:a16="http://schemas.microsoft.com/office/drawing/2014/main" id="{FE3D20C5-FBC1-6BE9-D190-B0B9A90C0583}"/>
              </a:ext>
            </a:extLst>
          </p:cNvPr>
          <p:cNvSpPr txBox="1"/>
          <p:nvPr/>
        </p:nvSpPr>
        <p:spPr>
          <a:xfrm>
            <a:off x="3481411" y="268173"/>
            <a:ext cx="294317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600" b="1" dirty="0">
                <a:latin typeface="Gill Sans MT" panose="020B0502020104020203" pitchFamily="34" charset="77"/>
              </a:rPr>
              <a:t>THURSDAY</a:t>
            </a:r>
            <a:endParaRPr lang="en-GB" sz="2000" b="1" i="1" dirty="0">
              <a:solidFill>
                <a:srgbClr val="05AEEE"/>
              </a:solidFill>
              <a:latin typeface="Gill Sans MT" panose="020B0502020104020203" pitchFamily="34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349242750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A540E8A-B811-105E-629E-9403E2CA9B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8749FD95-0FD5-06D1-AF2D-86E1DA937CF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33031" y="230484"/>
            <a:ext cx="965427" cy="739207"/>
          </a:xfrm>
          <a:prstGeom prst="rect">
            <a:avLst/>
          </a:prstGeom>
          <a:effectLst>
            <a:glow rad="101600">
              <a:srgbClr val="05AEEE">
                <a:alpha val="40000"/>
              </a:srgbClr>
            </a:glow>
          </a:effectLst>
        </p:spPr>
      </p:pic>
      <p:pic>
        <p:nvPicPr>
          <p:cNvPr id="55" name="Picture 54">
            <a:extLst>
              <a:ext uri="{FF2B5EF4-FFF2-40B4-BE49-F238E27FC236}">
                <a16:creationId xmlns:a16="http://schemas.microsoft.com/office/drawing/2014/main" id="{2C4D4D36-B919-A7FE-DA6A-BC7DC1F9C54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568" y="230485"/>
            <a:ext cx="965427" cy="739207"/>
          </a:xfrm>
          <a:prstGeom prst="rect">
            <a:avLst/>
          </a:prstGeom>
          <a:effectLst>
            <a:glow rad="101600">
              <a:srgbClr val="05AEEE">
                <a:alpha val="40000"/>
              </a:srgbClr>
            </a:glow>
          </a:effectLst>
        </p:spPr>
      </p:pic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AF8ABC65-98B6-775C-0F3C-2D7FA19D94A6}"/>
              </a:ext>
            </a:extLst>
          </p:cNvPr>
          <p:cNvSpPr/>
          <p:nvPr/>
        </p:nvSpPr>
        <p:spPr>
          <a:xfrm>
            <a:off x="2828960" y="333834"/>
            <a:ext cx="4347106" cy="532505"/>
          </a:xfrm>
          <a:prstGeom prst="roundRect">
            <a:avLst/>
          </a:prstGeom>
          <a:solidFill>
            <a:srgbClr val="05AEEE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>
              <a:defRPr/>
            </a:pPr>
            <a:r>
              <a:rPr lang="en-GB" sz="2400" b="1" dirty="0">
                <a:solidFill>
                  <a:schemeClr val="bg1"/>
                </a:solidFill>
                <a:latin typeface="Gill Sans MT" panose="020B0502020104020203" pitchFamily="34" charset="77"/>
              </a:rPr>
              <a:t>WEEKLY REVIEW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78703ED-3DC2-06B5-038A-CDF4BAF353FF}"/>
              </a:ext>
            </a:extLst>
          </p:cNvPr>
          <p:cNvSpPr txBox="1"/>
          <p:nvPr/>
        </p:nvSpPr>
        <p:spPr>
          <a:xfrm>
            <a:off x="3023924" y="888377"/>
            <a:ext cx="385814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000" b="1" i="1" dirty="0">
                <a:latin typeface="Gill Sans MT" panose="020B0502020104020203" pitchFamily="34" charset="77"/>
              </a:rPr>
              <a:t>Hear and Repeat</a:t>
            </a:r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CD217D99-CBCF-B33A-79EE-22B299D66A8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49852383"/>
              </p:ext>
            </p:extLst>
          </p:nvPr>
        </p:nvGraphicFramePr>
        <p:xfrm>
          <a:off x="314350" y="1750741"/>
          <a:ext cx="9277300" cy="487677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855460">
                  <a:extLst>
                    <a:ext uri="{9D8B030D-6E8A-4147-A177-3AD203B41FA5}">
                      <a16:colId xmlns:a16="http://schemas.microsoft.com/office/drawing/2014/main" val="1258760958"/>
                    </a:ext>
                  </a:extLst>
                </a:gridCol>
                <a:gridCol w="1855460">
                  <a:extLst>
                    <a:ext uri="{9D8B030D-6E8A-4147-A177-3AD203B41FA5}">
                      <a16:colId xmlns:a16="http://schemas.microsoft.com/office/drawing/2014/main" val="2964003616"/>
                    </a:ext>
                  </a:extLst>
                </a:gridCol>
                <a:gridCol w="1855460">
                  <a:extLst>
                    <a:ext uri="{9D8B030D-6E8A-4147-A177-3AD203B41FA5}">
                      <a16:colId xmlns:a16="http://schemas.microsoft.com/office/drawing/2014/main" val="1589576130"/>
                    </a:ext>
                  </a:extLst>
                </a:gridCol>
                <a:gridCol w="1855460">
                  <a:extLst>
                    <a:ext uri="{9D8B030D-6E8A-4147-A177-3AD203B41FA5}">
                      <a16:colId xmlns:a16="http://schemas.microsoft.com/office/drawing/2014/main" val="1577149412"/>
                    </a:ext>
                  </a:extLst>
                </a:gridCol>
                <a:gridCol w="1855460">
                  <a:extLst>
                    <a:ext uri="{9D8B030D-6E8A-4147-A177-3AD203B41FA5}">
                      <a16:colId xmlns:a16="http://schemas.microsoft.com/office/drawing/2014/main" val="3286696559"/>
                    </a:ext>
                  </a:extLst>
                </a:gridCol>
              </a:tblGrid>
              <a:tr h="1219194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solidFill>
                            <a:srgbClr val="000000"/>
                          </a:solidFill>
                          <a:latin typeface="Gill Sans MT" panose="020B0502020104020203" pitchFamily="34" charset="0"/>
                        </a:rPr>
                        <a:t>k</a:t>
                      </a:r>
                      <a:r>
                        <a:rPr lang="en-US" sz="2400" dirty="0">
                          <a:solidFill>
                            <a:srgbClr val="FF0000"/>
                          </a:solidFill>
                          <a:latin typeface="Gill Sans MT" panose="020B0502020104020203" pitchFamily="34" charset="0"/>
                        </a:rPr>
                        <a:t>ey</a:t>
                      </a:r>
                      <a:endParaRPr lang="en-GB" sz="2400" dirty="0">
                        <a:solidFill>
                          <a:srgbClr val="FF0000"/>
                        </a:solidFill>
                        <a:latin typeface="Gill Sans MT" panose="020B0502020104020203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solidFill>
                            <a:srgbClr val="000000"/>
                          </a:solidFill>
                          <a:latin typeface="Gill Sans MT" panose="020B0502020104020203" pitchFamily="34" charset="0"/>
                        </a:rPr>
                        <a:t>donk</a:t>
                      </a:r>
                      <a:r>
                        <a:rPr lang="en-US" sz="2400" dirty="0">
                          <a:solidFill>
                            <a:srgbClr val="FF0000"/>
                          </a:solidFill>
                          <a:latin typeface="Gill Sans MT" panose="020B0502020104020203" pitchFamily="34" charset="0"/>
                        </a:rPr>
                        <a:t>ey</a:t>
                      </a:r>
                      <a:endParaRPr lang="en-GB" sz="2400" dirty="0">
                        <a:solidFill>
                          <a:srgbClr val="FF0000"/>
                        </a:solidFill>
                        <a:latin typeface="Gill Sans MT" panose="020B0502020104020203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solidFill>
                            <a:srgbClr val="000000"/>
                          </a:solidFill>
                          <a:latin typeface="Gill Sans MT" panose="020B0502020104020203" pitchFamily="34" charset="0"/>
                        </a:rPr>
                        <a:t>monk</a:t>
                      </a:r>
                      <a:r>
                        <a:rPr lang="en-US" sz="2400" dirty="0">
                          <a:solidFill>
                            <a:srgbClr val="FF0000"/>
                          </a:solidFill>
                          <a:latin typeface="Gill Sans MT" panose="020B0502020104020203" pitchFamily="34" charset="0"/>
                        </a:rPr>
                        <a:t>ey</a:t>
                      </a:r>
                      <a:endParaRPr lang="en-GB" sz="2400" dirty="0">
                        <a:solidFill>
                          <a:srgbClr val="FF0000"/>
                        </a:solidFill>
                        <a:latin typeface="Gill Sans MT" panose="020B0502020104020203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latin typeface="Gill Sans MT" panose="020B0502020104020203" pitchFamily="34" charset="0"/>
                        </a:rPr>
                        <a:t>mon</a:t>
                      </a:r>
                      <a:r>
                        <a:rPr lang="en-GB" sz="2400" dirty="0">
                          <a:solidFill>
                            <a:srgbClr val="FF0000"/>
                          </a:solidFill>
                          <a:latin typeface="Gill Sans MT" panose="020B0502020104020203" pitchFamily="34" charset="0"/>
                        </a:rPr>
                        <a:t>ey</a:t>
                      </a:r>
                      <a:endParaRPr lang="en-GB" sz="2400" dirty="0">
                        <a:latin typeface="Gill Sans MT" panose="020B0502020104020203" pitchFamily="34" charset="7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dirty="0">
                          <a:latin typeface="Gill Sans MT" panose="020B0502020104020203" pitchFamily="34" charset="0"/>
                        </a:rPr>
                        <a:t>pull</a:t>
                      </a:r>
                      <a:r>
                        <a:rPr lang="en-GB" sz="2400" dirty="0">
                          <a:solidFill>
                            <a:srgbClr val="FF0000"/>
                          </a:solidFill>
                          <a:latin typeface="Gill Sans MT" panose="020B0502020104020203" pitchFamily="34" charset="0"/>
                        </a:rPr>
                        <a:t>ey</a:t>
                      </a:r>
                      <a:endParaRPr lang="en-GB" sz="2400" dirty="0">
                        <a:latin typeface="Gill Sans MT" panose="020B0502020104020203" pitchFamily="34" charset="77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113470326"/>
                  </a:ext>
                </a:extLst>
              </a:tr>
              <a:tr h="1219194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solidFill>
                            <a:srgbClr val="000000"/>
                          </a:solidFill>
                          <a:latin typeface="Gill Sans MT" panose="020B0502020104020203" pitchFamily="34" charset="0"/>
                        </a:rPr>
                        <a:t>chimn</a:t>
                      </a:r>
                      <a:r>
                        <a:rPr lang="en-US" sz="2400" dirty="0">
                          <a:solidFill>
                            <a:srgbClr val="FF0000"/>
                          </a:solidFill>
                          <a:latin typeface="Gill Sans MT" panose="020B0502020104020203" pitchFamily="34" charset="0"/>
                        </a:rPr>
                        <a:t>ey</a:t>
                      </a:r>
                      <a:endParaRPr lang="en-GB" sz="2400" dirty="0">
                        <a:solidFill>
                          <a:srgbClr val="FF0000"/>
                        </a:solidFill>
                        <a:latin typeface="Gill Sans MT" panose="020B0502020104020203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solidFill>
                            <a:srgbClr val="000000"/>
                          </a:solidFill>
                          <a:latin typeface="Gill Sans MT" panose="020B0502020104020203" pitchFamily="34" charset="0"/>
                        </a:rPr>
                        <a:t>vall</a:t>
                      </a:r>
                      <a:r>
                        <a:rPr lang="en-US" sz="2400" dirty="0">
                          <a:solidFill>
                            <a:srgbClr val="FF0000"/>
                          </a:solidFill>
                          <a:latin typeface="Gill Sans MT" panose="020B0502020104020203" pitchFamily="34" charset="0"/>
                        </a:rPr>
                        <a:t>ey</a:t>
                      </a:r>
                      <a:endParaRPr lang="en-GB" sz="2400" dirty="0">
                        <a:solidFill>
                          <a:srgbClr val="FF0000"/>
                        </a:solidFill>
                        <a:latin typeface="Gill Sans MT" panose="020B0502020104020203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latin typeface="Gill Sans MT" panose="020B0502020104020203" pitchFamily="34" charset="0"/>
                        </a:rPr>
                        <a:t>hon</a:t>
                      </a:r>
                      <a:r>
                        <a:rPr lang="en-GB" sz="2400" dirty="0">
                          <a:solidFill>
                            <a:srgbClr val="FF0000"/>
                          </a:solidFill>
                          <a:latin typeface="Gill Sans MT" panose="020B0502020104020203" pitchFamily="34" charset="0"/>
                        </a:rPr>
                        <a:t>ey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latin typeface="Gill Sans MT" panose="020B0502020104020203" pitchFamily="34" charset="0"/>
                        </a:rPr>
                        <a:t>jock</a:t>
                      </a:r>
                      <a:r>
                        <a:rPr lang="en-GB" sz="2400" dirty="0">
                          <a:solidFill>
                            <a:srgbClr val="FF0000"/>
                          </a:solidFill>
                          <a:latin typeface="Gill Sans MT" panose="020B0502020104020203" pitchFamily="34" charset="0"/>
                        </a:rPr>
                        <a:t>ey</a:t>
                      </a:r>
                      <a:endParaRPr lang="en-GB" sz="2400" dirty="0">
                        <a:latin typeface="Gill Sans MT" panose="020B0502020104020203" pitchFamily="34" charset="7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solidFill>
                            <a:schemeClr val="tx1"/>
                          </a:solidFill>
                          <a:latin typeface="Gill Sans MT" panose="020B0502020104020203" pitchFamily="34" charset="0"/>
                        </a:rPr>
                        <a:t>all</a:t>
                      </a:r>
                      <a:r>
                        <a:rPr lang="en-GB" sz="2400" dirty="0">
                          <a:solidFill>
                            <a:srgbClr val="FF0000"/>
                          </a:solidFill>
                          <a:latin typeface="Gill Sans MT" panose="020B0502020104020203" pitchFamily="34" charset="0"/>
                        </a:rPr>
                        <a:t>ey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507539090"/>
                  </a:ext>
                </a:extLst>
              </a:tr>
              <a:tr h="1219194"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latin typeface="Gill Sans MT" panose="020B0502020104020203" pitchFamily="34" charset="0"/>
                        </a:rPr>
                        <a:t>turk</a:t>
                      </a:r>
                      <a:r>
                        <a:rPr lang="en-GB" sz="2400" dirty="0">
                          <a:solidFill>
                            <a:srgbClr val="FF0000"/>
                          </a:solidFill>
                          <a:latin typeface="Gill Sans MT" panose="020B0502020104020203" pitchFamily="34" charset="0"/>
                        </a:rPr>
                        <a:t>ey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latin typeface="Gill Sans MT" panose="020B0502020104020203" pitchFamily="34" charset="0"/>
                        </a:rPr>
                        <a:t>kidn</a:t>
                      </a:r>
                      <a:r>
                        <a:rPr lang="en-GB" sz="2400" dirty="0">
                          <a:solidFill>
                            <a:srgbClr val="FF0000"/>
                          </a:solidFill>
                          <a:latin typeface="Gill Sans MT" panose="020B0502020104020203" pitchFamily="34" charset="0"/>
                        </a:rPr>
                        <a:t>ey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latin typeface="Gill Sans MT" panose="020B0502020104020203" pitchFamily="34" charset="0"/>
                        </a:rPr>
                        <a:t>hock</a:t>
                      </a:r>
                      <a:r>
                        <a:rPr lang="en-GB" sz="2400" dirty="0">
                          <a:solidFill>
                            <a:srgbClr val="FF0000"/>
                          </a:solidFill>
                          <a:latin typeface="Gill Sans MT" panose="020B0502020104020203" pitchFamily="34" charset="0"/>
                        </a:rPr>
                        <a:t>ey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latin typeface="Gill Sans MT" panose="020B0502020104020203" pitchFamily="34" charset="0"/>
                        </a:rPr>
                        <a:t>abb</a:t>
                      </a:r>
                      <a:r>
                        <a:rPr lang="en-GB" sz="2400" dirty="0">
                          <a:solidFill>
                            <a:srgbClr val="FF0000"/>
                          </a:solidFill>
                          <a:latin typeface="Gill Sans MT" panose="020B0502020104020203" pitchFamily="34" charset="0"/>
                        </a:rPr>
                        <a:t>ey</a:t>
                      </a:r>
                      <a:endParaRPr lang="en-GB" sz="2400" dirty="0">
                        <a:latin typeface="Gill Sans MT" panose="020B0502020104020203" pitchFamily="34" charset="7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solidFill>
                            <a:schemeClr val="tx1"/>
                          </a:solidFill>
                          <a:latin typeface="Gill Sans MT" panose="020B0502020104020203" pitchFamily="34" charset="0"/>
                        </a:rPr>
                        <a:t>parsl</a:t>
                      </a:r>
                      <a:r>
                        <a:rPr lang="en-GB" sz="2400" dirty="0">
                          <a:solidFill>
                            <a:srgbClr val="FF0000"/>
                          </a:solidFill>
                          <a:latin typeface="Gill Sans MT" panose="020B0502020104020203" pitchFamily="34" charset="0"/>
                        </a:rPr>
                        <a:t>ey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537804785"/>
                  </a:ext>
                </a:extLst>
              </a:tr>
              <a:tr h="1219194"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latin typeface="Gill Sans MT" panose="020B0502020104020203" pitchFamily="34" charset="0"/>
                        </a:rPr>
                        <a:t>journ</a:t>
                      </a:r>
                      <a:r>
                        <a:rPr lang="en-GB" sz="2400" dirty="0">
                          <a:solidFill>
                            <a:srgbClr val="FF0000"/>
                          </a:solidFill>
                          <a:latin typeface="Gill Sans MT" panose="020B0502020104020203" pitchFamily="34" charset="0"/>
                        </a:rPr>
                        <a:t>ey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latin typeface="Gill Sans MT" panose="020B0502020104020203" pitchFamily="34" charset="0"/>
                        </a:rPr>
                        <a:t>troll</a:t>
                      </a:r>
                      <a:r>
                        <a:rPr lang="en-GB" sz="2400" dirty="0">
                          <a:solidFill>
                            <a:srgbClr val="FF0000"/>
                          </a:solidFill>
                          <a:latin typeface="Gill Sans MT" panose="020B0502020104020203" pitchFamily="34" charset="0"/>
                        </a:rPr>
                        <a:t>ey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latin typeface="Gill Sans MT" panose="020B0502020104020203" pitchFamily="34" charset="0"/>
                        </a:rPr>
                        <a:t>voll</a:t>
                      </a:r>
                      <a:r>
                        <a:rPr lang="en-GB" sz="2400" dirty="0">
                          <a:solidFill>
                            <a:srgbClr val="FF0000"/>
                          </a:solidFill>
                          <a:latin typeface="Gill Sans MT" panose="020B0502020104020203" pitchFamily="34" charset="0"/>
                        </a:rPr>
                        <a:t>ey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latin typeface="Gill Sans MT" panose="020B0502020104020203" pitchFamily="34" charset="77"/>
                        </a:rPr>
                        <a:t>smil</a:t>
                      </a:r>
                      <a:r>
                        <a:rPr lang="en-GB" sz="2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ey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solidFill>
                            <a:schemeClr val="tx1"/>
                          </a:solidFill>
                          <a:latin typeface="Gill Sans MT" panose="020B0502020104020203" pitchFamily="34" charset="0"/>
                        </a:rPr>
                        <a:t>jers</a:t>
                      </a:r>
                      <a:r>
                        <a:rPr lang="en-GB" sz="2400" dirty="0">
                          <a:solidFill>
                            <a:srgbClr val="FF0000"/>
                          </a:solidFill>
                          <a:latin typeface="Gill Sans MT" panose="020B0502020104020203" pitchFamily="34" charset="0"/>
                        </a:rPr>
                        <a:t>ey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298094511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382956A6-BBD0-010D-A96E-96E53F73941B}"/>
              </a:ext>
            </a:extLst>
          </p:cNvPr>
          <p:cNvSpPr txBox="1"/>
          <p:nvPr/>
        </p:nvSpPr>
        <p:spPr>
          <a:xfrm>
            <a:off x="689281" y="1310525"/>
            <a:ext cx="861974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dirty="0">
                <a:latin typeface="Gill Sans MT" panose="020B0502020104020203" pitchFamily="34" charset="77"/>
              </a:rPr>
              <a:t>Teacher says the word. Pupils repeat the word aloud.</a:t>
            </a:r>
          </a:p>
        </p:txBody>
      </p:sp>
    </p:spTree>
    <p:extLst>
      <p:ext uri="{BB962C8B-B14F-4D97-AF65-F5344CB8AC3E}">
        <p14:creationId xmlns:p14="http://schemas.microsoft.com/office/powerpoint/2010/main" val="178068881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51801DA-1B2F-72E3-4A6F-EAE03F635E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id="{A7BC0297-DB71-C18F-B2F6-FFF08EF97BE4}"/>
              </a:ext>
            </a:extLst>
          </p:cNvPr>
          <p:cNvSpPr txBox="1"/>
          <p:nvPr/>
        </p:nvSpPr>
        <p:spPr>
          <a:xfrm>
            <a:off x="5203340" y="2628797"/>
            <a:ext cx="4372392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7200" b="0" i="0" dirty="0">
                <a:solidFill>
                  <a:schemeClr val="tx1"/>
                </a:solidFill>
                <a:effectLst/>
                <a:latin typeface="Gill Sans MT" panose="020B0502020104020203" pitchFamily="34" charset="0"/>
              </a:rPr>
              <a:t>rock</a:t>
            </a:r>
            <a:r>
              <a:rPr lang="en-GB" sz="7200" b="0" i="0" dirty="0">
                <a:solidFill>
                  <a:srgbClr val="FF0000"/>
                </a:solidFill>
                <a:effectLst/>
                <a:latin typeface="Gill Sans MT" panose="020B0502020104020203" pitchFamily="34" charset="0"/>
              </a:rPr>
              <a:t>s</a:t>
            </a:r>
            <a:endParaRPr lang="en-GB" sz="7200" dirty="0">
              <a:solidFill>
                <a:srgbClr val="FF0000"/>
              </a:solidFill>
              <a:latin typeface="Gill Sans MT" panose="020B0502020104020203" pitchFamily="34" charset="0"/>
            </a:endParaRPr>
          </a:p>
        </p:txBody>
      </p:sp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72E5D2AB-393A-351B-829D-61D5BE449991}"/>
              </a:ext>
            </a:extLst>
          </p:cNvPr>
          <p:cNvSpPr/>
          <p:nvPr/>
        </p:nvSpPr>
        <p:spPr>
          <a:xfrm>
            <a:off x="2317673" y="1073656"/>
            <a:ext cx="5270652" cy="532505"/>
          </a:xfrm>
          <a:prstGeom prst="roundRect">
            <a:avLst/>
          </a:prstGeom>
          <a:solidFill>
            <a:srgbClr val="05AEEE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>
              <a:defRPr/>
            </a:pPr>
            <a:r>
              <a:rPr lang="en-GB" sz="2400" b="1" dirty="0">
                <a:solidFill>
                  <a:schemeClr val="bg1"/>
                </a:solidFill>
                <a:latin typeface="Gill Sans MT" panose="020B0502020104020203" pitchFamily="34" charset="77"/>
              </a:rPr>
              <a:t>SPACED RETRIEVAL PRACTICE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2D29C03-4E6B-A809-B66C-A5C16D4B2A2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33031" y="230484"/>
            <a:ext cx="965427" cy="739207"/>
          </a:xfrm>
          <a:prstGeom prst="rect">
            <a:avLst/>
          </a:prstGeom>
          <a:effectLst>
            <a:glow rad="101600">
              <a:srgbClr val="05AEEE">
                <a:alpha val="40000"/>
              </a:srgbClr>
            </a:glow>
          </a:effectLst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2C9F2030-A5F3-F7D6-4A99-9F272EDE951A}"/>
              </a:ext>
            </a:extLst>
          </p:cNvPr>
          <p:cNvSpPr txBox="1"/>
          <p:nvPr/>
        </p:nvSpPr>
        <p:spPr>
          <a:xfrm>
            <a:off x="5237907" y="5304493"/>
            <a:ext cx="433782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7200" dirty="0">
                <a:solidFill>
                  <a:srgbClr val="000000"/>
                </a:solidFill>
                <a:latin typeface="Gill Sans MT" panose="020B0502020104020203" pitchFamily="34" charset="0"/>
              </a:rPr>
              <a:t>ruler</a:t>
            </a:r>
            <a:r>
              <a:rPr lang="en-GB" sz="7200" dirty="0">
                <a:solidFill>
                  <a:srgbClr val="FF0000"/>
                </a:solidFill>
                <a:latin typeface="Gill Sans MT" panose="020B0502020104020203" pitchFamily="34" charset="0"/>
              </a:rPr>
              <a:t>s</a:t>
            </a:r>
            <a:endParaRPr lang="en-GB" sz="7200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2EC50A8-363C-1738-886F-B594E89D8336}"/>
              </a:ext>
            </a:extLst>
          </p:cNvPr>
          <p:cNvSpPr txBox="1"/>
          <p:nvPr/>
        </p:nvSpPr>
        <p:spPr>
          <a:xfrm>
            <a:off x="5203342" y="3966645"/>
            <a:ext cx="437239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7200" dirty="0">
                <a:solidFill>
                  <a:srgbClr val="000000"/>
                </a:solidFill>
                <a:latin typeface="Gill Sans MT" panose="020B0502020104020203" pitchFamily="34" charset="0"/>
              </a:rPr>
              <a:t>door</a:t>
            </a:r>
            <a:r>
              <a:rPr lang="en-GB" sz="7200" dirty="0">
                <a:solidFill>
                  <a:srgbClr val="FF0000"/>
                </a:solidFill>
                <a:latin typeface="Gill Sans MT" panose="020B0502020104020203" pitchFamily="34" charset="0"/>
              </a:rPr>
              <a:t>s</a:t>
            </a:r>
            <a:endParaRPr lang="en-GB" sz="4800" dirty="0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F0BCDF2E-31A8-5949-F9AD-4531F0476339}"/>
              </a:ext>
            </a:extLst>
          </p:cNvPr>
          <p:cNvSpPr txBox="1"/>
          <p:nvPr/>
        </p:nvSpPr>
        <p:spPr>
          <a:xfrm>
            <a:off x="186688" y="2628797"/>
            <a:ext cx="4624968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7200" b="0" i="0" dirty="0">
                <a:solidFill>
                  <a:schemeClr val="tx1"/>
                </a:solidFill>
                <a:effectLst/>
                <a:latin typeface="Gill Sans MT" panose="020B0502020104020203" pitchFamily="34" charset="0"/>
              </a:rPr>
              <a:t>rock</a:t>
            </a:r>
            <a:r>
              <a:rPr lang="en-GB" sz="7200" dirty="0">
                <a:solidFill>
                  <a:srgbClr val="FF0000"/>
                </a:solidFill>
                <a:latin typeface="Gill Sans MT" panose="020B0502020104020203" pitchFamily="34" charset="0"/>
              </a:rPr>
              <a:t>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D4503043-0CF8-0DE8-87E7-DC981E0B0943}"/>
              </a:ext>
            </a:extLst>
          </p:cNvPr>
          <p:cNvSpPr txBox="1"/>
          <p:nvPr/>
        </p:nvSpPr>
        <p:spPr>
          <a:xfrm>
            <a:off x="-204999" y="5304493"/>
            <a:ext cx="540834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7200" dirty="0">
                <a:solidFill>
                  <a:srgbClr val="000000"/>
                </a:solidFill>
                <a:latin typeface="Gill Sans MT" panose="020B0502020104020203" pitchFamily="34" charset="0"/>
              </a:rPr>
              <a:t>ruler</a:t>
            </a:r>
            <a:r>
              <a:rPr lang="en-GB" sz="7200" dirty="0">
                <a:solidFill>
                  <a:srgbClr val="FF0000"/>
                </a:solidFill>
                <a:latin typeface="Gill Sans MT" panose="020B0502020104020203" pitchFamily="34" charset="0"/>
              </a:rPr>
              <a:t>___</a:t>
            </a:r>
            <a:endParaRPr lang="en-GB" sz="7200" dirty="0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155687A5-FA8D-52B5-396C-B50EE8D6D125}"/>
              </a:ext>
            </a:extLst>
          </p:cNvPr>
          <p:cNvSpPr txBox="1"/>
          <p:nvPr/>
        </p:nvSpPr>
        <p:spPr>
          <a:xfrm>
            <a:off x="-314477" y="3966645"/>
            <a:ext cx="588634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7200" dirty="0">
                <a:solidFill>
                  <a:srgbClr val="000000"/>
                </a:solidFill>
                <a:latin typeface="Gill Sans MT" panose="020B0502020104020203" pitchFamily="34" charset="0"/>
              </a:rPr>
              <a:t>door</a:t>
            </a:r>
            <a:r>
              <a:rPr lang="en-GB" sz="7200" dirty="0">
                <a:solidFill>
                  <a:srgbClr val="FF0000"/>
                </a:solidFill>
                <a:latin typeface="Gill Sans MT" panose="020B0502020104020203" pitchFamily="34" charset="0"/>
              </a:rPr>
              <a:t>____</a:t>
            </a:r>
            <a:endParaRPr lang="en-GB" sz="5400" dirty="0"/>
          </a:p>
        </p:txBody>
      </p: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5B85724D-2F4B-DA26-72B2-2CC3835B42F7}"/>
              </a:ext>
            </a:extLst>
          </p:cNvPr>
          <p:cNvCxnSpPr>
            <a:cxnSpLocks/>
          </p:cNvCxnSpPr>
          <p:nvPr/>
        </p:nvCxnSpPr>
        <p:spPr>
          <a:xfrm>
            <a:off x="4953000" y="1921397"/>
            <a:ext cx="0" cy="4583425"/>
          </a:xfrm>
          <a:prstGeom prst="line">
            <a:avLst/>
          </a:prstGeom>
          <a:ln w="19050" cap="flat" cmpd="sng" algn="ctr">
            <a:solidFill>
              <a:schemeClr val="bg1">
                <a:lumMod val="50000"/>
              </a:schemeClr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33" name="TextBox 32">
            <a:extLst>
              <a:ext uri="{FF2B5EF4-FFF2-40B4-BE49-F238E27FC236}">
                <a16:creationId xmlns:a16="http://schemas.microsoft.com/office/drawing/2014/main" id="{4600C1B6-C097-E24E-508A-86700B96E7FC}"/>
              </a:ext>
            </a:extLst>
          </p:cNvPr>
          <p:cNvSpPr txBox="1"/>
          <p:nvPr/>
        </p:nvSpPr>
        <p:spPr>
          <a:xfrm>
            <a:off x="1185446" y="1881533"/>
            <a:ext cx="262745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000" dirty="0">
                <a:latin typeface="Gill Sans MT" panose="020B0502020104020203" pitchFamily="34" charset="77"/>
              </a:rPr>
              <a:t>SUPPORTED</a:t>
            </a:r>
          </a:p>
          <a:p>
            <a:pPr algn="ctr"/>
            <a:r>
              <a:rPr lang="en-GB" sz="1600" i="1" dirty="0">
                <a:latin typeface="Gill Sans MT" panose="020B0502020104020203" pitchFamily="34" charset="77"/>
              </a:rPr>
              <a:t>(with clues)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39607E61-59ED-CA2D-D879-51AC4D81BDFF}"/>
              </a:ext>
            </a:extLst>
          </p:cNvPr>
          <p:cNvSpPr txBox="1"/>
          <p:nvPr/>
        </p:nvSpPr>
        <p:spPr>
          <a:xfrm>
            <a:off x="5733106" y="1881533"/>
            <a:ext cx="337363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000" dirty="0">
                <a:latin typeface="Gill Sans MT" panose="020B0502020104020203" pitchFamily="34" charset="77"/>
              </a:rPr>
              <a:t>INDEPENDENT</a:t>
            </a:r>
            <a:endParaRPr lang="en-GB" dirty="0">
              <a:latin typeface="Gill Sans MT" panose="020B0502020104020203" pitchFamily="34" charset="77"/>
            </a:endParaRPr>
          </a:p>
          <a:p>
            <a:pPr algn="ctr"/>
            <a:r>
              <a:rPr lang="en-GB" sz="1600" i="1" dirty="0">
                <a:latin typeface="Gill Sans MT" panose="020B0502020104020203" pitchFamily="34" charset="77"/>
              </a:rPr>
              <a:t>(no clues)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174F62FB-0451-8435-06A6-4CF16D8520AD}"/>
              </a:ext>
            </a:extLst>
          </p:cNvPr>
          <p:cNvSpPr txBox="1"/>
          <p:nvPr/>
        </p:nvSpPr>
        <p:spPr>
          <a:xfrm>
            <a:off x="1754155" y="569581"/>
            <a:ext cx="668071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000" dirty="0">
                <a:latin typeface="Gill Sans MT" panose="020B0502020104020203" pitchFamily="34" charset="77"/>
              </a:rPr>
              <a:t>PREVIOUS WEEK’S RULE: </a:t>
            </a:r>
            <a:r>
              <a:rPr lang="en-GB" sz="2000" b="1" i="1" dirty="0">
                <a:solidFill>
                  <a:srgbClr val="05AEEE"/>
                </a:solidFill>
                <a:latin typeface="Gill Sans MT" panose="020B0502020104020203" pitchFamily="34" charset="77"/>
              </a:rPr>
              <a:t>-s and –es endings</a:t>
            </a:r>
          </a:p>
        </p:txBody>
      </p:sp>
      <p:grpSp>
        <p:nvGrpSpPr>
          <p:cNvPr id="53" name="Group 52">
            <a:extLst>
              <a:ext uri="{FF2B5EF4-FFF2-40B4-BE49-F238E27FC236}">
                <a16:creationId xmlns:a16="http://schemas.microsoft.com/office/drawing/2014/main" id="{8EF18BB0-D324-4C82-DD51-FA3C9C810684}"/>
              </a:ext>
            </a:extLst>
          </p:cNvPr>
          <p:cNvGrpSpPr/>
          <p:nvPr/>
        </p:nvGrpSpPr>
        <p:grpSpPr>
          <a:xfrm>
            <a:off x="364833" y="2768294"/>
            <a:ext cx="4337825" cy="3694716"/>
            <a:chOff x="271168" y="2765347"/>
            <a:chExt cx="4337825" cy="3694716"/>
          </a:xfrm>
        </p:grpSpPr>
        <p:sp>
          <p:nvSpPr>
            <p:cNvPr id="29" name="Rounded Rectangle 28">
              <a:extLst>
                <a:ext uri="{FF2B5EF4-FFF2-40B4-BE49-F238E27FC236}">
                  <a16:creationId xmlns:a16="http://schemas.microsoft.com/office/drawing/2014/main" id="{E674EBF4-8E27-FEBE-B9D2-39835F02725A}"/>
                </a:ext>
              </a:extLst>
            </p:cNvPr>
            <p:cNvSpPr/>
            <p:nvPr/>
          </p:nvSpPr>
          <p:spPr>
            <a:xfrm>
              <a:off x="271168" y="2765347"/>
              <a:ext cx="4337825" cy="3694716"/>
            </a:xfrm>
            <a:prstGeom prst="roundRect">
              <a:avLst>
                <a:gd name="adj" fmla="val 6016"/>
              </a:avLst>
            </a:prstGeom>
            <a:solidFill>
              <a:srgbClr val="05AEEE"/>
            </a:solidFill>
            <a:ln>
              <a:solidFill>
                <a:srgbClr val="05AEEE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6" name="Quad Arrow 35">
              <a:extLst>
                <a:ext uri="{FF2B5EF4-FFF2-40B4-BE49-F238E27FC236}">
                  <a16:creationId xmlns:a16="http://schemas.microsoft.com/office/drawing/2014/main" id="{70B9CE88-3E2D-0AAB-A402-BF3E47A0D679}"/>
                </a:ext>
              </a:extLst>
            </p:cNvPr>
            <p:cNvSpPr/>
            <p:nvPr/>
          </p:nvSpPr>
          <p:spPr>
            <a:xfrm>
              <a:off x="1907163" y="4057299"/>
              <a:ext cx="1065833" cy="1067145"/>
            </a:xfrm>
            <a:prstGeom prst="quadArrow">
              <a:avLst>
                <a:gd name="adj1" fmla="val 13265"/>
                <a:gd name="adj2" fmla="val 15574"/>
                <a:gd name="adj3" fmla="val 15574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11BA4381-27A2-4F48-399D-2E2F12FB213D}"/>
                </a:ext>
              </a:extLst>
            </p:cNvPr>
            <p:cNvSpPr txBox="1"/>
            <p:nvPr/>
          </p:nvSpPr>
          <p:spPr>
            <a:xfrm>
              <a:off x="1185445" y="5210481"/>
              <a:ext cx="262745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solidFill>
                    <a:schemeClr val="bg1"/>
                  </a:solidFill>
                  <a:latin typeface="Gill Sans MT" panose="020B0502020104020203" pitchFamily="34" charset="77"/>
                </a:rPr>
                <a:t>DRAG TO REVEAL</a:t>
              </a:r>
            </a:p>
          </p:txBody>
        </p:sp>
      </p:grpSp>
      <p:grpSp>
        <p:nvGrpSpPr>
          <p:cNvPr id="50" name="Group 49">
            <a:extLst>
              <a:ext uri="{FF2B5EF4-FFF2-40B4-BE49-F238E27FC236}">
                <a16:creationId xmlns:a16="http://schemas.microsoft.com/office/drawing/2014/main" id="{11B3D6C9-0667-16F8-E2F1-E404EFC4B2F0}"/>
              </a:ext>
            </a:extLst>
          </p:cNvPr>
          <p:cNvGrpSpPr/>
          <p:nvPr/>
        </p:nvGrpSpPr>
        <p:grpSpPr>
          <a:xfrm>
            <a:off x="5203340" y="2769018"/>
            <a:ext cx="4337825" cy="1019019"/>
            <a:chOff x="5237916" y="2719451"/>
            <a:chExt cx="4337825" cy="1019019"/>
          </a:xfrm>
        </p:grpSpPr>
        <p:sp>
          <p:nvSpPr>
            <p:cNvPr id="19" name="Rounded Rectangle 18">
              <a:extLst>
                <a:ext uri="{FF2B5EF4-FFF2-40B4-BE49-F238E27FC236}">
                  <a16:creationId xmlns:a16="http://schemas.microsoft.com/office/drawing/2014/main" id="{C7E910B3-A658-CE56-F93F-9D0C44FD262B}"/>
                </a:ext>
              </a:extLst>
            </p:cNvPr>
            <p:cNvSpPr/>
            <p:nvPr/>
          </p:nvSpPr>
          <p:spPr>
            <a:xfrm>
              <a:off x="5237916" y="2719451"/>
              <a:ext cx="4337825" cy="1019019"/>
            </a:xfrm>
            <a:prstGeom prst="roundRect">
              <a:avLst/>
            </a:prstGeom>
            <a:solidFill>
              <a:srgbClr val="05AEEE"/>
            </a:solidFill>
            <a:ln>
              <a:solidFill>
                <a:srgbClr val="05AEEE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0" name="Quad Arrow 39">
              <a:extLst>
                <a:ext uri="{FF2B5EF4-FFF2-40B4-BE49-F238E27FC236}">
                  <a16:creationId xmlns:a16="http://schemas.microsoft.com/office/drawing/2014/main" id="{9F340C59-B288-1FE7-6B95-2B3D30473091}"/>
                </a:ext>
              </a:extLst>
            </p:cNvPr>
            <p:cNvSpPr/>
            <p:nvPr/>
          </p:nvSpPr>
          <p:spPr>
            <a:xfrm>
              <a:off x="5430527" y="2957931"/>
              <a:ext cx="521233" cy="534862"/>
            </a:xfrm>
            <a:prstGeom prst="quadArrow">
              <a:avLst>
                <a:gd name="adj1" fmla="val 13265"/>
                <a:gd name="adj2" fmla="val 15574"/>
                <a:gd name="adj3" fmla="val 15574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1" name="Quad Arrow 40">
              <a:extLst>
                <a:ext uri="{FF2B5EF4-FFF2-40B4-BE49-F238E27FC236}">
                  <a16:creationId xmlns:a16="http://schemas.microsoft.com/office/drawing/2014/main" id="{AA66CD60-95E3-1A21-7663-3023DA35DD96}"/>
                </a:ext>
              </a:extLst>
            </p:cNvPr>
            <p:cNvSpPr/>
            <p:nvPr/>
          </p:nvSpPr>
          <p:spPr>
            <a:xfrm>
              <a:off x="8833030" y="2957931"/>
              <a:ext cx="521233" cy="534862"/>
            </a:xfrm>
            <a:prstGeom prst="quadArrow">
              <a:avLst>
                <a:gd name="adj1" fmla="val 13265"/>
                <a:gd name="adj2" fmla="val 15574"/>
                <a:gd name="adj3" fmla="val 15574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18DB1B6A-EB72-46F8-DEE9-7C0CA0135CBB}"/>
                </a:ext>
              </a:extLst>
            </p:cNvPr>
            <p:cNvSpPr txBox="1"/>
            <p:nvPr/>
          </p:nvSpPr>
          <p:spPr>
            <a:xfrm>
              <a:off x="6093105" y="3059668"/>
              <a:ext cx="262745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solidFill>
                    <a:schemeClr val="bg1"/>
                  </a:solidFill>
                  <a:latin typeface="Gill Sans MT" panose="020B0502020104020203" pitchFamily="34" charset="77"/>
                </a:rPr>
                <a:t>DRAG TO REVEAL</a:t>
              </a:r>
            </a:p>
          </p:txBody>
        </p:sp>
      </p:grpSp>
      <p:grpSp>
        <p:nvGrpSpPr>
          <p:cNvPr id="51" name="Group 50">
            <a:extLst>
              <a:ext uri="{FF2B5EF4-FFF2-40B4-BE49-F238E27FC236}">
                <a16:creationId xmlns:a16="http://schemas.microsoft.com/office/drawing/2014/main" id="{9255C08A-9257-3FD4-FB97-7327CF3A9555}"/>
              </a:ext>
            </a:extLst>
          </p:cNvPr>
          <p:cNvGrpSpPr/>
          <p:nvPr/>
        </p:nvGrpSpPr>
        <p:grpSpPr>
          <a:xfrm>
            <a:off x="5203339" y="4055173"/>
            <a:ext cx="4337825" cy="1019019"/>
            <a:chOff x="5237917" y="4057299"/>
            <a:chExt cx="4337825" cy="1019019"/>
          </a:xfrm>
        </p:grpSpPr>
        <p:sp>
          <p:nvSpPr>
            <p:cNvPr id="20" name="Rounded Rectangle 19">
              <a:extLst>
                <a:ext uri="{FF2B5EF4-FFF2-40B4-BE49-F238E27FC236}">
                  <a16:creationId xmlns:a16="http://schemas.microsoft.com/office/drawing/2014/main" id="{5C427ABE-34C2-F06A-5BBB-6B824CFF5E79}"/>
                </a:ext>
              </a:extLst>
            </p:cNvPr>
            <p:cNvSpPr/>
            <p:nvPr/>
          </p:nvSpPr>
          <p:spPr>
            <a:xfrm>
              <a:off x="5237917" y="4057299"/>
              <a:ext cx="4337825" cy="1019019"/>
            </a:xfrm>
            <a:prstGeom prst="roundRect">
              <a:avLst/>
            </a:prstGeom>
            <a:solidFill>
              <a:srgbClr val="05AEEE"/>
            </a:solidFill>
            <a:ln>
              <a:solidFill>
                <a:srgbClr val="05AEEE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3" name="Quad Arrow 42">
              <a:extLst>
                <a:ext uri="{FF2B5EF4-FFF2-40B4-BE49-F238E27FC236}">
                  <a16:creationId xmlns:a16="http://schemas.microsoft.com/office/drawing/2014/main" id="{6BAF9236-3E49-31C9-E9C5-4D2662AC31FB}"/>
                </a:ext>
              </a:extLst>
            </p:cNvPr>
            <p:cNvSpPr/>
            <p:nvPr/>
          </p:nvSpPr>
          <p:spPr>
            <a:xfrm>
              <a:off x="5437075" y="4314225"/>
              <a:ext cx="521233" cy="534862"/>
            </a:xfrm>
            <a:prstGeom prst="quadArrow">
              <a:avLst>
                <a:gd name="adj1" fmla="val 13265"/>
                <a:gd name="adj2" fmla="val 15574"/>
                <a:gd name="adj3" fmla="val 15574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4" name="Quad Arrow 43">
              <a:extLst>
                <a:ext uri="{FF2B5EF4-FFF2-40B4-BE49-F238E27FC236}">
                  <a16:creationId xmlns:a16="http://schemas.microsoft.com/office/drawing/2014/main" id="{698D4DCB-53A3-07F9-427C-E90B3EC44177}"/>
                </a:ext>
              </a:extLst>
            </p:cNvPr>
            <p:cNvSpPr/>
            <p:nvPr/>
          </p:nvSpPr>
          <p:spPr>
            <a:xfrm>
              <a:off x="8839578" y="4314225"/>
              <a:ext cx="521233" cy="534862"/>
            </a:xfrm>
            <a:prstGeom prst="quadArrow">
              <a:avLst>
                <a:gd name="adj1" fmla="val 13265"/>
                <a:gd name="adj2" fmla="val 15574"/>
                <a:gd name="adj3" fmla="val 15574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A2CE380E-A555-B1B8-8582-D54FA962F4F4}"/>
                </a:ext>
              </a:extLst>
            </p:cNvPr>
            <p:cNvSpPr txBox="1"/>
            <p:nvPr/>
          </p:nvSpPr>
          <p:spPr>
            <a:xfrm>
              <a:off x="6099653" y="4415962"/>
              <a:ext cx="262745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solidFill>
                    <a:schemeClr val="bg1"/>
                  </a:solidFill>
                  <a:latin typeface="Gill Sans MT" panose="020B0502020104020203" pitchFamily="34" charset="77"/>
                </a:rPr>
                <a:t>DRAG TO REVEAL</a:t>
              </a:r>
            </a:p>
          </p:txBody>
        </p:sp>
      </p:grpSp>
      <p:grpSp>
        <p:nvGrpSpPr>
          <p:cNvPr id="52" name="Group 51">
            <a:extLst>
              <a:ext uri="{FF2B5EF4-FFF2-40B4-BE49-F238E27FC236}">
                <a16:creationId xmlns:a16="http://schemas.microsoft.com/office/drawing/2014/main" id="{CF29C003-2072-64E1-A6B4-8BBCC61851DE}"/>
              </a:ext>
            </a:extLst>
          </p:cNvPr>
          <p:cNvGrpSpPr/>
          <p:nvPr/>
        </p:nvGrpSpPr>
        <p:grpSpPr>
          <a:xfrm>
            <a:off x="5220623" y="5345582"/>
            <a:ext cx="4337825" cy="1019019"/>
            <a:chOff x="5237917" y="5395147"/>
            <a:chExt cx="4337825" cy="1019019"/>
          </a:xfrm>
        </p:grpSpPr>
        <p:sp>
          <p:nvSpPr>
            <p:cNvPr id="21" name="Rounded Rectangle 20">
              <a:extLst>
                <a:ext uri="{FF2B5EF4-FFF2-40B4-BE49-F238E27FC236}">
                  <a16:creationId xmlns:a16="http://schemas.microsoft.com/office/drawing/2014/main" id="{7FDCAE60-F3B1-5392-2443-7B118C627311}"/>
                </a:ext>
              </a:extLst>
            </p:cNvPr>
            <p:cNvSpPr/>
            <p:nvPr/>
          </p:nvSpPr>
          <p:spPr>
            <a:xfrm>
              <a:off x="5237917" y="5395147"/>
              <a:ext cx="4337825" cy="1019019"/>
            </a:xfrm>
            <a:prstGeom prst="roundRect">
              <a:avLst/>
            </a:prstGeom>
            <a:solidFill>
              <a:srgbClr val="05AEEE"/>
            </a:solidFill>
            <a:ln>
              <a:solidFill>
                <a:srgbClr val="05AEEE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6" name="Quad Arrow 45">
              <a:extLst>
                <a:ext uri="{FF2B5EF4-FFF2-40B4-BE49-F238E27FC236}">
                  <a16:creationId xmlns:a16="http://schemas.microsoft.com/office/drawing/2014/main" id="{78326147-2242-6DF1-A0D8-F36E5AF03DFD}"/>
                </a:ext>
              </a:extLst>
            </p:cNvPr>
            <p:cNvSpPr/>
            <p:nvPr/>
          </p:nvSpPr>
          <p:spPr>
            <a:xfrm>
              <a:off x="5443623" y="5670519"/>
              <a:ext cx="521233" cy="534862"/>
            </a:xfrm>
            <a:prstGeom prst="quadArrow">
              <a:avLst>
                <a:gd name="adj1" fmla="val 13265"/>
                <a:gd name="adj2" fmla="val 15574"/>
                <a:gd name="adj3" fmla="val 15574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7" name="Quad Arrow 46">
              <a:extLst>
                <a:ext uri="{FF2B5EF4-FFF2-40B4-BE49-F238E27FC236}">
                  <a16:creationId xmlns:a16="http://schemas.microsoft.com/office/drawing/2014/main" id="{32AD8246-9573-B02D-FC67-DEFAA12FCB42}"/>
                </a:ext>
              </a:extLst>
            </p:cNvPr>
            <p:cNvSpPr/>
            <p:nvPr/>
          </p:nvSpPr>
          <p:spPr>
            <a:xfrm>
              <a:off x="8846126" y="5670519"/>
              <a:ext cx="521233" cy="534862"/>
            </a:xfrm>
            <a:prstGeom prst="quadArrow">
              <a:avLst>
                <a:gd name="adj1" fmla="val 13265"/>
                <a:gd name="adj2" fmla="val 15574"/>
                <a:gd name="adj3" fmla="val 15574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8" name="TextBox 47">
              <a:extLst>
                <a:ext uri="{FF2B5EF4-FFF2-40B4-BE49-F238E27FC236}">
                  <a16:creationId xmlns:a16="http://schemas.microsoft.com/office/drawing/2014/main" id="{FD550938-8F88-E073-B9B8-C7F5C917B075}"/>
                </a:ext>
              </a:extLst>
            </p:cNvPr>
            <p:cNvSpPr txBox="1"/>
            <p:nvPr/>
          </p:nvSpPr>
          <p:spPr>
            <a:xfrm>
              <a:off x="6106201" y="5772256"/>
              <a:ext cx="262745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solidFill>
                    <a:schemeClr val="bg1"/>
                  </a:solidFill>
                  <a:latin typeface="Gill Sans MT" panose="020B0502020104020203" pitchFamily="34" charset="77"/>
                </a:rPr>
                <a:t>DRAG TO REVEAL</a:t>
              </a:r>
            </a:p>
          </p:txBody>
        </p:sp>
      </p:grpSp>
      <p:pic>
        <p:nvPicPr>
          <p:cNvPr id="55" name="Picture 54">
            <a:extLst>
              <a:ext uri="{FF2B5EF4-FFF2-40B4-BE49-F238E27FC236}">
                <a16:creationId xmlns:a16="http://schemas.microsoft.com/office/drawing/2014/main" id="{4494D66A-99BB-4FEC-15ED-FDF8A0D42DC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568" y="230485"/>
            <a:ext cx="965427" cy="739207"/>
          </a:xfrm>
          <a:prstGeom prst="rect">
            <a:avLst/>
          </a:prstGeom>
          <a:effectLst>
            <a:glow rad="101600">
              <a:srgbClr val="05AEEE">
                <a:alpha val="40000"/>
              </a:srgbClr>
            </a:glow>
          </a:effectLst>
        </p:spPr>
      </p:pic>
      <p:sp>
        <p:nvSpPr>
          <p:cNvPr id="56" name="TextBox 55">
            <a:extLst>
              <a:ext uri="{FF2B5EF4-FFF2-40B4-BE49-F238E27FC236}">
                <a16:creationId xmlns:a16="http://schemas.microsoft.com/office/drawing/2014/main" id="{E885655E-4DFD-F11C-6D27-E38568ED33EA}"/>
              </a:ext>
            </a:extLst>
          </p:cNvPr>
          <p:cNvSpPr txBox="1"/>
          <p:nvPr/>
        </p:nvSpPr>
        <p:spPr>
          <a:xfrm>
            <a:off x="3481411" y="268173"/>
            <a:ext cx="294317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600" b="1" dirty="0">
                <a:latin typeface="Gill Sans MT" panose="020B0502020104020203" pitchFamily="34" charset="77"/>
              </a:rPr>
              <a:t>MONDAY</a:t>
            </a:r>
            <a:endParaRPr lang="en-GB" sz="2000" b="1" i="1" dirty="0">
              <a:solidFill>
                <a:srgbClr val="05AEEE"/>
              </a:solidFill>
              <a:latin typeface="Gill Sans MT" panose="020B0502020104020203" pitchFamily="34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270463763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B2E8380-9F4D-BE18-7C33-1448A2851A4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B4B0DC71-39E0-423D-96B5-D995C492E768}"/>
              </a:ext>
            </a:extLst>
          </p:cNvPr>
          <p:cNvSpPr/>
          <p:nvPr/>
        </p:nvSpPr>
        <p:spPr>
          <a:xfrm>
            <a:off x="2347128" y="333834"/>
            <a:ext cx="5310769" cy="532505"/>
          </a:xfrm>
          <a:prstGeom prst="roundRect">
            <a:avLst/>
          </a:prstGeom>
          <a:solidFill>
            <a:srgbClr val="05AEEE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>
              <a:defRPr/>
            </a:pPr>
            <a:r>
              <a:rPr lang="en-GB" sz="2400" b="1" dirty="0">
                <a:solidFill>
                  <a:schemeClr val="bg1"/>
                </a:solidFill>
                <a:latin typeface="Gill Sans MT" panose="020B0502020104020203" pitchFamily="34" charset="77"/>
              </a:rPr>
              <a:t>LEARN NEW RULE - DISCOVERY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8574D77-DA30-1D9F-009F-BE54325B090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33031" y="230484"/>
            <a:ext cx="965427" cy="739207"/>
          </a:xfrm>
          <a:prstGeom prst="rect">
            <a:avLst/>
          </a:prstGeom>
          <a:effectLst>
            <a:glow rad="101600">
              <a:srgbClr val="05AEEE">
                <a:alpha val="40000"/>
              </a:srgbClr>
            </a:glow>
          </a:effectLst>
        </p:spPr>
      </p:pic>
      <p:pic>
        <p:nvPicPr>
          <p:cNvPr id="55" name="Picture 54">
            <a:extLst>
              <a:ext uri="{FF2B5EF4-FFF2-40B4-BE49-F238E27FC236}">
                <a16:creationId xmlns:a16="http://schemas.microsoft.com/office/drawing/2014/main" id="{483A59F0-A3A5-AB24-9D66-35F516AA8D6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568" y="230485"/>
            <a:ext cx="965427" cy="739207"/>
          </a:xfrm>
          <a:prstGeom prst="rect">
            <a:avLst/>
          </a:prstGeom>
          <a:effectLst>
            <a:glow rad="101600">
              <a:srgbClr val="05AEEE">
                <a:alpha val="40000"/>
              </a:srgbClr>
            </a:glow>
          </a:effectLst>
        </p:spPr>
      </p:pic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43E15BDC-2306-F006-89A6-E1BE90216D0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21385409"/>
              </p:ext>
            </p:extLst>
          </p:nvPr>
        </p:nvGraphicFramePr>
        <p:xfrm>
          <a:off x="314350" y="3429000"/>
          <a:ext cx="9277300" cy="319851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855460">
                  <a:extLst>
                    <a:ext uri="{9D8B030D-6E8A-4147-A177-3AD203B41FA5}">
                      <a16:colId xmlns:a16="http://schemas.microsoft.com/office/drawing/2014/main" val="1258760958"/>
                    </a:ext>
                  </a:extLst>
                </a:gridCol>
                <a:gridCol w="1855460">
                  <a:extLst>
                    <a:ext uri="{9D8B030D-6E8A-4147-A177-3AD203B41FA5}">
                      <a16:colId xmlns:a16="http://schemas.microsoft.com/office/drawing/2014/main" val="2964003616"/>
                    </a:ext>
                  </a:extLst>
                </a:gridCol>
                <a:gridCol w="1855460">
                  <a:extLst>
                    <a:ext uri="{9D8B030D-6E8A-4147-A177-3AD203B41FA5}">
                      <a16:colId xmlns:a16="http://schemas.microsoft.com/office/drawing/2014/main" val="1589576130"/>
                    </a:ext>
                  </a:extLst>
                </a:gridCol>
                <a:gridCol w="1855460">
                  <a:extLst>
                    <a:ext uri="{9D8B030D-6E8A-4147-A177-3AD203B41FA5}">
                      <a16:colId xmlns:a16="http://schemas.microsoft.com/office/drawing/2014/main" val="1577149412"/>
                    </a:ext>
                  </a:extLst>
                </a:gridCol>
                <a:gridCol w="1855460">
                  <a:extLst>
                    <a:ext uri="{9D8B030D-6E8A-4147-A177-3AD203B41FA5}">
                      <a16:colId xmlns:a16="http://schemas.microsoft.com/office/drawing/2014/main" val="3286696559"/>
                    </a:ext>
                  </a:extLst>
                </a:gridCol>
              </a:tblGrid>
              <a:tr h="799629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solidFill>
                            <a:schemeClr val="tx1"/>
                          </a:solidFill>
                          <a:latin typeface="Gill Sans MT" panose="020B0502020104020203" pitchFamily="34" charset="0"/>
                        </a:rPr>
                        <a:t>key</a:t>
                      </a:r>
                      <a:endParaRPr lang="en-GB" sz="2400" dirty="0">
                        <a:solidFill>
                          <a:schemeClr val="tx1"/>
                        </a:solidFill>
                        <a:latin typeface="Gill Sans MT" panose="020B0502020104020203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solidFill>
                            <a:schemeClr val="tx1"/>
                          </a:solidFill>
                          <a:latin typeface="Gill Sans MT" panose="020B0502020104020203" pitchFamily="34" charset="0"/>
                        </a:rPr>
                        <a:t>donkey</a:t>
                      </a:r>
                      <a:endParaRPr lang="en-GB" sz="2400" dirty="0">
                        <a:solidFill>
                          <a:schemeClr val="tx1"/>
                        </a:solidFill>
                        <a:latin typeface="Gill Sans MT" panose="020B0502020104020203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solidFill>
                            <a:schemeClr val="tx1"/>
                          </a:solidFill>
                          <a:latin typeface="Gill Sans MT" panose="020B0502020104020203" pitchFamily="34" charset="0"/>
                        </a:rPr>
                        <a:t>monkey</a:t>
                      </a:r>
                      <a:endParaRPr lang="en-GB" sz="2400" dirty="0">
                        <a:solidFill>
                          <a:schemeClr val="tx1"/>
                        </a:solidFill>
                        <a:latin typeface="Gill Sans MT" panose="020B0502020104020203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solidFill>
                            <a:schemeClr val="tx1"/>
                          </a:solidFill>
                          <a:latin typeface="Gill Sans MT" panose="020B0502020104020203" pitchFamily="34" charset="0"/>
                        </a:rPr>
                        <a:t>money</a:t>
                      </a:r>
                      <a:endParaRPr lang="en-GB" sz="2400" dirty="0">
                        <a:solidFill>
                          <a:schemeClr val="tx1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Gill Sans MT" panose="020B0502020104020203" pitchFamily="34" charset="0"/>
                        </a:rPr>
                        <a:t>pulley</a:t>
                      </a:r>
                      <a:endParaRPr lang="en-GB" sz="2400" dirty="0">
                        <a:solidFill>
                          <a:schemeClr val="tx1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113470326"/>
                  </a:ext>
                </a:extLst>
              </a:tr>
              <a:tr h="799629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solidFill>
                            <a:schemeClr val="tx1"/>
                          </a:solidFill>
                          <a:latin typeface="Gill Sans MT" panose="020B0502020104020203" pitchFamily="34" charset="0"/>
                        </a:rPr>
                        <a:t>chimney</a:t>
                      </a:r>
                      <a:endParaRPr lang="en-GB" sz="2400" dirty="0">
                        <a:solidFill>
                          <a:schemeClr val="tx1"/>
                        </a:solidFill>
                        <a:latin typeface="Gill Sans MT" panose="020B0502020104020203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solidFill>
                            <a:schemeClr val="tx1"/>
                          </a:solidFill>
                          <a:latin typeface="Gill Sans MT" panose="020B0502020104020203" pitchFamily="34" charset="0"/>
                        </a:rPr>
                        <a:t>valley</a:t>
                      </a:r>
                      <a:endParaRPr lang="en-GB" sz="2400" dirty="0">
                        <a:solidFill>
                          <a:schemeClr val="tx1"/>
                        </a:solidFill>
                        <a:latin typeface="Gill Sans MT" panose="020B0502020104020203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solidFill>
                            <a:schemeClr val="tx1"/>
                          </a:solidFill>
                          <a:latin typeface="Gill Sans MT" panose="020B0502020104020203" pitchFamily="34" charset="0"/>
                        </a:rPr>
                        <a:t>honey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solidFill>
                            <a:schemeClr val="tx1"/>
                          </a:solidFill>
                          <a:latin typeface="Gill Sans MT" panose="020B0502020104020203" pitchFamily="34" charset="0"/>
                        </a:rPr>
                        <a:t>jockey</a:t>
                      </a:r>
                      <a:endParaRPr lang="en-GB" sz="2400" dirty="0">
                        <a:solidFill>
                          <a:schemeClr val="tx1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solidFill>
                            <a:schemeClr val="tx1"/>
                          </a:solidFill>
                          <a:latin typeface="Gill Sans MT" panose="020B0502020104020203" pitchFamily="34" charset="0"/>
                        </a:rPr>
                        <a:t>alley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507539090"/>
                  </a:ext>
                </a:extLst>
              </a:tr>
              <a:tr h="799629"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solidFill>
                            <a:schemeClr val="tx1"/>
                          </a:solidFill>
                          <a:latin typeface="Gill Sans MT" panose="020B0502020104020203" pitchFamily="34" charset="0"/>
                        </a:rPr>
                        <a:t>turkey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solidFill>
                            <a:schemeClr val="tx1"/>
                          </a:solidFill>
                          <a:latin typeface="Gill Sans MT" panose="020B0502020104020203" pitchFamily="34" charset="0"/>
                        </a:rPr>
                        <a:t>kidney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solidFill>
                            <a:schemeClr val="tx1"/>
                          </a:solidFill>
                          <a:latin typeface="Gill Sans MT" panose="020B0502020104020203" pitchFamily="34" charset="0"/>
                        </a:rPr>
                        <a:t>hockey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solidFill>
                            <a:schemeClr val="tx1"/>
                          </a:solidFill>
                          <a:latin typeface="Gill Sans MT" panose="020B0502020104020203" pitchFamily="34" charset="0"/>
                        </a:rPr>
                        <a:t>abbey</a:t>
                      </a:r>
                      <a:endParaRPr lang="en-GB" sz="2400" dirty="0">
                        <a:solidFill>
                          <a:schemeClr val="tx1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solidFill>
                            <a:schemeClr val="tx1"/>
                          </a:solidFill>
                          <a:latin typeface="Gill Sans MT" panose="020B0502020104020203" pitchFamily="34" charset="0"/>
                        </a:rPr>
                        <a:t>parsley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537804785"/>
                  </a:ext>
                </a:extLst>
              </a:tr>
              <a:tr h="799629"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solidFill>
                            <a:schemeClr val="tx1"/>
                          </a:solidFill>
                          <a:latin typeface="Gill Sans MT" panose="020B0502020104020203" pitchFamily="34" charset="0"/>
                        </a:rPr>
                        <a:t>journey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solidFill>
                            <a:schemeClr val="tx1"/>
                          </a:solidFill>
                          <a:latin typeface="Gill Sans MT" panose="020B0502020104020203" pitchFamily="34" charset="0"/>
                        </a:rPr>
                        <a:t>trolley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solidFill>
                            <a:schemeClr val="tx1"/>
                          </a:solidFill>
                          <a:latin typeface="Gill Sans MT" panose="020B0502020104020203" pitchFamily="34" charset="0"/>
                        </a:rPr>
                        <a:t>volley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solidFill>
                            <a:schemeClr val="tx1"/>
                          </a:solidFill>
                          <a:latin typeface="Gill Sans MT" panose="020B0502020104020203" pitchFamily="34" charset="77"/>
                        </a:rPr>
                        <a:t>smiley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solidFill>
                            <a:schemeClr val="tx1"/>
                          </a:solidFill>
                          <a:latin typeface="Gill Sans MT" panose="020B0502020104020203" pitchFamily="34" charset="0"/>
                        </a:rPr>
                        <a:t>jersey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298094511"/>
                  </a:ext>
                </a:extLst>
              </a:tr>
            </a:tbl>
          </a:graphicData>
        </a:graphic>
      </p:graphicFrame>
      <p:sp>
        <p:nvSpPr>
          <p:cNvPr id="13" name="TextBox 12">
            <a:extLst>
              <a:ext uri="{FF2B5EF4-FFF2-40B4-BE49-F238E27FC236}">
                <a16:creationId xmlns:a16="http://schemas.microsoft.com/office/drawing/2014/main" id="{8F6C3FEA-6888-E795-6F66-8DE5AFB54382}"/>
              </a:ext>
            </a:extLst>
          </p:cNvPr>
          <p:cNvSpPr txBox="1"/>
          <p:nvPr/>
        </p:nvSpPr>
        <p:spPr>
          <a:xfrm>
            <a:off x="314350" y="886906"/>
            <a:ext cx="5046409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8000" dirty="0">
                <a:latin typeface="Gill Sans MT" panose="020B0502020104020203" pitchFamily="34" charset="0"/>
              </a:rPr>
              <a:t>monkey</a:t>
            </a:r>
            <a:endParaRPr lang="en-GB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E48432D3-A98F-8927-39BF-47C735E1CC62}"/>
              </a:ext>
            </a:extLst>
          </p:cNvPr>
          <p:cNvSpPr txBox="1"/>
          <p:nvPr/>
        </p:nvSpPr>
        <p:spPr>
          <a:xfrm>
            <a:off x="314350" y="2002209"/>
            <a:ext cx="5046408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8000" b="0" i="0" dirty="0">
                <a:effectLst/>
                <a:latin typeface="Gill Sans MT" panose="020B0502020104020203" pitchFamily="34" charset="0"/>
              </a:rPr>
              <a:t>trolley</a:t>
            </a:r>
            <a:endParaRPr lang="en-GB" sz="8000" dirty="0"/>
          </a:p>
        </p:txBody>
      </p:sp>
      <p:sp>
        <p:nvSpPr>
          <p:cNvPr id="3" name="Rounded Rectangle 2">
            <a:extLst>
              <a:ext uri="{FF2B5EF4-FFF2-40B4-BE49-F238E27FC236}">
                <a16:creationId xmlns:a16="http://schemas.microsoft.com/office/drawing/2014/main" id="{BAC1A1F0-CB57-7FBF-4CF9-8AEC30B638FF}"/>
              </a:ext>
            </a:extLst>
          </p:cNvPr>
          <p:cNvSpPr/>
          <p:nvPr/>
        </p:nvSpPr>
        <p:spPr>
          <a:xfrm>
            <a:off x="6630377" y="1459538"/>
            <a:ext cx="2961273" cy="1323439"/>
          </a:xfrm>
          <a:prstGeom prst="roundRect">
            <a:avLst/>
          </a:prstGeom>
          <a:solidFill>
            <a:srgbClr val="05AEE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Gill Sans MT" panose="020B0502020104020203" pitchFamily="34" charset="77"/>
              </a:rPr>
              <a:t>What do you notice?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4827D88-F5C9-AA01-CDE3-F6EB489CB3A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92978" y="1074566"/>
            <a:ext cx="2069278" cy="2069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034873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C8DFF68-76F8-DE41-A5B6-DA5B8942260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7DB71B7C-C292-1B9C-EC53-E30B49E8B907}"/>
              </a:ext>
            </a:extLst>
          </p:cNvPr>
          <p:cNvSpPr/>
          <p:nvPr/>
        </p:nvSpPr>
        <p:spPr>
          <a:xfrm>
            <a:off x="2512712" y="333834"/>
            <a:ext cx="4880576" cy="532505"/>
          </a:xfrm>
          <a:prstGeom prst="roundRect">
            <a:avLst/>
          </a:prstGeom>
          <a:solidFill>
            <a:srgbClr val="05AEEE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>
              <a:defRPr/>
            </a:pPr>
            <a:r>
              <a:rPr lang="en-GB" sz="2400" b="1" dirty="0">
                <a:solidFill>
                  <a:schemeClr val="bg1"/>
                </a:solidFill>
                <a:latin typeface="Gill Sans MT" panose="020B0502020104020203" pitchFamily="34" charset="77"/>
              </a:rPr>
              <a:t>LEARN NEW RULE - REVEAL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474BBFC-6210-975C-1EB3-37B625EF0C4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33031" y="230484"/>
            <a:ext cx="965427" cy="739207"/>
          </a:xfrm>
          <a:prstGeom prst="rect">
            <a:avLst/>
          </a:prstGeom>
          <a:effectLst>
            <a:glow rad="101600">
              <a:srgbClr val="05AEEE">
                <a:alpha val="40000"/>
              </a:srgbClr>
            </a:glow>
          </a:effectLst>
        </p:spPr>
      </p:pic>
      <p:pic>
        <p:nvPicPr>
          <p:cNvPr id="55" name="Picture 54">
            <a:extLst>
              <a:ext uri="{FF2B5EF4-FFF2-40B4-BE49-F238E27FC236}">
                <a16:creationId xmlns:a16="http://schemas.microsoft.com/office/drawing/2014/main" id="{AF0E11AF-261E-5958-F332-F4C7CA35B28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568" y="230485"/>
            <a:ext cx="965427" cy="739207"/>
          </a:xfrm>
          <a:prstGeom prst="rect">
            <a:avLst/>
          </a:prstGeom>
          <a:effectLst>
            <a:glow rad="101600">
              <a:srgbClr val="05AEEE">
                <a:alpha val="40000"/>
              </a:srgbClr>
            </a:glow>
          </a:effectLst>
        </p:spPr>
      </p:pic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6299CB6-4E08-4A9F-E031-DD34A8E37BD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76294387"/>
              </p:ext>
            </p:extLst>
          </p:nvPr>
        </p:nvGraphicFramePr>
        <p:xfrm>
          <a:off x="314350" y="3429000"/>
          <a:ext cx="9277300" cy="319851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855460">
                  <a:extLst>
                    <a:ext uri="{9D8B030D-6E8A-4147-A177-3AD203B41FA5}">
                      <a16:colId xmlns:a16="http://schemas.microsoft.com/office/drawing/2014/main" val="1258760958"/>
                    </a:ext>
                  </a:extLst>
                </a:gridCol>
                <a:gridCol w="1855460">
                  <a:extLst>
                    <a:ext uri="{9D8B030D-6E8A-4147-A177-3AD203B41FA5}">
                      <a16:colId xmlns:a16="http://schemas.microsoft.com/office/drawing/2014/main" val="2964003616"/>
                    </a:ext>
                  </a:extLst>
                </a:gridCol>
                <a:gridCol w="1855460">
                  <a:extLst>
                    <a:ext uri="{9D8B030D-6E8A-4147-A177-3AD203B41FA5}">
                      <a16:colId xmlns:a16="http://schemas.microsoft.com/office/drawing/2014/main" val="1589576130"/>
                    </a:ext>
                  </a:extLst>
                </a:gridCol>
                <a:gridCol w="1855460">
                  <a:extLst>
                    <a:ext uri="{9D8B030D-6E8A-4147-A177-3AD203B41FA5}">
                      <a16:colId xmlns:a16="http://schemas.microsoft.com/office/drawing/2014/main" val="1577149412"/>
                    </a:ext>
                  </a:extLst>
                </a:gridCol>
                <a:gridCol w="1855460">
                  <a:extLst>
                    <a:ext uri="{9D8B030D-6E8A-4147-A177-3AD203B41FA5}">
                      <a16:colId xmlns:a16="http://schemas.microsoft.com/office/drawing/2014/main" val="3286696559"/>
                    </a:ext>
                  </a:extLst>
                </a:gridCol>
              </a:tblGrid>
              <a:tr h="799629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solidFill>
                            <a:srgbClr val="000000"/>
                          </a:solidFill>
                          <a:latin typeface="Gill Sans MT" panose="020B0502020104020203" pitchFamily="34" charset="0"/>
                        </a:rPr>
                        <a:t>k</a:t>
                      </a:r>
                      <a:r>
                        <a:rPr lang="en-US" sz="2400" dirty="0">
                          <a:solidFill>
                            <a:srgbClr val="FF0000"/>
                          </a:solidFill>
                          <a:latin typeface="Gill Sans MT" panose="020B0502020104020203" pitchFamily="34" charset="0"/>
                        </a:rPr>
                        <a:t>ey</a:t>
                      </a:r>
                      <a:endParaRPr lang="en-GB" sz="2400" dirty="0">
                        <a:solidFill>
                          <a:srgbClr val="FF0000"/>
                        </a:solidFill>
                        <a:latin typeface="Gill Sans MT" panose="020B0502020104020203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solidFill>
                            <a:srgbClr val="000000"/>
                          </a:solidFill>
                          <a:latin typeface="Gill Sans MT" panose="020B0502020104020203" pitchFamily="34" charset="0"/>
                        </a:rPr>
                        <a:t>donk</a:t>
                      </a:r>
                      <a:r>
                        <a:rPr lang="en-US" sz="2400" dirty="0">
                          <a:solidFill>
                            <a:srgbClr val="FF0000"/>
                          </a:solidFill>
                          <a:latin typeface="Gill Sans MT" panose="020B0502020104020203" pitchFamily="34" charset="0"/>
                        </a:rPr>
                        <a:t>ey</a:t>
                      </a:r>
                      <a:endParaRPr lang="en-GB" sz="2400" dirty="0">
                        <a:solidFill>
                          <a:srgbClr val="FF0000"/>
                        </a:solidFill>
                        <a:latin typeface="Gill Sans MT" panose="020B0502020104020203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solidFill>
                            <a:srgbClr val="000000"/>
                          </a:solidFill>
                          <a:latin typeface="Gill Sans MT" panose="020B0502020104020203" pitchFamily="34" charset="0"/>
                        </a:rPr>
                        <a:t>monk</a:t>
                      </a:r>
                      <a:r>
                        <a:rPr lang="en-US" sz="2400" dirty="0">
                          <a:solidFill>
                            <a:srgbClr val="FF0000"/>
                          </a:solidFill>
                          <a:latin typeface="Gill Sans MT" panose="020B0502020104020203" pitchFamily="34" charset="0"/>
                        </a:rPr>
                        <a:t>ey</a:t>
                      </a:r>
                      <a:endParaRPr lang="en-GB" sz="2400" dirty="0">
                        <a:solidFill>
                          <a:srgbClr val="FF0000"/>
                        </a:solidFill>
                        <a:latin typeface="Gill Sans MT" panose="020B0502020104020203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latin typeface="Gill Sans MT" panose="020B0502020104020203" pitchFamily="34" charset="0"/>
                        </a:rPr>
                        <a:t>mon</a:t>
                      </a:r>
                      <a:r>
                        <a:rPr lang="en-GB" sz="2400" dirty="0">
                          <a:solidFill>
                            <a:srgbClr val="FF0000"/>
                          </a:solidFill>
                          <a:latin typeface="Gill Sans MT" panose="020B0502020104020203" pitchFamily="34" charset="0"/>
                        </a:rPr>
                        <a:t>ey</a:t>
                      </a:r>
                      <a:endParaRPr lang="en-GB" sz="2400" dirty="0">
                        <a:latin typeface="Gill Sans MT" panose="020B0502020104020203" pitchFamily="34" charset="7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dirty="0">
                          <a:latin typeface="Gill Sans MT" panose="020B0502020104020203" pitchFamily="34" charset="0"/>
                        </a:rPr>
                        <a:t>pull</a:t>
                      </a:r>
                      <a:r>
                        <a:rPr lang="en-GB" sz="2400" dirty="0">
                          <a:solidFill>
                            <a:srgbClr val="FF0000"/>
                          </a:solidFill>
                          <a:latin typeface="Gill Sans MT" panose="020B0502020104020203" pitchFamily="34" charset="0"/>
                        </a:rPr>
                        <a:t>ey</a:t>
                      </a:r>
                      <a:endParaRPr lang="en-GB" sz="2400" dirty="0">
                        <a:latin typeface="Gill Sans MT" panose="020B0502020104020203" pitchFamily="34" charset="77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113470326"/>
                  </a:ext>
                </a:extLst>
              </a:tr>
              <a:tr h="799629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solidFill>
                            <a:srgbClr val="000000"/>
                          </a:solidFill>
                          <a:latin typeface="Gill Sans MT" panose="020B0502020104020203" pitchFamily="34" charset="0"/>
                        </a:rPr>
                        <a:t>chimn</a:t>
                      </a:r>
                      <a:r>
                        <a:rPr lang="en-US" sz="2400" dirty="0">
                          <a:solidFill>
                            <a:srgbClr val="FF0000"/>
                          </a:solidFill>
                          <a:latin typeface="Gill Sans MT" panose="020B0502020104020203" pitchFamily="34" charset="0"/>
                        </a:rPr>
                        <a:t>ey</a:t>
                      </a:r>
                      <a:endParaRPr lang="en-GB" sz="2400" dirty="0">
                        <a:solidFill>
                          <a:srgbClr val="FF0000"/>
                        </a:solidFill>
                        <a:latin typeface="Gill Sans MT" panose="020B0502020104020203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solidFill>
                            <a:srgbClr val="000000"/>
                          </a:solidFill>
                          <a:latin typeface="Gill Sans MT" panose="020B0502020104020203" pitchFamily="34" charset="0"/>
                        </a:rPr>
                        <a:t>vall</a:t>
                      </a:r>
                      <a:r>
                        <a:rPr lang="en-US" sz="2400" dirty="0">
                          <a:solidFill>
                            <a:srgbClr val="FF0000"/>
                          </a:solidFill>
                          <a:latin typeface="Gill Sans MT" panose="020B0502020104020203" pitchFamily="34" charset="0"/>
                        </a:rPr>
                        <a:t>ey</a:t>
                      </a:r>
                      <a:endParaRPr lang="en-GB" sz="2400" dirty="0">
                        <a:solidFill>
                          <a:srgbClr val="FF0000"/>
                        </a:solidFill>
                        <a:latin typeface="Gill Sans MT" panose="020B0502020104020203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latin typeface="Gill Sans MT" panose="020B0502020104020203" pitchFamily="34" charset="0"/>
                        </a:rPr>
                        <a:t>hon</a:t>
                      </a:r>
                      <a:r>
                        <a:rPr lang="en-GB" sz="2400" dirty="0">
                          <a:solidFill>
                            <a:srgbClr val="FF0000"/>
                          </a:solidFill>
                          <a:latin typeface="Gill Sans MT" panose="020B0502020104020203" pitchFamily="34" charset="0"/>
                        </a:rPr>
                        <a:t>ey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latin typeface="Gill Sans MT" panose="020B0502020104020203" pitchFamily="34" charset="0"/>
                        </a:rPr>
                        <a:t>jock</a:t>
                      </a:r>
                      <a:r>
                        <a:rPr lang="en-GB" sz="2400" dirty="0">
                          <a:solidFill>
                            <a:srgbClr val="FF0000"/>
                          </a:solidFill>
                          <a:latin typeface="Gill Sans MT" panose="020B0502020104020203" pitchFamily="34" charset="0"/>
                        </a:rPr>
                        <a:t>ey</a:t>
                      </a:r>
                      <a:endParaRPr lang="en-GB" sz="2400" dirty="0">
                        <a:latin typeface="Gill Sans MT" panose="020B0502020104020203" pitchFamily="34" charset="7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solidFill>
                            <a:schemeClr val="tx1"/>
                          </a:solidFill>
                          <a:latin typeface="Gill Sans MT" panose="020B0502020104020203" pitchFamily="34" charset="0"/>
                        </a:rPr>
                        <a:t>all</a:t>
                      </a:r>
                      <a:r>
                        <a:rPr lang="en-GB" sz="2400" dirty="0">
                          <a:solidFill>
                            <a:srgbClr val="FF0000"/>
                          </a:solidFill>
                          <a:latin typeface="Gill Sans MT" panose="020B0502020104020203" pitchFamily="34" charset="0"/>
                        </a:rPr>
                        <a:t>ey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507539090"/>
                  </a:ext>
                </a:extLst>
              </a:tr>
              <a:tr h="799629"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latin typeface="Gill Sans MT" panose="020B0502020104020203" pitchFamily="34" charset="0"/>
                        </a:rPr>
                        <a:t>turk</a:t>
                      </a:r>
                      <a:r>
                        <a:rPr lang="en-GB" sz="2400" dirty="0">
                          <a:solidFill>
                            <a:srgbClr val="FF0000"/>
                          </a:solidFill>
                          <a:latin typeface="Gill Sans MT" panose="020B0502020104020203" pitchFamily="34" charset="0"/>
                        </a:rPr>
                        <a:t>ey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latin typeface="Gill Sans MT" panose="020B0502020104020203" pitchFamily="34" charset="0"/>
                        </a:rPr>
                        <a:t>kidn</a:t>
                      </a:r>
                      <a:r>
                        <a:rPr lang="en-GB" sz="2400" dirty="0">
                          <a:solidFill>
                            <a:srgbClr val="FF0000"/>
                          </a:solidFill>
                          <a:latin typeface="Gill Sans MT" panose="020B0502020104020203" pitchFamily="34" charset="0"/>
                        </a:rPr>
                        <a:t>ey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latin typeface="Gill Sans MT" panose="020B0502020104020203" pitchFamily="34" charset="0"/>
                        </a:rPr>
                        <a:t>hock</a:t>
                      </a:r>
                      <a:r>
                        <a:rPr lang="en-GB" sz="2400" dirty="0">
                          <a:solidFill>
                            <a:srgbClr val="FF0000"/>
                          </a:solidFill>
                          <a:latin typeface="Gill Sans MT" panose="020B0502020104020203" pitchFamily="34" charset="0"/>
                        </a:rPr>
                        <a:t>ey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latin typeface="Gill Sans MT" panose="020B0502020104020203" pitchFamily="34" charset="0"/>
                        </a:rPr>
                        <a:t>abb</a:t>
                      </a:r>
                      <a:r>
                        <a:rPr lang="en-GB" sz="2400" dirty="0">
                          <a:solidFill>
                            <a:srgbClr val="FF0000"/>
                          </a:solidFill>
                          <a:latin typeface="Gill Sans MT" panose="020B0502020104020203" pitchFamily="34" charset="0"/>
                        </a:rPr>
                        <a:t>ey</a:t>
                      </a:r>
                      <a:endParaRPr lang="en-GB" sz="2400" dirty="0">
                        <a:latin typeface="Gill Sans MT" panose="020B0502020104020203" pitchFamily="34" charset="7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solidFill>
                            <a:schemeClr val="tx1"/>
                          </a:solidFill>
                          <a:latin typeface="Gill Sans MT" panose="020B0502020104020203" pitchFamily="34" charset="0"/>
                        </a:rPr>
                        <a:t>parsl</a:t>
                      </a:r>
                      <a:r>
                        <a:rPr lang="en-GB" sz="2400" dirty="0">
                          <a:solidFill>
                            <a:srgbClr val="FF0000"/>
                          </a:solidFill>
                          <a:latin typeface="Gill Sans MT" panose="020B0502020104020203" pitchFamily="34" charset="0"/>
                        </a:rPr>
                        <a:t>ey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537804785"/>
                  </a:ext>
                </a:extLst>
              </a:tr>
              <a:tr h="799629"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latin typeface="Gill Sans MT" panose="020B0502020104020203" pitchFamily="34" charset="0"/>
                        </a:rPr>
                        <a:t>journ</a:t>
                      </a:r>
                      <a:r>
                        <a:rPr lang="en-GB" sz="2400" dirty="0">
                          <a:solidFill>
                            <a:srgbClr val="FF0000"/>
                          </a:solidFill>
                          <a:latin typeface="Gill Sans MT" panose="020B0502020104020203" pitchFamily="34" charset="0"/>
                        </a:rPr>
                        <a:t>ey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latin typeface="Gill Sans MT" panose="020B0502020104020203" pitchFamily="34" charset="0"/>
                        </a:rPr>
                        <a:t>troll</a:t>
                      </a:r>
                      <a:r>
                        <a:rPr lang="en-GB" sz="2400" dirty="0">
                          <a:solidFill>
                            <a:srgbClr val="FF0000"/>
                          </a:solidFill>
                          <a:latin typeface="Gill Sans MT" panose="020B0502020104020203" pitchFamily="34" charset="0"/>
                        </a:rPr>
                        <a:t>ey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latin typeface="Gill Sans MT" panose="020B0502020104020203" pitchFamily="34" charset="0"/>
                        </a:rPr>
                        <a:t>voll</a:t>
                      </a:r>
                      <a:r>
                        <a:rPr lang="en-GB" sz="2400" dirty="0">
                          <a:solidFill>
                            <a:srgbClr val="FF0000"/>
                          </a:solidFill>
                          <a:latin typeface="Gill Sans MT" panose="020B0502020104020203" pitchFamily="34" charset="0"/>
                        </a:rPr>
                        <a:t>ey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latin typeface="Gill Sans MT" panose="020B0502020104020203" pitchFamily="34" charset="77"/>
                        </a:rPr>
                        <a:t>smil</a:t>
                      </a:r>
                      <a:r>
                        <a:rPr lang="en-GB" sz="24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ey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solidFill>
                            <a:schemeClr val="tx1"/>
                          </a:solidFill>
                          <a:latin typeface="Gill Sans MT" panose="020B0502020104020203" pitchFamily="34" charset="0"/>
                        </a:rPr>
                        <a:t>jers</a:t>
                      </a:r>
                      <a:r>
                        <a:rPr lang="en-GB" sz="2400" dirty="0">
                          <a:solidFill>
                            <a:srgbClr val="FF0000"/>
                          </a:solidFill>
                          <a:latin typeface="Gill Sans MT" panose="020B0502020104020203" pitchFamily="34" charset="0"/>
                        </a:rPr>
                        <a:t>ey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298094511"/>
                  </a:ext>
                </a:extLst>
              </a:tr>
            </a:tbl>
          </a:graphicData>
        </a:graphic>
      </p:graphicFrame>
      <p:sp>
        <p:nvSpPr>
          <p:cNvPr id="61" name="TextBox 60">
            <a:extLst>
              <a:ext uri="{FF2B5EF4-FFF2-40B4-BE49-F238E27FC236}">
                <a16:creationId xmlns:a16="http://schemas.microsoft.com/office/drawing/2014/main" id="{56954D4C-ECAE-2014-DB3B-BAB5CB4C32D6}"/>
              </a:ext>
            </a:extLst>
          </p:cNvPr>
          <p:cNvSpPr txBox="1"/>
          <p:nvPr/>
        </p:nvSpPr>
        <p:spPr>
          <a:xfrm>
            <a:off x="5793963" y="1054379"/>
            <a:ext cx="3797689" cy="21215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GB" dirty="0">
                <a:latin typeface="Gill Sans" panose="020B0502020104020203" pitchFamily="34" charset="-79"/>
                <a:cs typeface="Gill Sans" panose="020B0502020104020203" pitchFamily="34" charset="-79"/>
              </a:rPr>
              <a:t>Which letters keep appearing? </a:t>
            </a:r>
          </a:p>
          <a:p>
            <a:pPr algn="ctr">
              <a:lnSpc>
                <a:spcPct val="150000"/>
              </a:lnSpc>
            </a:pPr>
            <a:r>
              <a:rPr lang="en-GB" dirty="0">
                <a:latin typeface="Gill Sans" panose="020B0502020104020203" pitchFamily="34" charset="-79"/>
                <a:cs typeface="Gill Sans" panose="020B0502020104020203" pitchFamily="34" charset="-79"/>
              </a:rPr>
              <a:t>Which part is the same? </a:t>
            </a:r>
          </a:p>
          <a:p>
            <a:pPr algn="ctr">
              <a:lnSpc>
                <a:spcPct val="150000"/>
              </a:lnSpc>
            </a:pPr>
            <a:r>
              <a:rPr lang="en-GB" dirty="0">
                <a:latin typeface="Gill Sans" panose="020B0502020104020203" pitchFamily="34" charset="-79"/>
                <a:cs typeface="Gill Sans" panose="020B0502020104020203" pitchFamily="34" charset="-79"/>
              </a:rPr>
              <a:t>Where does it appear in the word? </a:t>
            </a:r>
          </a:p>
          <a:p>
            <a:pPr algn="ctr">
              <a:lnSpc>
                <a:spcPct val="150000"/>
              </a:lnSpc>
            </a:pPr>
            <a:r>
              <a:rPr lang="en-GB" dirty="0">
                <a:latin typeface="Gill Sans" panose="020B0502020104020203" pitchFamily="34" charset="-79"/>
                <a:cs typeface="Gill Sans" panose="020B0502020104020203" pitchFamily="34" charset="-79"/>
              </a:rPr>
              <a:t>Do these suffixes appear every time? Are there irregular spellings?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3E9F229-41E9-4B62-7E3B-784AB3F41EB8}"/>
              </a:ext>
            </a:extLst>
          </p:cNvPr>
          <p:cNvSpPr txBox="1"/>
          <p:nvPr/>
        </p:nvSpPr>
        <p:spPr>
          <a:xfrm>
            <a:off x="314350" y="886906"/>
            <a:ext cx="3797689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8000" dirty="0">
                <a:latin typeface="Gill Sans MT" panose="020B0502020104020203" pitchFamily="34" charset="0"/>
              </a:rPr>
              <a:t>monk</a:t>
            </a:r>
            <a:r>
              <a:rPr lang="en-GB" sz="8000" dirty="0">
                <a:solidFill>
                  <a:srgbClr val="FF0000"/>
                </a:solidFill>
                <a:latin typeface="Gill Sans MT" panose="020B0502020104020203" pitchFamily="34" charset="0"/>
              </a:rPr>
              <a:t>ey</a:t>
            </a:r>
            <a:endParaRPr lang="en-GB" dirty="0">
              <a:solidFill>
                <a:srgbClr val="FF0000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0716BA9-598D-C4DE-C35C-16FF24EE269C}"/>
              </a:ext>
            </a:extLst>
          </p:cNvPr>
          <p:cNvSpPr txBox="1"/>
          <p:nvPr/>
        </p:nvSpPr>
        <p:spPr>
          <a:xfrm>
            <a:off x="314350" y="2002209"/>
            <a:ext cx="3797688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8000" b="0" i="0" dirty="0">
                <a:effectLst/>
                <a:latin typeface="Gill Sans MT" panose="020B0502020104020203" pitchFamily="34" charset="0"/>
              </a:rPr>
              <a:t>troll</a:t>
            </a:r>
            <a:r>
              <a:rPr lang="en-GB" sz="8000" b="0" i="0" dirty="0">
                <a:solidFill>
                  <a:srgbClr val="FF0000"/>
                </a:solidFill>
                <a:effectLst/>
                <a:latin typeface="Gill Sans MT" panose="020B0502020104020203" pitchFamily="34" charset="0"/>
              </a:rPr>
              <a:t>ey</a:t>
            </a:r>
            <a:endParaRPr lang="en-GB" sz="8000" dirty="0">
              <a:solidFill>
                <a:srgbClr val="FF0000"/>
              </a:solidFill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3B69AA74-978F-58C4-0A0D-06993223067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58140" y="1362473"/>
            <a:ext cx="1560371" cy="15603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095943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2B39CE9-5A7C-B352-420A-4481071093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E68F89B7-3901-8A40-7220-4285874BA6A4}"/>
              </a:ext>
            </a:extLst>
          </p:cNvPr>
          <p:cNvSpPr/>
          <p:nvPr/>
        </p:nvSpPr>
        <p:spPr>
          <a:xfrm>
            <a:off x="1968196" y="333834"/>
            <a:ext cx="5969603" cy="532505"/>
          </a:xfrm>
          <a:prstGeom prst="roundRect">
            <a:avLst/>
          </a:prstGeom>
          <a:solidFill>
            <a:srgbClr val="05AEEE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>
              <a:defRPr/>
            </a:pPr>
            <a:r>
              <a:rPr lang="en-GB" sz="2400" b="1" dirty="0">
                <a:solidFill>
                  <a:schemeClr val="bg1"/>
                </a:solidFill>
                <a:latin typeface="Gill Sans MT" panose="020B0502020104020203" pitchFamily="34" charset="77"/>
              </a:rPr>
              <a:t>LEARN NEW RULE - EXPLANATION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D777EAB-9B87-7D55-996F-9961EE0BE92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33031" y="230484"/>
            <a:ext cx="965427" cy="739207"/>
          </a:xfrm>
          <a:prstGeom prst="rect">
            <a:avLst/>
          </a:prstGeom>
          <a:effectLst>
            <a:glow rad="101600">
              <a:srgbClr val="05AEEE">
                <a:alpha val="40000"/>
              </a:srgbClr>
            </a:glow>
          </a:effectLst>
        </p:spPr>
      </p:pic>
      <p:pic>
        <p:nvPicPr>
          <p:cNvPr id="55" name="Picture 54">
            <a:extLst>
              <a:ext uri="{FF2B5EF4-FFF2-40B4-BE49-F238E27FC236}">
                <a16:creationId xmlns:a16="http://schemas.microsoft.com/office/drawing/2014/main" id="{71C14240-0052-3237-B146-E21315B2692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568" y="230485"/>
            <a:ext cx="965427" cy="739207"/>
          </a:xfrm>
          <a:prstGeom prst="rect">
            <a:avLst/>
          </a:prstGeom>
          <a:effectLst>
            <a:glow rad="101600">
              <a:srgbClr val="05AEEE">
                <a:alpha val="40000"/>
              </a:srgbClr>
            </a:glow>
          </a:effectLst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7FA34CD0-C79D-3A55-B9EE-A0304C472694}"/>
              </a:ext>
            </a:extLst>
          </p:cNvPr>
          <p:cNvSpPr txBox="1"/>
          <p:nvPr/>
        </p:nvSpPr>
        <p:spPr>
          <a:xfrm>
            <a:off x="1319316" y="978812"/>
            <a:ext cx="7255417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ctr">
              <a:buNone/>
            </a:pPr>
            <a:r>
              <a:rPr lang="en-GB" sz="2000" b="1" dirty="0">
                <a:effectLst/>
                <a:latin typeface="Gill Sans MT" panose="020B0502020104020203" pitchFamily="34" charset="77"/>
              </a:rPr>
              <a:t>Let’s focus on the rule. </a:t>
            </a:r>
          </a:p>
          <a:p>
            <a:pPr algn="ctr"/>
            <a:r>
              <a:rPr lang="en-GB" sz="2000" dirty="0">
                <a:latin typeface="Gill Sans MT" panose="020B0502020104020203" pitchFamily="34" charset="77"/>
              </a:rPr>
              <a:t>The /</a:t>
            </a:r>
            <a:r>
              <a:rPr lang="en-GB" sz="2000" dirty="0" err="1">
                <a:latin typeface="Gill Sans MT" panose="020B0502020104020203" pitchFamily="34" charset="77"/>
              </a:rPr>
              <a:t>i</a:t>
            </a:r>
            <a:r>
              <a:rPr lang="en-GB" sz="2000" dirty="0">
                <a:latin typeface="Gill Sans MT" panose="020B0502020104020203" pitchFamily="34" charset="77"/>
              </a:rPr>
              <a:t>:/ sound spelled –</a:t>
            </a:r>
            <a:r>
              <a:rPr lang="en-GB" sz="2000" dirty="0" err="1">
                <a:latin typeface="Gill Sans MT" panose="020B0502020104020203" pitchFamily="34" charset="77"/>
              </a:rPr>
              <a:t>ey</a:t>
            </a:r>
            <a:r>
              <a:rPr lang="en-GB" sz="2000" dirty="0">
                <a:latin typeface="Gill Sans MT" panose="020B0502020104020203" pitchFamily="34" charset="77"/>
              </a:rPr>
              <a:t>. </a:t>
            </a:r>
            <a:r>
              <a:rPr lang="en-US" sz="2000" dirty="0">
                <a:latin typeface="Gill Sans MT" panose="020B0502020104020203" pitchFamily="34" charset="77"/>
              </a:rPr>
              <a:t>The plural of these words is formed by the addition of –s (donkeys, monkeys, etc.).</a:t>
            </a:r>
            <a:endParaRPr lang="en-GB" sz="2000" dirty="0">
              <a:latin typeface="Gill Sans MT" panose="020B0502020104020203" pitchFamily="34" charset="77"/>
            </a:endParaRPr>
          </a:p>
        </p:txBody>
      </p: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1AA6EC40-E680-9B3C-21D9-2F4B4D1D859F}"/>
              </a:ext>
            </a:extLst>
          </p:cNvPr>
          <p:cNvCxnSpPr>
            <a:cxnSpLocks/>
          </p:cNvCxnSpPr>
          <p:nvPr/>
        </p:nvCxnSpPr>
        <p:spPr>
          <a:xfrm>
            <a:off x="486136" y="2089964"/>
            <a:ext cx="8921778" cy="0"/>
          </a:xfrm>
          <a:prstGeom prst="line">
            <a:avLst/>
          </a:prstGeom>
          <a:ln w="19050" cap="flat" cmpd="sng" algn="ctr">
            <a:solidFill>
              <a:schemeClr val="bg1">
                <a:lumMod val="50000"/>
              </a:schemeClr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3" name="TextBox 2">
            <a:extLst>
              <a:ext uri="{FF2B5EF4-FFF2-40B4-BE49-F238E27FC236}">
                <a16:creationId xmlns:a16="http://schemas.microsoft.com/office/drawing/2014/main" id="{3D1D6FCA-BDC4-D7F6-018F-A06FBB48BB14}"/>
              </a:ext>
            </a:extLst>
          </p:cNvPr>
          <p:cNvSpPr txBox="1"/>
          <p:nvPr/>
        </p:nvSpPr>
        <p:spPr>
          <a:xfrm>
            <a:off x="3468441" y="5353805"/>
            <a:ext cx="2957168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6000" dirty="0">
                <a:latin typeface="Gill Sans MT" panose="020B0502020104020203" pitchFamily="34" charset="0"/>
              </a:rPr>
              <a:t>hock</a:t>
            </a:r>
            <a:r>
              <a:rPr lang="en-GB" sz="6000" dirty="0">
                <a:solidFill>
                  <a:srgbClr val="FF0000"/>
                </a:solidFill>
                <a:latin typeface="Gill Sans MT" panose="020B0502020104020203" pitchFamily="34" charset="0"/>
              </a:rPr>
              <a:t>ey</a:t>
            </a:r>
            <a:endParaRPr lang="en-GB" sz="1600" dirty="0">
              <a:solidFill>
                <a:srgbClr val="FF0000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5268F80-E85D-C856-5FBD-6DC79716F9BA}"/>
              </a:ext>
            </a:extLst>
          </p:cNvPr>
          <p:cNvSpPr txBox="1"/>
          <p:nvPr/>
        </p:nvSpPr>
        <p:spPr>
          <a:xfrm>
            <a:off x="486136" y="5353805"/>
            <a:ext cx="2957168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6000" dirty="0">
                <a:latin typeface="Gill Sans MT" panose="020B0502020104020203" pitchFamily="34" charset="0"/>
              </a:rPr>
              <a:t>monk</a:t>
            </a:r>
            <a:r>
              <a:rPr lang="en-GB" sz="6000" dirty="0">
                <a:solidFill>
                  <a:srgbClr val="FF0000"/>
                </a:solidFill>
                <a:latin typeface="Gill Sans MT" panose="020B0502020104020203" pitchFamily="34" charset="0"/>
              </a:rPr>
              <a:t>ey</a:t>
            </a:r>
            <a:endParaRPr lang="en-GB" sz="1600" dirty="0">
              <a:solidFill>
                <a:srgbClr val="FF0000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6A084E5-3DFD-175E-68A8-A1DED10D16FB}"/>
              </a:ext>
            </a:extLst>
          </p:cNvPr>
          <p:cNvSpPr txBox="1"/>
          <p:nvPr/>
        </p:nvSpPr>
        <p:spPr>
          <a:xfrm>
            <a:off x="6450746" y="5353805"/>
            <a:ext cx="2957168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6000" dirty="0">
                <a:latin typeface="Gill Sans MT" panose="020B0502020104020203" pitchFamily="34" charset="0"/>
              </a:rPr>
              <a:t>jers</a:t>
            </a:r>
            <a:r>
              <a:rPr lang="en-GB" sz="6000" dirty="0">
                <a:solidFill>
                  <a:srgbClr val="FF0000"/>
                </a:solidFill>
                <a:latin typeface="Gill Sans MT" panose="020B0502020104020203" pitchFamily="34" charset="0"/>
              </a:rPr>
              <a:t>ey</a:t>
            </a:r>
            <a:endParaRPr lang="en-GB" sz="1600" dirty="0">
              <a:solidFill>
                <a:srgbClr val="FF0000"/>
              </a:solidFill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D7F6B610-E976-B387-4BA7-F6019CB0FAE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9000" y="2386470"/>
            <a:ext cx="2871439" cy="2871439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4555FD01-5F38-F45F-8307-294B0D55B81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0842098">
            <a:off x="3768446" y="2696642"/>
            <a:ext cx="2657163" cy="2657163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E72F4B88-DDCD-D641-3695-C34751695B2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648744" y="2775697"/>
            <a:ext cx="2578110" cy="25781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887955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01ABF85-C332-F052-5610-F3B37AC11A8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35967D5E-977D-9B04-F43A-93E20652CEDF}"/>
              </a:ext>
            </a:extLst>
          </p:cNvPr>
          <p:cNvSpPr/>
          <p:nvPr/>
        </p:nvSpPr>
        <p:spPr>
          <a:xfrm>
            <a:off x="1968196" y="333834"/>
            <a:ext cx="5969603" cy="532505"/>
          </a:xfrm>
          <a:prstGeom prst="roundRect">
            <a:avLst/>
          </a:prstGeom>
          <a:solidFill>
            <a:srgbClr val="05AEEE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>
              <a:defRPr/>
            </a:pPr>
            <a:r>
              <a:rPr lang="en-GB" sz="2400" b="1" dirty="0">
                <a:solidFill>
                  <a:schemeClr val="bg1"/>
                </a:solidFill>
                <a:latin typeface="Gill Sans MT" panose="020B0502020104020203" pitchFamily="34" charset="77"/>
              </a:rPr>
              <a:t>LEARN NEW RULE - EXPLORATION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5E19E57-6E21-F4B3-80EA-73A8A151947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33031" y="230484"/>
            <a:ext cx="965427" cy="739207"/>
          </a:xfrm>
          <a:prstGeom prst="rect">
            <a:avLst/>
          </a:prstGeom>
          <a:effectLst>
            <a:glow rad="101600">
              <a:srgbClr val="05AEEE">
                <a:alpha val="40000"/>
              </a:srgbClr>
            </a:glow>
          </a:effectLst>
        </p:spPr>
      </p:pic>
      <p:pic>
        <p:nvPicPr>
          <p:cNvPr id="55" name="Picture 54">
            <a:extLst>
              <a:ext uri="{FF2B5EF4-FFF2-40B4-BE49-F238E27FC236}">
                <a16:creationId xmlns:a16="http://schemas.microsoft.com/office/drawing/2014/main" id="{968F0304-64C6-9A9B-D223-5D3002F81C1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568" y="230485"/>
            <a:ext cx="965427" cy="739207"/>
          </a:xfrm>
          <a:prstGeom prst="rect">
            <a:avLst/>
          </a:prstGeom>
          <a:effectLst>
            <a:glow rad="101600">
              <a:srgbClr val="05AEEE">
                <a:alpha val="40000"/>
              </a:srgbClr>
            </a:glow>
          </a:effectLst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A5911B0D-F8E3-91B8-15F6-AC67E226B51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07450723"/>
              </p:ext>
            </p:extLst>
          </p:nvPr>
        </p:nvGraphicFramePr>
        <p:xfrm>
          <a:off x="438872" y="1794074"/>
          <a:ext cx="9028254" cy="473009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514127">
                  <a:extLst>
                    <a:ext uri="{9D8B030D-6E8A-4147-A177-3AD203B41FA5}">
                      <a16:colId xmlns:a16="http://schemas.microsoft.com/office/drawing/2014/main" val="1064454742"/>
                    </a:ext>
                  </a:extLst>
                </a:gridCol>
                <a:gridCol w="4514127">
                  <a:extLst>
                    <a:ext uri="{9D8B030D-6E8A-4147-A177-3AD203B41FA5}">
                      <a16:colId xmlns:a16="http://schemas.microsoft.com/office/drawing/2014/main" val="1494282292"/>
                    </a:ext>
                  </a:extLst>
                </a:gridCol>
              </a:tblGrid>
              <a:tr h="2365046">
                <a:tc>
                  <a:txBody>
                    <a:bodyPr/>
                    <a:lstStyle/>
                    <a:p>
                      <a:pPr algn="ctr"/>
                      <a:r>
                        <a:rPr lang="en-US" sz="6000" dirty="0">
                          <a:solidFill>
                            <a:schemeClr val="tx1"/>
                          </a:solidFill>
                          <a:latin typeface="Gill Sans MT" panose="020B0502020104020203" pitchFamily="34" charset="0"/>
                        </a:rPr>
                        <a:t>key</a:t>
                      </a:r>
                      <a:endParaRPr lang="en-GB" sz="6000" dirty="0">
                        <a:solidFill>
                          <a:schemeClr val="tx1"/>
                        </a:solidFill>
                        <a:latin typeface="Gill Sans MT" panose="020B0502020104020203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0" dirty="0">
                          <a:solidFill>
                            <a:schemeClr val="tx1"/>
                          </a:solidFill>
                          <a:latin typeface="Gill Sans MT" panose="020B0502020104020203" pitchFamily="34" charset="0"/>
                        </a:rPr>
                        <a:t>donkey</a:t>
                      </a:r>
                      <a:endParaRPr lang="en-GB" sz="6000" dirty="0">
                        <a:solidFill>
                          <a:schemeClr val="tx1"/>
                        </a:solidFill>
                        <a:latin typeface="Gill Sans MT" panose="020B0502020104020203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160892610"/>
                  </a:ext>
                </a:extLst>
              </a:tr>
              <a:tr h="2365046">
                <a:tc>
                  <a:txBody>
                    <a:bodyPr/>
                    <a:lstStyle/>
                    <a:p>
                      <a:pPr algn="ctr"/>
                      <a:r>
                        <a:rPr lang="en-US" sz="6000" dirty="0">
                          <a:solidFill>
                            <a:schemeClr val="tx1"/>
                          </a:solidFill>
                          <a:latin typeface="Gill Sans MT" panose="020B0502020104020203" pitchFamily="34" charset="0"/>
                        </a:rPr>
                        <a:t>chimney</a:t>
                      </a:r>
                      <a:endParaRPr lang="en-GB" sz="6000" dirty="0">
                        <a:solidFill>
                          <a:schemeClr val="tx1"/>
                        </a:solidFill>
                        <a:latin typeface="Gill Sans MT" panose="020B0502020104020203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0" dirty="0">
                          <a:solidFill>
                            <a:schemeClr val="tx1"/>
                          </a:solidFill>
                          <a:latin typeface="Gill Sans MT" panose="020B0502020104020203" pitchFamily="34" charset="0"/>
                        </a:rPr>
                        <a:t>valley</a:t>
                      </a:r>
                      <a:endParaRPr lang="en-GB" sz="6000" dirty="0">
                        <a:solidFill>
                          <a:schemeClr val="tx1"/>
                        </a:solidFill>
                        <a:latin typeface="Gill Sans MT" panose="020B0502020104020203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617973433"/>
                  </a:ext>
                </a:extLst>
              </a:tr>
            </a:tbl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id="{841EF98D-319F-30C4-0673-CD50DA462848}"/>
              </a:ext>
            </a:extLst>
          </p:cNvPr>
          <p:cNvSpPr txBox="1"/>
          <p:nvPr/>
        </p:nvSpPr>
        <p:spPr>
          <a:xfrm>
            <a:off x="1968197" y="1120273"/>
            <a:ext cx="59696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i="1" dirty="0">
                <a:latin typeface="Gill Sans MT" panose="020B0502020104020203" pitchFamily="34" charset="77"/>
              </a:rPr>
              <a:t>See</a:t>
            </a:r>
            <a:r>
              <a:rPr lang="en-GB" sz="2800" dirty="0">
                <a:latin typeface="Gill Sans MT" panose="020B0502020104020203" pitchFamily="34" charset="77"/>
              </a:rPr>
              <a:t> → </a:t>
            </a:r>
            <a:r>
              <a:rPr lang="en-GB" sz="2800" i="1" dirty="0">
                <a:latin typeface="Gill Sans MT" panose="020B0502020104020203" pitchFamily="34" charset="77"/>
              </a:rPr>
              <a:t>Hear</a:t>
            </a:r>
            <a:r>
              <a:rPr lang="en-GB" sz="2800" dirty="0">
                <a:latin typeface="Gill Sans MT" panose="020B0502020104020203" pitchFamily="34" charset="77"/>
              </a:rPr>
              <a:t> → </a:t>
            </a:r>
            <a:r>
              <a:rPr lang="en-GB" sz="2800" i="1" dirty="0">
                <a:latin typeface="Gill Sans MT" panose="020B0502020104020203" pitchFamily="34" charset="77"/>
              </a:rPr>
              <a:t>Say</a:t>
            </a:r>
            <a:r>
              <a:rPr lang="en-GB" sz="2800" dirty="0">
                <a:latin typeface="Gill Sans MT" panose="020B0502020104020203" pitchFamily="34" charset="77"/>
              </a:rPr>
              <a:t> → Spot the Pattern</a:t>
            </a:r>
            <a:r>
              <a:rPr lang="en-GB" sz="2800" i="1" dirty="0">
                <a:latin typeface="Gill Sans MT" panose="020B0502020104020203" pitchFamily="34" charset="77"/>
              </a:rPr>
              <a:t> </a:t>
            </a:r>
            <a:endParaRPr lang="en-GB" sz="2000" i="1" dirty="0">
              <a:latin typeface="Gill Sans MT" panose="020B0502020104020203" pitchFamily="34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117569447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712B79A-76DA-89C3-5098-7EDE32F4965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0FF5ABBA-C6AA-3522-0BD7-F8CC6AB99E8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33031" y="230484"/>
            <a:ext cx="965427" cy="739207"/>
          </a:xfrm>
          <a:prstGeom prst="rect">
            <a:avLst/>
          </a:prstGeom>
          <a:effectLst>
            <a:glow rad="101600">
              <a:srgbClr val="05AEEE">
                <a:alpha val="40000"/>
              </a:srgbClr>
            </a:glow>
          </a:effectLst>
        </p:spPr>
      </p:pic>
      <p:pic>
        <p:nvPicPr>
          <p:cNvPr id="55" name="Picture 54">
            <a:extLst>
              <a:ext uri="{FF2B5EF4-FFF2-40B4-BE49-F238E27FC236}">
                <a16:creationId xmlns:a16="http://schemas.microsoft.com/office/drawing/2014/main" id="{ABCE4CDF-8145-A53A-4ECE-CB0739F8818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568" y="230485"/>
            <a:ext cx="965427" cy="739207"/>
          </a:xfrm>
          <a:prstGeom prst="rect">
            <a:avLst/>
          </a:prstGeom>
          <a:effectLst>
            <a:glow rad="101600">
              <a:srgbClr val="05AEEE">
                <a:alpha val="40000"/>
              </a:srgbClr>
            </a:glow>
          </a:effectLst>
        </p:spPr>
      </p:pic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F017753A-298F-9F7A-939C-F1F94F2074E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35910555"/>
              </p:ext>
            </p:extLst>
          </p:nvPr>
        </p:nvGraphicFramePr>
        <p:xfrm>
          <a:off x="438872" y="1794074"/>
          <a:ext cx="9028254" cy="473009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514127">
                  <a:extLst>
                    <a:ext uri="{9D8B030D-6E8A-4147-A177-3AD203B41FA5}">
                      <a16:colId xmlns:a16="http://schemas.microsoft.com/office/drawing/2014/main" val="1064454742"/>
                    </a:ext>
                  </a:extLst>
                </a:gridCol>
                <a:gridCol w="4514127">
                  <a:extLst>
                    <a:ext uri="{9D8B030D-6E8A-4147-A177-3AD203B41FA5}">
                      <a16:colId xmlns:a16="http://schemas.microsoft.com/office/drawing/2014/main" val="1494282292"/>
                    </a:ext>
                  </a:extLst>
                </a:gridCol>
              </a:tblGrid>
              <a:tr h="2365046">
                <a:tc>
                  <a:txBody>
                    <a:bodyPr/>
                    <a:lstStyle/>
                    <a:p>
                      <a:pPr algn="ctr"/>
                      <a:r>
                        <a:rPr lang="en-GB" sz="6600" dirty="0">
                          <a:solidFill>
                            <a:schemeClr val="tx1"/>
                          </a:solidFill>
                          <a:latin typeface="Gill Sans MT" panose="020B0502020104020203" pitchFamily="34" charset="0"/>
                        </a:rPr>
                        <a:t>turkey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6600" dirty="0">
                          <a:solidFill>
                            <a:schemeClr val="tx1"/>
                          </a:solidFill>
                          <a:latin typeface="Gill Sans MT" panose="020B0502020104020203" pitchFamily="34" charset="0"/>
                        </a:rPr>
                        <a:t>kidney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160892610"/>
                  </a:ext>
                </a:extLst>
              </a:tr>
              <a:tr h="2365046">
                <a:tc>
                  <a:txBody>
                    <a:bodyPr/>
                    <a:lstStyle/>
                    <a:p>
                      <a:pPr algn="ctr"/>
                      <a:r>
                        <a:rPr lang="en-GB" sz="6600" dirty="0">
                          <a:solidFill>
                            <a:schemeClr val="tx1"/>
                          </a:solidFill>
                          <a:latin typeface="Gill Sans MT" panose="020B0502020104020203" pitchFamily="34" charset="0"/>
                        </a:rPr>
                        <a:t>journey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6600" dirty="0">
                          <a:solidFill>
                            <a:schemeClr val="tx1"/>
                          </a:solidFill>
                          <a:latin typeface="Gill Sans MT" panose="020B0502020104020203" pitchFamily="34" charset="0"/>
                        </a:rPr>
                        <a:t>trolley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617973433"/>
                  </a:ext>
                </a:extLst>
              </a:tr>
            </a:tbl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id="{EBA77572-17D6-861D-1182-B20338101853}"/>
              </a:ext>
            </a:extLst>
          </p:cNvPr>
          <p:cNvSpPr txBox="1"/>
          <p:nvPr/>
        </p:nvSpPr>
        <p:spPr>
          <a:xfrm>
            <a:off x="1968197" y="1120273"/>
            <a:ext cx="59696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i="1" dirty="0">
                <a:latin typeface="Gill Sans MT" panose="020B0502020104020203" pitchFamily="34" charset="77"/>
              </a:rPr>
              <a:t>See</a:t>
            </a:r>
            <a:r>
              <a:rPr lang="en-GB" sz="2800" dirty="0">
                <a:latin typeface="Gill Sans MT" panose="020B0502020104020203" pitchFamily="34" charset="77"/>
              </a:rPr>
              <a:t> → </a:t>
            </a:r>
            <a:r>
              <a:rPr lang="en-GB" sz="2800" i="1" dirty="0">
                <a:latin typeface="Gill Sans MT" panose="020B0502020104020203" pitchFamily="34" charset="77"/>
              </a:rPr>
              <a:t>Hear</a:t>
            </a:r>
            <a:r>
              <a:rPr lang="en-GB" sz="2800" dirty="0">
                <a:latin typeface="Gill Sans MT" panose="020B0502020104020203" pitchFamily="34" charset="77"/>
              </a:rPr>
              <a:t> → </a:t>
            </a:r>
            <a:r>
              <a:rPr lang="en-GB" sz="2800" i="1" dirty="0">
                <a:latin typeface="Gill Sans MT" panose="020B0502020104020203" pitchFamily="34" charset="77"/>
              </a:rPr>
              <a:t>Say</a:t>
            </a:r>
            <a:r>
              <a:rPr lang="en-GB" sz="2800" dirty="0">
                <a:latin typeface="Gill Sans MT" panose="020B0502020104020203" pitchFamily="34" charset="77"/>
              </a:rPr>
              <a:t> → Spot the Pattern</a:t>
            </a:r>
            <a:r>
              <a:rPr lang="en-GB" sz="2800" i="1" dirty="0">
                <a:latin typeface="Gill Sans MT" panose="020B0502020104020203" pitchFamily="34" charset="77"/>
              </a:rPr>
              <a:t> </a:t>
            </a:r>
            <a:endParaRPr lang="en-GB" sz="2000" i="1" dirty="0">
              <a:latin typeface="Gill Sans MT" panose="020B0502020104020203" pitchFamily="34" charset="77"/>
            </a:endParaRPr>
          </a:p>
        </p:txBody>
      </p:sp>
      <p:sp>
        <p:nvSpPr>
          <p:cNvPr id="9" name="Rounded Rectangle 8">
            <a:extLst>
              <a:ext uri="{FF2B5EF4-FFF2-40B4-BE49-F238E27FC236}">
                <a16:creationId xmlns:a16="http://schemas.microsoft.com/office/drawing/2014/main" id="{6D5816BA-72CD-9FE6-7180-DA880AF433B9}"/>
              </a:ext>
            </a:extLst>
          </p:cNvPr>
          <p:cNvSpPr/>
          <p:nvPr/>
        </p:nvSpPr>
        <p:spPr>
          <a:xfrm>
            <a:off x="1968196" y="333834"/>
            <a:ext cx="5969603" cy="532505"/>
          </a:xfrm>
          <a:prstGeom prst="roundRect">
            <a:avLst/>
          </a:prstGeom>
          <a:solidFill>
            <a:srgbClr val="05AEEE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>
              <a:defRPr/>
            </a:pPr>
            <a:r>
              <a:rPr lang="en-GB" sz="2400" b="1" dirty="0">
                <a:solidFill>
                  <a:schemeClr val="bg1"/>
                </a:solidFill>
                <a:latin typeface="Gill Sans MT" panose="020B0502020104020203" pitchFamily="34" charset="77"/>
              </a:rPr>
              <a:t>LEARN NEW RULE - EXPLORATION</a:t>
            </a:r>
          </a:p>
        </p:txBody>
      </p:sp>
    </p:spTree>
    <p:extLst>
      <p:ext uri="{BB962C8B-B14F-4D97-AF65-F5344CB8AC3E}">
        <p14:creationId xmlns:p14="http://schemas.microsoft.com/office/powerpoint/2010/main" val="53495053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8DC03B0-78A6-A88D-3186-38DDA756A26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75BF6F2F-39B1-58CD-5F78-9E1871575B8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33031" y="230484"/>
            <a:ext cx="965427" cy="739207"/>
          </a:xfrm>
          <a:prstGeom prst="rect">
            <a:avLst/>
          </a:prstGeom>
          <a:effectLst>
            <a:glow rad="101600">
              <a:srgbClr val="05AEEE">
                <a:alpha val="40000"/>
              </a:srgbClr>
            </a:glow>
          </a:effectLst>
        </p:spPr>
      </p:pic>
      <p:pic>
        <p:nvPicPr>
          <p:cNvPr id="55" name="Picture 54">
            <a:extLst>
              <a:ext uri="{FF2B5EF4-FFF2-40B4-BE49-F238E27FC236}">
                <a16:creationId xmlns:a16="http://schemas.microsoft.com/office/drawing/2014/main" id="{9E7BFF01-CF97-0321-1046-035F732D5A8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568" y="230485"/>
            <a:ext cx="965427" cy="739207"/>
          </a:xfrm>
          <a:prstGeom prst="rect">
            <a:avLst/>
          </a:prstGeom>
          <a:effectLst>
            <a:glow rad="101600">
              <a:srgbClr val="05AEEE">
                <a:alpha val="40000"/>
              </a:srgbClr>
            </a:glow>
          </a:effectLst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FB2F45C0-0054-79C9-8976-DDE6C509309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0752704"/>
              </p:ext>
            </p:extLst>
          </p:nvPr>
        </p:nvGraphicFramePr>
        <p:xfrm>
          <a:off x="438872" y="1794074"/>
          <a:ext cx="9028254" cy="473009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514127">
                  <a:extLst>
                    <a:ext uri="{9D8B030D-6E8A-4147-A177-3AD203B41FA5}">
                      <a16:colId xmlns:a16="http://schemas.microsoft.com/office/drawing/2014/main" val="1064454742"/>
                    </a:ext>
                  </a:extLst>
                </a:gridCol>
                <a:gridCol w="4514127">
                  <a:extLst>
                    <a:ext uri="{9D8B030D-6E8A-4147-A177-3AD203B41FA5}">
                      <a16:colId xmlns:a16="http://schemas.microsoft.com/office/drawing/2014/main" val="1494282292"/>
                    </a:ext>
                  </a:extLst>
                </a:gridCol>
              </a:tblGrid>
              <a:tr h="2365046">
                <a:tc>
                  <a:txBody>
                    <a:bodyPr/>
                    <a:lstStyle/>
                    <a:p>
                      <a:pPr algn="ctr"/>
                      <a:r>
                        <a:rPr lang="en-US" sz="6000" dirty="0">
                          <a:solidFill>
                            <a:schemeClr val="tx1"/>
                          </a:solidFill>
                          <a:latin typeface="Gill Sans MT" panose="020B0502020104020203" pitchFamily="34" charset="0"/>
                        </a:rPr>
                        <a:t>monkey</a:t>
                      </a:r>
                      <a:endParaRPr lang="en-GB" sz="6000" dirty="0">
                        <a:solidFill>
                          <a:schemeClr val="tx1"/>
                        </a:solidFill>
                        <a:latin typeface="Gill Sans MT" panose="020B0502020104020203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6000" dirty="0">
                          <a:solidFill>
                            <a:schemeClr val="tx1"/>
                          </a:solidFill>
                          <a:latin typeface="Gill Sans MT" panose="020B0502020104020203" pitchFamily="34" charset="0"/>
                        </a:rPr>
                        <a:t>money</a:t>
                      </a:r>
                      <a:endParaRPr lang="en-GB" sz="6000" dirty="0">
                        <a:solidFill>
                          <a:schemeClr val="tx1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160892610"/>
                  </a:ext>
                </a:extLst>
              </a:tr>
              <a:tr h="2365046">
                <a:tc>
                  <a:txBody>
                    <a:bodyPr/>
                    <a:lstStyle/>
                    <a:p>
                      <a:pPr algn="ctr"/>
                      <a:r>
                        <a:rPr lang="en-GB" sz="6000" dirty="0">
                          <a:solidFill>
                            <a:schemeClr val="tx1"/>
                          </a:solidFill>
                          <a:latin typeface="Gill Sans MT" panose="020B0502020104020203" pitchFamily="34" charset="0"/>
                        </a:rPr>
                        <a:t>honey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6000" dirty="0">
                          <a:solidFill>
                            <a:schemeClr val="tx1"/>
                          </a:solidFill>
                          <a:latin typeface="Gill Sans MT" panose="020B0502020104020203" pitchFamily="34" charset="0"/>
                        </a:rPr>
                        <a:t>jockey</a:t>
                      </a:r>
                      <a:endParaRPr lang="en-GB" sz="6000" dirty="0">
                        <a:solidFill>
                          <a:schemeClr val="tx1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617973433"/>
                  </a:ext>
                </a:extLst>
              </a:tr>
            </a:tbl>
          </a:graphicData>
        </a:graphic>
      </p:graphicFrame>
      <p:sp>
        <p:nvSpPr>
          <p:cNvPr id="9" name="TextBox 8">
            <a:extLst>
              <a:ext uri="{FF2B5EF4-FFF2-40B4-BE49-F238E27FC236}">
                <a16:creationId xmlns:a16="http://schemas.microsoft.com/office/drawing/2014/main" id="{E18C5481-E03C-014F-AB0C-400EA7AAF75D}"/>
              </a:ext>
            </a:extLst>
          </p:cNvPr>
          <p:cNvSpPr txBox="1"/>
          <p:nvPr/>
        </p:nvSpPr>
        <p:spPr>
          <a:xfrm>
            <a:off x="1968197" y="1120273"/>
            <a:ext cx="59696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i="1" dirty="0">
                <a:latin typeface="Gill Sans MT" panose="020B0502020104020203" pitchFamily="34" charset="77"/>
              </a:rPr>
              <a:t>See</a:t>
            </a:r>
            <a:r>
              <a:rPr lang="en-GB" sz="2800" dirty="0">
                <a:latin typeface="Gill Sans MT" panose="020B0502020104020203" pitchFamily="34" charset="77"/>
              </a:rPr>
              <a:t> → </a:t>
            </a:r>
            <a:r>
              <a:rPr lang="en-GB" sz="2800" i="1" dirty="0">
                <a:latin typeface="Gill Sans MT" panose="020B0502020104020203" pitchFamily="34" charset="77"/>
              </a:rPr>
              <a:t>Hear</a:t>
            </a:r>
            <a:r>
              <a:rPr lang="en-GB" sz="2800" dirty="0">
                <a:latin typeface="Gill Sans MT" panose="020B0502020104020203" pitchFamily="34" charset="77"/>
              </a:rPr>
              <a:t> → </a:t>
            </a:r>
            <a:r>
              <a:rPr lang="en-GB" sz="2800" i="1" dirty="0">
                <a:latin typeface="Gill Sans MT" panose="020B0502020104020203" pitchFamily="34" charset="77"/>
              </a:rPr>
              <a:t>Say</a:t>
            </a:r>
            <a:r>
              <a:rPr lang="en-GB" sz="2800" dirty="0">
                <a:latin typeface="Gill Sans MT" panose="020B0502020104020203" pitchFamily="34" charset="77"/>
              </a:rPr>
              <a:t> → Spot the Pattern</a:t>
            </a:r>
            <a:r>
              <a:rPr lang="en-GB" sz="2800" i="1" dirty="0">
                <a:latin typeface="Gill Sans MT" panose="020B0502020104020203" pitchFamily="34" charset="77"/>
              </a:rPr>
              <a:t> </a:t>
            </a:r>
            <a:endParaRPr lang="en-GB" sz="2000" i="1" dirty="0">
              <a:latin typeface="Gill Sans MT" panose="020B0502020104020203" pitchFamily="34" charset="77"/>
            </a:endParaRPr>
          </a:p>
        </p:txBody>
      </p:sp>
      <p:sp>
        <p:nvSpPr>
          <p:cNvPr id="10" name="Rounded Rectangle 9">
            <a:extLst>
              <a:ext uri="{FF2B5EF4-FFF2-40B4-BE49-F238E27FC236}">
                <a16:creationId xmlns:a16="http://schemas.microsoft.com/office/drawing/2014/main" id="{52AF66EA-545A-86D8-3609-86845A4648B9}"/>
              </a:ext>
            </a:extLst>
          </p:cNvPr>
          <p:cNvSpPr/>
          <p:nvPr/>
        </p:nvSpPr>
        <p:spPr>
          <a:xfrm>
            <a:off x="1968196" y="333834"/>
            <a:ext cx="5969603" cy="532505"/>
          </a:xfrm>
          <a:prstGeom prst="roundRect">
            <a:avLst/>
          </a:prstGeom>
          <a:solidFill>
            <a:srgbClr val="05AEEE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>
              <a:defRPr/>
            </a:pPr>
            <a:r>
              <a:rPr lang="en-GB" sz="2400" b="1" dirty="0">
                <a:solidFill>
                  <a:schemeClr val="bg1"/>
                </a:solidFill>
                <a:latin typeface="Gill Sans MT" panose="020B0502020104020203" pitchFamily="34" charset="77"/>
              </a:rPr>
              <a:t>LEARN NEW RULE - EXPLORATION</a:t>
            </a:r>
          </a:p>
        </p:txBody>
      </p:sp>
    </p:spTree>
    <p:extLst>
      <p:ext uri="{BB962C8B-B14F-4D97-AF65-F5344CB8AC3E}">
        <p14:creationId xmlns:p14="http://schemas.microsoft.com/office/powerpoint/2010/main" val="303881043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4721</TotalTime>
  <Words>758</Words>
  <Application>Microsoft Macintosh PowerPoint</Application>
  <PresentationFormat>A4 Paper (210x297 mm)</PresentationFormat>
  <Paragraphs>297</Paragraphs>
  <Slides>29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29</vt:i4>
      </vt:variant>
    </vt:vector>
  </HeadingPairs>
  <TitlesOfParts>
    <vt:vector size="36" baseType="lpstr">
      <vt:lpstr>Aptos</vt:lpstr>
      <vt:lpstr>Aptos Display</vt:lpstr>
      <vt:lpstr>Arial</vt:lpstr>
      <vt:lpstr>Gill Sans</vt:lpstr>
      <vt:lpstr>Gill Sans MT</vt:lpstr>
      <vt:lpstr>Gill Sans SemiBold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Andrew Jennings</dc:creator>
  <cp:lastModifiedBy>Andrew Jennings</cp:lastModifiedBy>
  <cp:revision>29</cp:revision>
  <dcterms:created xsi:type="dcterms:W3CDTF">2026-06-16T13:58:53Z</dcterms:created>
  <dcterms:modified xsi:type="dcterms:W3CDTF">2026-08-20T19:19:17Z</dcterms:modified>
</cp:coreProperties>
</file>