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DFF"/>
    <a:srgbClr val="F4FFFD"/>
    <a:srgbClr val="EC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1781"/>
    <p:restoredTop sz="94468"/>
  </p:normalViewPr>
  <p:slideViewPr>
    <p:cSldViewPr snapToGrid="0">
      <p:cViewPr varScale="1">
        <p:scale>
          <a:sx n="114" d="100"/>
          <a:sy n="114" d="100"/>
        </p:scale>
        <p:origin x="2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F2A5F0-8807-AF4A-92A6-C93C1B4DBB9E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0F480-5ED5-EE43-A0B6-3F67B3010E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23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05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9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15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3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8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3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4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7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59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6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76AE5B-1C76-3C4B-AEF5-3B5E6C1C6616}" type="datetimeFigureOut">
              <a:rPr lang="en-GB" smtClean="0"/>
              <a:t>19/08/2026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6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62295-986E-F553-F261-D8EE84908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DCB0B33-476D-94AB-907A-065E0C447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102496"/>
              </p:ext>
            </p:extLst>
          </p:nvPr>
        </p:nvGraphicFramePr>
        <p:xfrm>
          <a:off x="209083" y="1413879"/>
          <a:ext cx="9487830" cy="51332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8605">
                  <a:extLst>
                    <a:ext uri="{9D8B030D-6E8A-4147-A177-3AD203B41FA5}">
                      <a16:colId xmlns:a16="http://schemas.microsoft.com/office/drawing/2014/main" val="458450377"/>
                    </a:ext>
                  </a:extLst>
                </a:gridCol>
                <a:gridCol w="2001548">
                  <a:extLst>
                    <a:ext uri="{9D8B030D-6E8A-4147-A177-3AD203B41FA5}">
                      <a16:colId xmlns:a16="http://schemas.microsoft.com/office/drawing/2014/main" val="3765746959"/>
                    </a:ext>
                  </a:extLst>
                </a:gridCol>
                <a:gridCol w="2001548">
                  <a:extLst>
                    <a:ext uri="{9D8B030D-6E8A-4147-A177-3AD203B41FA5}">
                      <a16:colId xmlns:a16="http://schemas.microsoft.com/office/drawing/2014/main" val="2924210533"/>
                    </a:ext>
                  </a:extLst>
                </a:gridCol>
                <a:gridCol w="2161310">
                  <a:extLst>
                    <a:ext uri="{9D8B030D-6E8A-4147-A177-3AD203B41FA5}">
                      <a16:colId xmlns:a16="http://schemas.microsoft.com/office/drawing/2014/main" val="2032059517"/>
                    </a:ext>
                  </a:extLst>
                </a:gridCol>
                <a:gridCol w="1704819">
                  <a:extLst>
                    <a:ext uri="{9D8B030D-6E8A-4147-A177-3AD203B41FA5}">
                      <a16:colId xmlns:a16="http://schemas.microsoft.com/office/drawing/2014/main" val="2307371072"/>
                    </a:ext>
                  </a:extLst>
                </a:gridCol>
              </a:tblGrid>
              <a:tr h="244642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Day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Lesson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Remember to Do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Spaced Retrieval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085107"/>
                  </a:ext>
                </a:extLst>
              </a:tr>
              <a:tr h="34158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Monday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Rule Discovery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Complete spaced retrieval practice • Discovery slide – discuss what pupils notice • Reveal and explain the spelling rule • Explore the example words • Complete the short </a:t>
                      </a:r>
                      <a:r>
                        <a:rPr lang="en-GB" sz="1000" b="1" i="0" dirty="0">
                          <a:latin typeface="Gill Sans MT" panose="020B0502020104020203" pitchFamily="34" charset="77"/>
                        </a:rPr>
                        <a:t>Find the Mistake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activity.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Rule Sheet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Display Slips &amp; Trim</a:t>
                      </a:r>
                    </a:p>
                    <a:p>
                      <a:pPr algn="l"/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Hand Out Homework Sheet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sarcastical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830341"/>
                  </a:ext>
                </a:extLst>
              </a:tr>
              <a:tr h="34158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humb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164036"/>
                  </a:ext>
                </a:extLst>
              </a:tr>
              <a:tr h="24917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Gill Sans MT" panose="020B0502020104020203" pitchFamily="34" charset="77"/>
                        </a:rPr>
                        <a:t>Rule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: In this rule, the /</a:t>
                      </a:r>
                      <a:r>
                        <a:rPr lang="en-GB" sz="1000" dirty="0" err="1">
                          <a:latin typeface="Gill Sans MT" panose="020B0502020104020203" pitchFamily="34" charset="77"/>
                        </a:rPr>
                        <a:t>ɪ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/ sound (pronounced like the letter </a:t>
                      </a:r>
                      <a:r>
                        <a:rPr lang="en-GB" sz="1000" dirty="0" err="1">
                          <a:latin typeface="Gill Sans MT" panose="020B0502020104020203" pitchFamily="34" charset="77"/>
                        </a:rPr>
                        <a:t>i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) is spelled using the letter y.  This sound usually appears near the beginning or in the middle of a word. This is because these words all have a Greek origin, where the y was originally used as a vowel.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cross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364044"/>
                  </a:ext>
                </a:extLst>
              </a:tr>
              <a:tr h="45186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50" b="0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GB" sz="1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GB" sz="1000" b="0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cross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757290"/>
                  </a:ext>
                </a:extLst>
              </a:tr>
              <a:tr h="271685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Tuesday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Explore Words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Complete spaced retrieval practice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Read each word aloud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Clap and count syllables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Discuss where the spelling pattern appears in each word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Optional: write and segment words on whiteboards or paper.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Display the display slips in the classroom for visual reference.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sleepi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19797"/>
                  </a:ext>
                </a:extLst>
              </a:tr>
              <a:tr h="2716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simp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531270"/>
                  </a:ext>
                </a:extLst>
              </a:tr>
              <a:tr h="2716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worrying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213211"/>
                  </a:ext>
                </a:extLst>
              </a:tr>
              <a:tr h="271685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Wednesday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Practice Spellings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Complete spaced retrieval practice • Model Look, Cover, Write, Check • Pupils complete weekly practice sheet • Check and correct spellings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Look, Cover, Write, Check sheets.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happi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349147"/>
                  </a:ext>
                </a:extLst>
              </a:tr>
              <a:tr h="2716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gent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954649"/>
                  </a:ext>
                </a:extLst>
              </a:tr>
              <a:tr h="2716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loud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051527"/>
                  </a:ext>
                </a:extLst>
              </a:tr>
              <a:tr h="271685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Thursday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Apply in Context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Complete spaced retrieval practice • Dictate each focus word • Read each sentence aloud twice • Pupils write 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the sentence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Reveal and 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discuss  all spellings</a:t>
                      </a:r>
                      <a:endParaRPr lang="en-GB" sz="1000" b="0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The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bicycle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has eight gears.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Those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cymbals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are too loud!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Next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year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, we’re going to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Egypt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Oxygen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is in </a:t>
                      </a:r>
                      <a:r>
                        <a:rPr lang="en-GB" sz="1000">
                          <a:latin typeface="Gill Sans MT" panose="020B0502020104020203" pitchFamily="34" charset="77"/>
                        </a:rPr>
                        <a:t>the air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around us.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I eat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syrup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on my pancakes.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Remove Display Slips After Lesson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angri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37921"/>
                  </a:ext>
                </a:extLst>
              </a:tr>
              <a:tr h="2716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frantical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19967"/>
                  </a:ext>
                </a:extLst>
              </a:tr>
              <a:tr h="3536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slow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626076"/>
                  </a:ext>
                </a:extLst>
              </a:tr>
              <a:tr h="271685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Friday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Review &amp; Assess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Optional: Hear and Repeat review slide – Teacher reads each word aloud and pupils repeat • Complete weekly spelling test • Mark and review common errors • Record scores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Prepare Weekly Spelling Test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Mark &amp; Record Scores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comical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56433"/>
                  </a:ext>
                </a:extLst>
              </a:tr>
              <a:tr h="2716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kind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538019"/>
                  </a:ext>
                </a:extLst>
              </a:tr>
              <a:tr h="2716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hesitant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461098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91C45A-7E21-2398-01EB-ED1EC167D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045987"/>
              </p:ext>
            </p:extLst>
          </p:nvPr>
        </p:nvGraphicFramePr>
        <p:xfrm>
          <a:off x="209084" y="164583"/>
          <a:ext cx="3292399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0542">
                  <a:extLst>
                    <a:ext uri="{9D8B030D-6E8A-4147-A177-3AD203B41FA5}">
                      <a16:colId xmlns:a16="http://schemas.microsoft.com/office/drawing/2014/main" val="458450377"/>
                    </a:ext>
                  </a:extLst>
                </a:gridCol>
                <a:gridCol w="1821857">
                  <a:extLst>
                    <a:ext uri="{9D8B030D-6E8A-4147-A177-3AD203B41FA5}">
                      <a16:colId xmlns:a16="http://schemas.microsoft.com/office/drawing/2014/main" val="3765746959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>
                          <a:latin typeface="Gill Sans MT" panose="020B0502020104020203" pitchFamily="34" charset="77"/>
                        </a:rPr>
                        <a:t>Year 4</a:t>
                      </a:r>
                      <a:endParaRPr lang="en-GB" sz="1200" b="1" i="0" dirty="0">
                        <a:latin typeface="Gill Sans MT" panose="020B0502020104020203" pitchFamily="34" charset="7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latin typeface="Gill Sans MT" panose="020B0502020104020203" pitchFamily="34" charset="77"/>
                        </a:rPr>
                        <a:t>Autumn 1 – Week 4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latin typeface="Gill Sans MT" panose="020B0502020104020203" pitchFamily="34" charset="77"/>
                        </a:rPr>
                        <a:t>Spellings at a glance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4920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Spelling Rule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</a:rPr>
                        <a:t>i sound spelt y</a:t>
                      </a:r>
                      <a:endParaRPr lang="en-GB" sz="1200" b="1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1979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E2336F-AEB6-1E14-B471-C59E823386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751004"/>
              </p:ext>
            </p:extLst>
          </p:nvPr>
        </p:nvGraphicFramePr>
        <p:xfrm>
          <a:off x="3642420" y="164583"/>
          <a:ext cx="6054495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0899">
                  <a:extLst>
                    <a:ext uri="{9D8B030D-6E8A-4147-A177-3AD203B41FA5}">
                      <a16:colId xmlns:a16="http://schemas.microsoft.com/office/drawing/2014/main" val="3804985809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3748512246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2921767046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811158954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3215212214"/>
                    </a:ext>
                  </a:extLst>
                </a:gridCol>
              </a:tblGrid>
              <a:tr h="23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ramid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bic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cle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th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35089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mbals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cr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pt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pt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425040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linder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rics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mnastics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357354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pical</a:t>
                      </a:r>
                      <a:r>
                        <a:rPr lang="en-GB" sz="12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mnast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nx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30834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E2D04E6-4286-D924-35CE-6588C810C9BA}"/>
              </a:ext>
            </a:extLst>
          </p:cNvPr>
          <p:cNvCxnSpPr/>
          <p:nvPr/>
        </p:nvCxnSpPr>
        <p:spPr>
          <a:xfrm>
            <a:off x="3351125" y="548935"/>
            <a:ext cx="2859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FCDC0A8-5E9B-EE7D-4034-0A9EAF540DC3}"/>
              </a:ext>
            </a:extLst>
          </p:cNvPr>
          <p:cNvSpPr txBox="1"/>
          <p:nvPr/>
        </p:nvSpPr>
        <p:spPr>
          <a:xfrm>
            <a:off x="121858" y="6542171"/>
            <a:ext cx="43195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77"/>
              </a:rPr>
              <a:t>Weekly Sequence:  Teach → Investigate → Retrieve → Apply → Assess</a:t>
            </a:r>
          </a:p>
        </p:txBody>
      </p:sp>
    </p:spTree>
    <p:extLst>
      <p:ext uri="{BB962C8B-B14F-4D97-AF65-F5344CB8AC3E}">
        <p14:creationId xmlns:p14="http://schemas.microsoft.com/office/powerpoint/2010/main" val="876840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1462</TotalTime>
  <Words>393</Words>
  <Application>Microsoft Macintosh PowerPoint</Application>
  <PresentationFormat>A4 Paper (210x297 mm)</PresentationFormat>
  <Paragraphs>74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Gill Sans MT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Jennings</dc:creator>
  <cp:lastModifiedBy>Andrew Jennings</cp:lastModifiedBy>
  <cp:revision>18</cp:revision>
  <dcterms:created xsi:type="dcterms:W3CDTF">2026-06-16T13:58:53Z</dcterms:created>
  <dcterms:modified xsi:type="dcterms:W3CDTF">2026-08-19T11:13:35Z</dcterms:modified>
</cp:coreProperties>
</file>