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490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cabularyninja@yahoo.com" initials="v" lastIdx="1" clrIdx="0">
    <p:extLst>
      <p:ext uri="{19B8F6BF-5375-455C-9EA6-DF929625EA0E}">
        <p15:presenceInfo xmlns:p15="http://schemas.microsoft.com/office/powerpoint/2012/main" userId="2fa6320d1b3feb7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2"/>
    <p:restoredTop sz="94612"/>
  </p:normalViewPr>
  <p:slideViewPr>
    <p:cSldViewPr snapToGrid="0" snapToObjects="1">
      <p:cViewPr varScale="1">
        <p:scale>
          <a:sx n="79" d="100"/>
          <a:sy n="79" d="100"/>
        </p:scale>
        <p:origin x="325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50AC7-5F75-5540-A613-91DA69DEB59A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A24CF-DEC8-CC4A-A654-D894121BEF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687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70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122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59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06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48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45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60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88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56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87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9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424AB-1295-B75D-8050-C2892C658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A70BC4-B005-23AE-958F-577F075DC4EA}"/>
              </a:ext>
            </a:extLst>
          </p:cNvPr>
          <p:cNvSpPr/>
          <p:nvPr/>
        </p:nvSpPr>
        <p:spPr>
          <a:xfrm>
            <a:off x="-6216" y="126496"/>
            <a:ext cx="6858001" cy="4001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4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A0E626-B9E3-BD34-8070-B765B193A33A}"/>
              </a:ext>
            </a:extLst>
          </p:cNvPr>
          <p:cNvSpPr txBox="1"/>
          <p:nvPr/>
        </p:nvSpPr>
        <p:spPr>
          <a:xfrm>
            <a:off x="2597679" y="9664524"/>
            <a:ext cx="166263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9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77"/>
              </a:rPr>
              <a:t>© Vocabulary Ninja Ltd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85102-457C-4BCD-7B3A-B784E7105912}"/>
              </a:ext>
            </a:extLst>
          </p:cNvPr>
          <p:cNvSpPr txBox="1"/>
          <p:nvPr/>
        </p:nvSpPr>
        <p:spPr>
          <a:xfrm>
            <a:off x="3679162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Rule: -able and -</a:t>
            </a:r>
            <a:r>
              <a:rPr lang="en-US" sz="2000" b="1" dirty="0" err="1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ible</a:t>
            </a:r>
            <a:endParaRPr lang="en-US" sz="2000" b="1" dirty="0">
              <a:solidFill>
                <a:schemeClr val="bg1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5137C1-B66B-7E55-516F-7D75F543E5FE}"/>
              </a:ext>
            </a:extLst>
          </p:cNvPr>
          <p:cNvSpPr txBox="1"/>
          <p:nvPr/>
        </p:nvSpPr>
        <p:spPr>
          <a:xfrm>
            <a:off x="10815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Y6 - Autumn 1 - Week 4</a:t>
            </a:r>
          </a:p>
        </p:txBody>
      </p:sp>
      <p:pic>
        <p:nvPicPr>
          <p:cNvPr id="18" name="Picture 17" descr="A cartoon character with a blue letter&#10;&#10;AI-generated content may be incorrect.">
            <a:extLst>
              <a:ext uri="{FF2B5EF4-FFF2-40B4-BE49-F238E27FC236}">
                <a16:creationId xmlns:a16="http://schemas.microsoft.com/office/drawing/2014/main" id="{49A0552C-A34E-6BCE-BB7A-16FC0C89B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822" y="155944"/>
            <a:ext cx="484095" cy="3706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2BDF342-C8A7-534A-1F9E-02E09B049C62}"/>
              </a:ext>
            </a:extLst>
          </p:cNvPr>
          <p:cNvSpPr txBox="1"/>
          <p:nvPr/>
        </p:nvSpPr>
        <p:spPr>
          <a:xfrm>
            <a:off x="201257" y="570147"/>
            <a:ext cx="62995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GB" sz="1200" b="1" dirty="0">
                <a:latin typeface="Gill Sans MT" panose="020B0502020104020203" pitchFamily="34" charset="77"/>
                <a:cs typeface="Phosphate Inline" panose="02000506050000020004" pitchFamily="2" charset="77"/>
              </a:rPr>
              <a:t>Rule: </a:t>
            </a:r>
            <a:r>
              <a:rPr lang="en-GB" sz="1200" dirty="0">
                <a:latin typeface="Gill Sans MT" panose="020B0502020104020203" pitchFamily="34" charset="77"/>
                <a:cs typeface="Phosphate Inline" panose="02000506050000020004" pitchFamily="2" charset="77"/>
              </a:rPr>
              <a:t>If the –able ending is added to a word ending in –</a:t>
            </a:r>
            <a:r>
              <a:rPr lang="en-GB" sz="1200" dirty="0" err="1">
                <a:latin typeface="Gill Sans MT" panose="020B0502020104020203" pitchFamily="34" charset="77"/>
                <a:cs typeface="Phosphate Inline" panose="02000506050000020004" pitchFamily="2" charset="77"/>
              </a:rPr>
              <a:t>ce</a:t>
            </a:r>
            <a:r>
              <a:rPr lang="en-GB" sz="1200" dirty="0">
                <a:latin typeface="Gill Sans MT" panose="020B0502020104020203" pitchFamily="34" charset="77"/>
                <a:cs typeface="Phosphate Inline" panose="02000506050000020004" pitchFamily="2" charset="77"/>
              </a:rPr>
              <a:t> or –</a:t>
            </a:r>
            <a:r>
              <a:rPr lang="en-GB" sz="1200" dirty="0" err="1">
                <a:latin typeface="Gill Sans MT" panose="020B0502020104020203" pitchFamily="34" charset="77"/>
                <a:cs typeface="Phosphate Inline" panose="02000506050000020004" pitchFamily="2" charset="77"/>
              </a:rPr>
              <a:t>ge</a:t>
            </a:r>
            <a:r>
              <a:rPr lang="en-GB" sz="1200" dirty="0">
                <a:latin typeface="Gill Sans MT" panose="020B0502020104020203" pitchFamily="34" charset="77"/>
                <a:cs typeface="Phosphate Inline" panose="02000506050000020004" pitchFamily="2" charset="77"/>
              </a:rPr>
              <a:t>, the e after the c or g must be kept as those letters would otherwise have their ‘hard’ sounds before the a of the –able ending. </a:t>
            </a:r>
            <a:endParaRPr lang="en-GB" sz="12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0346BB28-C71F-BDE2-B29C-5D09DD60FE9F}"/>
              </a:ext>
            </a:extLst>
          </p:cNvPr>
          <p:cNvGraphicFramePr>
            <a:graphicFrameLocks noGrp="1"/>
          </p:cNvGraphicFramePr>
          <p:nvPr/>
        </p:nvGraphicFramePr>
        <p:xfrm>
          <a:off x="153409" y="5779012"/>
          <a:ext cx="6551182" cy="703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1182">
                  <a:extLst>
                    <a:ext uri="{9D8B030D-6E8A-4147-A177-3AD203B41FA5}">
                      <a16:colId xmlns:a16="http://schemas.microsoft.com/office/drawing/2014/main" val="135984651"/>
                    </a:ext>
                  </a:extLst>
                </a:gridCol>
              </a:tblGrid>
              <a:tr h="70315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538373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0E392021-2240-BF89-78AD-A2A4EBD7A5B0}"/>
              </a:ext>
            </a:extLst>
          </p:cNvPr>
          <p:cNvSpPr txBox="1"/>
          <p:nvPr/>
        </p:nvSpPr>
        <p:spPr>
          <a:xfrm>
            <a:off x="251741" y="5494677"/>
            <a:ext cx="643940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Mini-Write: </a:t>
            </a:r>
            <a:r>
              <a:rPr lang="en-GB" sz="1200" dirty="0">
                <a:latin typeface="Gill Sans MT" panose="020B0502020104020203" pitchFamily="34" charset="0"/>
              </a:rPr>
              <a:t>Write as many of the 20 words as possible in the ‘Mini-Write’ box below.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AA9D566-0458-172E-412F-88724AA34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038283"/>
              </p:ext>
            </p:extLst>
          </p:nvPr>
        </p:nvGraphicFramePr>
        <p:xfrm>
          <a:off x="153409" y="1381332"/>
          <a:ext cx="3197619" cy="4094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0097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2047522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ador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toler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53956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applic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368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370963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leg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514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02905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reason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1349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6032993-2C93-6738-F680-937C50D9F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659829"/>
              </p:ext>
            </p:extLst>
          </p:nvPr>
        </p:nvGraphicFramePr>
        <p:xfrm>
          <a:off x="3506972" y="1381332"/>
          <a:ext cx="3197619" cy="4094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8828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2208791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forc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53956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</a:t>
                      </a:r>
                      <a:r>
                        <a:rPr lang="en-GB" sz="1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368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1200" dirty="0"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370963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514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aud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02905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ed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ible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13497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713D216-7DA6-D65F-686A-DBC5DDB129E9}"/>
              </a:ext>
            </a:extLst>
          </p:cNvPr>
          <p:cNvSpPr txBox="1"/>
          <p:nvPr/>
        </p:nvSpPr>
        <p:spPr>
          <a:xfrm>
            <a:off x="153409" y="1049304"/>
            <a:ext cx="65511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Copy the Words: </a:t>
            </a:r>
            <a:r>
              <a:rPr lang="en-GB" sz="1200" dirty="0">
                <a:latin typeface="Gill Sans MT" panose="020B0502020104020203" pitchFamily="34" charset="0"/>
              </a:rPr>
              <a:t>Write each word in the blank box next to it.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8AE1EF-1B7C-5023-389B-F391A2555CFA}"/>
              </a:ext>
            </a:extLst>
          </p:cNvPr>
          <p:cNvSpPr txBox="1"/>
          <p:nvPr/>
        </p:nvSpPr>
        <p:spPr>
          <a:xfrm>
            <a:off x="153409" y="6478051"/>
            <a:ext cx="65511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Colour Write: </a:t>
            </a:r>
            <a:r>
              <a:rPr lang="en-GB" sz="1200" dirty="0">
                <a:latin typeface="Gill Sans MT" panose="020B0502020104020203" pitchFamily="34" charset="0"/>
              </a:rPr>
              <a:t>Write the words, using colours to highlight the spelling rule.</a:t>
            </a:r>
            <a:r>
              <a:rPr lang="en-US" sz="1200" dirty="0">
                <a:solidFill>
                  <a:srgbClr val="000000"/>
                </a:solidFill>
                <a:latin typeface="Gill Sans MT" panose="020B0502020104020203" pitchFamily="34" charset="77"/>
              </a:rPr>
              <a:t> E.g. c</a:t>
            </a:r>
            <a:r>
              <a:rPr lang="en-US" sz="1200" u="sng" dirty="0">
                <a:solidFill>
                  <a:srgbClr val="000000"/>
                </a:solidFill>
                <a:latin typeface="Gill Sans MT" panose="020B0502020104020203" pitchFamily="34" charset="77"/>
              </a:rPr>
              <a:t>oi</a:t>
            </a:r>
            <a:r>
              <a:rPr lang="en-US" sz="1200" dirty="0">
                <a:solidFill>
                  <a:srgbClr val="000000"/>
                </a:solidFill>
                <a:latin typeface="Gill Sans MT" panose="020B0502020104020203" pitchFamily="34" charset="77"/>
              </a:rPr>
              <a:t>n - c</a:t>
            </a:r>
            <a:r>
              <a:rPr lang="en-US" sz="1200" dirty="0">
                <a:solidFill>
                  <a:srgbClr val="00B050"/>
                </a:solidFill>
                <a:latin typeface="Gill Sans MT" panose="020B0502020104020203" pitchFamily="34" charset="77"/>
              </a:rPr>
              <a:t>oi</a:t>
            </a:r>
            <a:r>
              <a:rPr lang="en-US" sz="1200" dirty="0">
                <a:solidFill>
                  <a:srgbClr val="000000"/>
                </a:solidFill>
                <a:latin typeface="Gill Sans MT" panose="020B0502020104020203" pitchFamily="34" charset="77"/>
              </a:rPr>
              <a:t>n</a:t>
            </a:r>
            <a:r>
              <a:rPr lang="en-GB" sz="1200" dirty="0">
                <a:latin typeface="Gill Sans MT" panose="020B0502020104020203" pitchFamily="34" charset="0"/>
              </a:rPr>
              <a:t> 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8299FEC-FC6B-260B-C213-9C6F930C9C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593160"/>
              </p:ext>
            </p:extLst>
          </p:nvPr>
        </p:nvGraphicFramePr>
        <p:xfrm>
          <a:off x="153408" y="6776792"/>
          <a:ext cx="3197619" cy="2865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5197">
                  <a:extLst>
                    <a:ext uri="{9D8B030D-6E8A-4147-A177-3AD203B41FA5}">
                      <a16:colId xmlns:a16="http://schemas.microsoft.com/office/drawing/2014/main" val="2530246824"/>
                    </a:ext>
                  </a:extLst>
                </a:gridCol>
                <a:gridCol w="2262422">
                  <a:extLst>
                    <a:ext uri="{9D8B030D-6E8A-4147-A177-3AD203B41FA5}">
                      <a16:colId xmlns:a16="http://schemas.microsoft.com/office/drawing/2014/main" val="3943417173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ador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72747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toler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914954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39697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comfort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02785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84100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applic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4835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0673127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10980C3-14D3-1CCD-2DBB-C70976B8DF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842091"/>
              </p:ext>
            </p:extLst>
          </p:nvPr>
        </p:nvGraphicFramePr>
        <p:xfrm>
          <a:off x="3493524" y="6776792"/>
          <a:ext cx="3197619" cy="2865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9576">
                  <a:extLst>
                    <a:ext uri="{9D8B030D-6E8A-4147-A177-3AD203B41FA5}">
                      <a16:colId xmlns:a16="http://schemas.microsoft.com/office/drawing/2014/main" val="1102773494"/>
                    </a:ext>
                  </a:extLst>
                </a:gridCol>
                <a:gridCol w="2208043">
                  <a:extLst>
                    <a:ext uri="{9D8B030D-6E8A-4147-A177-3AD203B41FA5}">
                      <a16:colId xmlns:a16="http://schemas.microsoft.com/office/drawing/2014/main" val="3083136832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97829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120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708629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</a:t>
                      </a:r>
                      <a:r>
                        <a:rPr lang="en-GB" sz="1200" b="0" i="0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12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25512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120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95515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1200" u="sng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24503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aud</a:t>
                      </a:r>
                      <a:r>
                        <a:rPr lang="en-US" sz="1200" u="sng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ible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623324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ed</a:t>
                      </a:r>
                      <a:r>
                        <a:rPr lang="en-US" sz="1200" u="sng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ible</a:t>
                      </a:r>
                      <a:endParaRPr lang="en-GB" sz="1200" u="sng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743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36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3007</TotalTime>
  <Words>159</Words>
  <Application>Microsoft Macintosh PowerPoint</Application>
  <PresentationFormat>A4 Paper (210x297 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Gill Sans MT</vt:lpstr>
      <vt:lpstr>Gill Sans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Andrew Jennings</cp:lastModifiedBy>
  <cp:revision>73</cp:revision>
  <dcterms:created xsi:type="dcterms:W3CDTF">2020-04-07T16:27:58Z</dcterms:created>
  <dcterms:modified xsi:type="dcterms:W3CDTF">2026-09-01T17:57:41Z</dcterms:modified>
</cp:coreProperties>
</file>