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488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ocabularyninja@yahoo.com" initials="v" lastIdx="1" clrIdx="0">
    <p:extLst>
      <p:ext uri="{19B8F6BF-5375-455C-9EA6-DF929625EA0E}">
        <p15:presenceInfo xmlns:p15="http://schemas.microsoft.com/office/powerpoint/2012/main" userId="2fa6320d1b3feb7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35" autoAdjust="0"/>
    <p:restoredTop sz="94612"/>
  </p:normalViewPr>
  <p:slideViewPr>
    <p:cSldViewPr snapToGrid="0" snapToObjects="1">
      <p:cViewPr varScale="1">
        <p:scale>
          <a:sx n="79" d="100"/>
          <a:sy n="79" d="100"/>
        </p:scale>
        <p:origin x="324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250AC7-5F75-5540-A613-91DA69DEB59A}" type="datetimeFigureOut">
              <a:rPr lang="en-GB" smtClean="0"/>
              <a:t>01/09/2026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BA24CF-DEC8-CC4A-A654-D894121BEF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26876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01B88-E07E-FF42-BF97-3978ED562A37}" type="datetimeFigureOut">
              <a:rPr lang="en-GB" smtClean="0"/>
              <a:t>01/09/2026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445D4-2D4A-4844-A1C1-31B56C412C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97053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01B88-E07E-FF42-BF97-3978ED562A37}" type="datetimeFigureOut">
              <a:rPr lang="en-GB" smtClean="0"/>
              <a:t>01/09/2026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445D4-2D4A-4844-A1C1-31B56C412C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7122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01B88-E07E-FF42-BF97-3978ED562A37}" type="datetimeFigureOut">
              <a:rPr lang="en-GB" smtClean="0"/>
              <a:t>01/09/2026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445D4-2D4A-4844-A1C1-31B56C412C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9590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01B88-E07E-FF42-BF97-3978ED562A37}" type="datetimeFigureOut">
              <a:rPr lang="en-GB" smtClean="0"/>
              <a:t>01/09/2026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445D4-2D4A-4844-A1C1-31B56C412C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606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01B88-E07E-FF42-BF97-3978ED562A37}" type="datetimeFigureOut">
              <a:rPr lang="en-GB" smtClean="0"/>
              <a:t>01/09/2026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445D4-2D4A-4844-A1C1-31B56C412C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2483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01B88-E07E-FF42-BF97-3978ED562A37}" type="datetimeFigureOut">
              <a:rPr lang="en-GB" smtClean="0"/>
              <a:t>01/09/2026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445D4-2D4A-4844-A1C1-31B56C412C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2454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01B88-E07E-FF42-BF97-3978ED562A37}" type="datetimeFigureOut">
              <a:rPr lang="en-GB" smtClean="0"/>
              <a:t>01/09/2026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445D4-2D4A-4844-A1C1-31B56C412C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3605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01B88-E07E-FF42-BF97-3978ED562A37}" type="datetimeFigureOut">
              <a:rPr lang="en-GB" smtClean="0"/>
              <a:t>01/09/2026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445D4-2D4A-4844-A1C1-31B56C412C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97883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01B88-E07E-FF42-BF97-3978ED562A37}" type="datetimeFigureOut">
              <a:rPr lang="en-GB" smtClean="0"/>
              <a:t>01/09/2026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445D4-2D4A-4844-A1C1-31B56C412C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0564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01B88-E07E-FF42-BF97-3978ED562A37}" type="datetimeFigureOut">
              <a:rPr lang="en-GB" smtClean="0"/>
              <a:t>01/09/2026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445D4-2D4A-4844-A1C1-31B56C412C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3871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01B88-E07E-FF42-BF97-3978ED562A37}" type="datetimeFigureOut">
              <a:rPr lang="en-GB" smtClean="0"/>
              <a:t>01/09/2026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445D4-2D4A-4844-A1C1-31B56C412C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8500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201B88-E07E-FF42-BF97-3978ED562A37}" type="datetimeFigureOut">
              <a:rPr lang="en-GB" smtClean="0"/>
              <a:t>01/09/2026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9445D4-2D4A-4844-A1C1-31B56C412C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298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E82FDD-9D81-4C78-1574-6532A3829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5B2D89E-66F0-8A08-4E7F-4854C90A5AE6}"/>
              </a:ext>
            </a:extLst>
          </p:cNvPr>
          <p:cNvSpPr/>
          <p:nvPr/>
        </p:nvSpPr>
        <p:spPr>
          <a:xfrm>
            <a:off x="-6216" y="126496"/>
            <a:ext cx="6858001" cy="40011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46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544A46-9F2D-00EA-940D-E90AA2805779}"/>
              </a:ext>
            </a:extLst>
          </p:cNvPr>
          <p:cNvSpPr txBox="1"/>
          <p:nvPr/>
        </p:nvSpPr>
        <p:spPr>
          <a:xfrm>
            <a:off x="2597679" y="9664524"/>
            <a:ext cx="1662635" cy="2414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9" dirty="0">
                <a:solidFill>
                  <a:schemeClr val="bg2">
                    <a:lumMod val="50000"/>
                  </a:schemeClr>
                </a:solidFill>
                <a:latin typeface="Gill Sans MT" panose="020B0502020104020203" pitchFamily="34" charset="77"/>
              </a:rPr>
              <a:t>© Vocabulary Ninja Ltd 2025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74C509A-FF28-17C9-5AD4-A53B5850CC8B}"/>
              </a:ext>
            </a:extLst>
          </p:cNvPr>
          <p:cNvSpPr txBox="1"/>
          <p:nvPr/>
        </p:nvSpPr>
        <p:spPr>
          <a:xfrm>
            <a:off x="3679162" y="126495"/>
            <a:ext cx="318965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Gill Sans SemiBold" panose="020B0502020104020203" pitchFamily="34" charset="-79"/>
                <a:ea typeface="Hiragino Kaku Gothic Std W8" panose="020B0800000000000000" pitchFamily="34" charset="-128"/>
                <a:cs typeface="Gill Sans SemiBold" panose="020B0502020104020203" pitchFamily="34" charset="-79"/>
              </a:rPr>
              <a:t>Rule: /</a:t>
            </a:r>
            <a:r>
              <a:rPr lang="en-US" sz="2000" b="1" dirty="0" err="1">
                <a:solidFill>
                  <a:schemeClr val="bg1"/>
                </a:solidFill>
                <a:latin typeface="Gill Sans SemiBold" panose="020B0502020104020203" pitchFamily="34" charset="-79"/>
                <a:ea typeface="Hiragino Kaku Gothic Std W8" panose="020B0800000000000000" pitchFamily="34" charset="-128"/>
                <a:cs typeface="Gill Sans SemiBold" panose="020B0502020104020203" pitchFamily="34" charset="-79"/>
              </a:rPr>
              <a:t>i</a:t>
            </a:r>
            <a:r>
              <a:rPr lang="en-US" sz="2000" b="1" dirty="0">
                <a:solidFill>
                  <a:schemeClr val="bg1"/>
                </a:solidFill>
                <a:latin typeface="Gill Sans SemiBold" panose="020B0502020104020203" pitchFamily="34" charset="-79"/>
                <a:ea typeface="Hiragino Kaku Gothic Std W8" panose="020B0800000000000000" pitchFamily="34" charset="-128"/>
                <a:cs typeface="Gill Sans SemiBold" panose="020B0502020104020203" pitchFamily="34" charset="-79"/>
              </a:rPr>
              <a:t>/ spelt as -y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12836A-6AD5-1B94-6BB0-A088D20EC62F}"/>
              </a:ext>
            </a:extLst>
          </p:cNvPr>
          <p:cNvSpPr txBox="1"/>
          <p:nvPr/>
        </p:nvSpPr>
        <p:spPr>
          <a:xfrm>
            <a:off x="10815" y="126495"/>
            <a:ext cx="318965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Gill Sans SemiBold" panose="020B0502020104020203" pitchFamily="34" charset="-79"/>
                <a:ea typeface="Hiragino Kaku Gothic Std W8" panose="020B0800000000000000" pitchFamily="34" charset="-128"/>
                <a:cs typeface="Gill Sans SemiBold" panose="020B0502020104020203" pitchFamily="34" charset="-79"/>
              </a:rPr>
              <a:t>Y4 - Autumn 1 - Week 4</a:t>
            </a:r>
          </a:p>
        </p:txBody>
      </p:sp>
      <p:pic>
        <p:nvPicPr>
          <p:cNvPr id="18" name="Picture 17" descr="A cartoon character with a blue letter&#10;&#10;AI-generated content may be incorrect.">
            <a:extLst>
              <a:ext uri="{FF2B5EF4-FFF2-40B4-BE49-F238E27FC236}">
                <a16:creationId xmlns:a16="http://schemas.microsoft.com/office/drawing/2014/main" id="{D5B9FFB0-14F9-CAF5-D7F4-146F0F1DEE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2822" y="155944"/>
            <a:ext cx="484095" cy="37066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08599B69-2CF0-DB9B-8862-84C801952E83}"/>
              </a:ext>
            </a:extLst>
          </p:cNvPr>
          <p:cNvSpPr txBox="1"/>
          <p:nvPr/>
        </p:nvSpPr>
        <p:spPr>
          <a:xfrm>
            <a:off x="391602" y="613803"/>
            <a:ext cx="607479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u="none" strike="noStrike" kern="1200" baseline="0" dirty="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rPr>
              <a:t>Rule: </a:t>
            </a:r>
            <a:r>
              <a:rPr lang="en-US" sz="1200" dirty="0">
                <a:latin typeface="Gill Sans MT" panose="020B0502020104020203" pitchFamily="34" charset="0"/>
              </a:rPr>
              <a:t>/</a:t>
            </a:r>
            <a:r>
              <a:rPr lang="en-US" sz="1200" dirty="0" err="1">
                <a:latin typeface="Gill Sans MT" panose="020B0502020104020203" pitchFamily="34" charset="0"/>
              </a:rPr>
              <a:t>i</a:t>
            </a:r>
            <a:r>
              <a:rPr lang="en-US" sz="1200" dirty="0">
                <a:latin typeface="Gill Sans MT" panose="020B0502020104020203" pitchFamily="34" charset="0"/>
              </a:rPr>
              <a:t>/ sound spelt as </a:t>
            </a:r>
            <a:r>
              <a:rPr lang="en-US" sz="1200" b="1" dirty="0">
                <a:latin typeface="Gill Sans MT" panose="020B0502020104020203" pitchFamily="34" charset="0"/>
              </a:rPr>
              <a:t>–y</a:t>
            </a:r>
            <a:r>
              <a:rPr lang="en-US" sz="1200" dirty="0">
                <a:latin typeface="Gill Sans MT" panose="020B0502020104020203" pitchFamily="34" charset="0"/>
              </a:rPr>
              <a:t> elsewhere than at the end of words.</a:t>
            </a:r>
            <a:endParaRPr lang="en-GB" sz="1200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AFE8921-3554-394F-485C-81F0AD0C06BA}"/>
              </a:ext>
            </a:extLst>
          </p:cNvPr>
          <p:cNvGraphicFramePr>
            <a:graphicFrameLocks noGrp="1"/>
          </p:cNvGraphicFramePr>
          <p:nvPr/>
        </p:nvGraphicFramePr>
        <p:xfrm>
          <a:off x="147699" y="3465181"/>
          <a:ext cx="3170536" cy="32754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4382">
                  <a:extLst>
                    <a:ext uri="{9D8B030D-6E8A-4147-A177-3AD203B41FA5}">
                      <a16:colId xmlns:a16="http://schemas.microsoft.com/office/drawing/2014/main" val="1258760958"/>
                    </a:ext>
                  </a:extLst>
                </a:gridCol>
                <a:gridCol w="2116154">
                  <a:extLst>
                    <a:ext uri="{9D8B030D-6E8A-4147-A177-3AD203B41FA5}">
                      <a16:colId xmlns:a16="http://schemas.microsoft.com/office/drawing/2014/main" val="2964003616"/>
                    </a:ext>
                  </a:extLst>
                </a:gridCol>
              </a:tblGrid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Gill Sans MT" panose="020B0502020104020203" pitchFamily="34" charset="77"/>
                        </a:rPr>
                        <a:t>gem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470326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Gill Sans MT" panose="020B0502020104020203" pitchFamily="34" charset="77"/>
                        </a:rPr>
                        <a:t>song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7539090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Gill Sans MT" panose="020B0502020104020203" pitchFamily="34" charset="77"/>
                        </a:rPr>
                        <a:t>secret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7804785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Gill Sans MT" panose="020B0502020104020203" pitchFamily="34" charset="77"/>
                        </a:rPr>
                        <a:t>bike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70C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8094511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Gill Sans MT" panose="020B0502020104020203" pitchFamily="34" charset="77"/>
                        </a:rPr>
                        <a:t>air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70C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7539568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Gill Sans MT" panose="020B0502020104020203" pitchFamily="34" charset="77"/>
                        </a:rPr>
                        <a:t>words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70C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393680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Gill Sans MT" panose="020B0502020104020203" pitchFamily="34" charset="77"/>
                        </a:rPr>
                        <a:t>swan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70C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1370963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tomb</a:t>
                      </a:r>
                      <a:endParaRPr lang="en-GB" sz="12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70C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05141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702D65AB-1F31-0E99-D8B7-8BBF4D41F60B}"/>
              </a:ext>
            </a:extLst>
          </p:cNvPr>
          <p:cNvSpPr txBox="1"/>
          <p:nvPr/>
        </p:nvSpPr>
        <p:spPr>
          <a:xfrm>
            <a:off x="147699" y="3186857"/>
            <a:ext cx="317053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latin typeface="Gill Sans MT" panose="020B0502020104020203" pitchFamily="34" charset="0"/>
              </a:rPr>
              <a:t>Synonyms: </a:t>
            </a:r>
            <a:r>
              <a:rPr lang="en-GB" sz="1200" dirty="0">
                <a:latin typeface="Gill Sans MT" panose="020B0502020104020203" pitchFamily="34" charset="0"/>
              </a:rPr>
              <a:t>Words with same meaning.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139E730F-6A2C-FDD2-AD83-C1DA578F10A2}"/>
              </a:ext>
            </a:extLst>
          </p:cNvPr>
          <p:cNvGraphicFramePr>
            <a:graphicFrameLocks noGrp="1"/>
          </p:cNvGraphicFramePr>
          <p:nvPr/>
        </p:nvGraphicFramePr>
        <p:xfrm>
          <a:off x="153916" y="959298"/>
          <a:ext cx="6537735" cy="12220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07547">
                  <a:extLst>
                    <a:ext uri="{9D8B030D-6E8A-4147-A177-3AD203B41FA5}">
                      <a16:colId xmlns:a16="http://schemas.microsoft.com/office/drawing/2014/main" val="1258760958"/>
                    </a:ext>
                  </a:extLst>
                </a:gridCol>
                <a:gridCol w="1307547">
                  <a:extLst>
                    <a:ext uri="{9D8B030D-6E8A-4147-A177-3AD203B41FA5}">
                      <a16:colId xmlns:a16="http://schemas.microsoft.com/office/drawing/2014/main" val="2964003616"/>
                    </a:ext>
                  </a:extLst>
                </a:gridCol>
                <a:gridCol w="1307547">
                  <a:extLst>
                    <a:ext uri="{9D8B030D-6E8A-4147-A177-3AD203B41FA5}">
                      <a16:colId xmlns:a16="http://schemas.microsoft.com/office/drawing/2014/main" val="1589576130"/>
                    </a:ext>
                  </a:extLst>
                </a:gridCol>
                <a:gridCol w="1307547">
                  <a:extLst>
                    <a:ext uri="{9D8B030D-6E8A-4147-A177-3AD203B41FA5}">
                      <a16:colId xmlns:a16="http://schemas.microsoft.com/office/drawing/2014/main" val="1577149412"/>
                    </a:ext>
                  </a:extLst>
                </a:gridCol>
                <a:gridCol w="1307547">
                  <a:extLst>
                    <a:ext uri="{9D8B030D-6E8A-4147-A177-3AD203B41FA5}">
                      <a16:colId xmlns:a16="http://schemas.microsoft.com/office/drawing/2014/main" val="1341110429"/>
                    </a:ext>
                  </a:extLst>
                </a:gridCol>
              </a:tblGrid>
              <a:tr h="3055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cr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GB" sz="1200" b="0" i="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  <a:cs typeface="Arial" panose="020B0604020202020204" pitchFamily="34" charset="0"/>
                        </a:rPr>
                        <a:t>y</a:t>
                      </a:r>
                      <a:r>
                        <a:rPr lang="en-GB" sz="1200" b="0" i="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  <a:cs typeface="Arial" panose="020B0604020202020204" pitchFamily="34" charset="0"/>
                        </a:rPr>
                        <a:t>pical</a:t>
                      </a:r>
                      <a:r>
                        <a:rPr lang="en-GB" sz="1200" b="0" i="1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c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y</a:t>
                      </a:r>
                      <a:r>
                        <a:rPr lang="en-GB" sz="1200" dirty="0">
                          <a:latin typeface="Gill Sans MT" panose="020B0502020104020203" pitchFamily="34" charset="0"/>
                        </a:rPr>
                        <a:t>linder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cr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y</a:t>
                      </a:r>
                      <a:r>
                        <a:rPr lang="en-GB" sz="1200" dirty="0">
                          <a:latin typeface="Gill Sans MT" panose="020B0502020104020203" pitchFamily="34" charset="0"/>
                        </a:rPr>
                        <a:t>pt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470326"/>
                  </a:ext>
                </a:extLst>
              </a:tr>
              <a:tr h="3055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ramid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Gill Sans MT" panose="020B0502020104020203" pitchFamily="34" charset="0"/>
                        </a:rPr>
                        <a:t>Eg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y</a:t>
                      </a:r>
                      <a:r>
                        <a:rPr lang="en-US" sz="1200" dirty="0">
                          <a:latin typeface="Gill Sans MT" panose="020B0502020104020203" pitchFamily="34" charset="0"/>
                        </a:rPr>
                        <a:t>pt</a:t>
                      </a:r>
                      <a:endParaRPr lang="en-GB" sz="1200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g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y</a:t>
                      </a:r>
                      <a:r>
                        <a:rPr lang="en-GB" sz="1200" dirty="0">
                          <a:latin typeface="Gill Sans MT" panose="020B0502020104020203" pitchFamily="34" charset="0"/>
                        </a:rPr>
                        <a:t>mnast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l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y</a:t>
                      </a:r>
                      <a:r>
                        <a:rPr lang="en-GB" sz="1200" dirty="0">
                          <a:latin typeface="Gill Sans MT" panose="020B0502020104020203" pitchFamily="34" charset="0"/>
                        </a:rPr>
                        <a:t>rics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7539090"/>
                  </a:ext>
                </a:extLst>
              </a:tr>
              <a:tr h="3055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mbol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bic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y</a:t>
                      </a:r>
                      <a:r>
                        <a:rPr lang="en-GB" sz="1200" dirty="0">
                          <a:latin typeface="Gill Sans MT" panose="020B0502020104020203" pitchFamily="34" charset="0"/>
                        </a:rPr>
                        <a:t>cle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g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y</a:t>
                      </a:r>
                      <a:r>
                        <a:rPr lang="en-GB" sz="1200" dirty="0">
                          <a:latin typeface="Gill Sans MT" panose="020B0502020104020203" pitchFamily="34" charset="0"/>
                        </a:rPr>
                        <a:t>mnastics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Gill Sans MT" panose="020B0502020104020203" pitchFamily="34" charset="77"/>
                        </a:rPr>
                        <a:t>c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y</a:t>
                      </a:r>
                      <a:r>
                        <a:rPr lang="en-US" sz="1200" dirty="0">
                          <a:latin typeface="Gill Sans MT" panose="020B0502020104020203" pitchFamily="34" charset="77"/>
                        </a:rPr>
                        <a:t>gnet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7804785"/>
                  </a:ext>
                </a:extLst>
              </a:tr>
              <a:tr h="3055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stery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rup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c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y</a:t>
                      </a:r>
                      <a:r>
                        <a:rPr lang="en-GB" sz="1200" dirty="0">
                          <a:latin typeface="Gill Sans MT" panose="020B0502020104020203" pitchFamily="34" charset="0"/>
                        </a:rPr>
                        <a:t>mbals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ox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gen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cal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y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pso</a:t>
                      </a:r>
                      <a:endParaRPr lang="en-GB" sz="12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8094511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DBD4F04A-ED74-A392-1A76-A933D7D68004}"/>
              </a:ext>
            </a:extLst>
          </p:cNvPr>
          <p:cNvGraphicFramePr>
            <a:graphicFrameLocks noGrp="1"/>
          </p:cNvGraphicFramePr>
          <p:nvPr/>
        </p:nvGraphicFramePr>
        <p:xfrm>
          <a:off x="3521115" y="3465181"/>
          <a:ext cx="3170536" cy="32754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4382">
                  <a:extLst>
                    <a:ext uri="{9D8B030D-6E8A-4147-A177-3AD203B41FA5}">
                      <a16:colId xmlns:a16="http://schemas.microsoft.com/office/drawing/2014/main" val="1258760958"/>
                    </a:ext>
                  </a:extLst>
                </a:gridCol>
                <a:gridCol w="2116154">
                  <a:extLst>
                    <a:ext uri="{9D8B030D-6E8A-4147-A177-3AD203B41FA5}">
                      <a16:colId xmlns:a16="http://schemas.microsoft.com/office/drawing/2014/main" val="2964003616"/>
                    </a:ext>
                  </a:extLst>
                </a:gridCol>
              </a:tblGrid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Gill Sans MT" panose="020B0502020104020203" pitchFamily="34" charset="77"/>
                        </a:rPr>
                        <a:t>different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470326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Gill Sans MT" panose="020B0502020104020203" pitchFamily="34" charset="77"/>
                        </a:rPr>
                        <a:t>known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7539090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Gill Sans MT" panose="020B0502020104020203" pitchFamily="34" charset="77"/>
                        </a:rPr>
                        <a:t>foggy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7804785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Gill Sans MT" panose="020B0502020104020203" pitchFamily="34" charset="77"/>
                        </a:rPr>
                        <a:t>fact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70C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8094511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Gill Sans MT" panose="020B0502020104020203" pitchFamily="34" charset="77"/>
                        </a:rPr>
                        <a:t>idle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70C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7539568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Gill Sans MT" panose="020B0502020104020203" pitchFamily="34" charset="77"/>
                        </a:rPr>
                        <a:t>blank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70C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393680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Gill Sans MT" panose="020B0502020104020203" pitchFamily="34" charset="77"/>
                        </a:rPr>
                        <a:t>adult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70C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1370963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solid</a:t>
                      </a:r>
                      <a:endParaRPr lang="en-GB" sz="12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70C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05141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34B43BBC-6BD2-DE9F-E709-C402380EFA00}"/>
              </a:ext>
            </a:extLst>
          </p:cNvPr>
          <p:cNvSpPr txBox="1"/>
          <p:nvPr/>
        </p:nvSpPr>
        <p:spPr>
          <a:xfrm>
            <a:off x="3521115" y="3186857"/>
            <a:ext cx="316431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latin typeface="Gill Sans MT" panose="020B0502020104020203" pitchFamily="34" charset="0"/>
              </a:rPr>
              <a:t>Antonyms: </a:t>
            </a:r>
            <a:r>
              <a:rPr lang="en-GB" sz="1200" dirty="0">
                <a:latin typeface="Gill Sans MT" panose="020B0502020104020203" pitchFamily="34" charset="0"/>
              </a:rPr>
              <a:t>Words with opposite meaning.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59E3CFA2-3DB1-288A-ED90-88551C69C109}"/>
              </a:ext>
            </a:extLst>
          </p:cNvPr>
          <p:cNvGraphicFramePr>
            <a:graphicFrameLocks noGrp="1"/>
          </p:cNvGraphicFramePr>
          <p:nvPr/>
        </p:nvGraphicFramePr>
        <p:xfrm>
          <a:off x="147699" y="7092356"/>
          <a:ext cx="3170536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8883">
                  <a:extLst>
                    <a:ext uri="{9D8B030D-6E8A-4147-A177-3AD203B41FA5}">
                      <a16:colId xmlns:a16="http://schemas.microsoft.com/office/drawing/2014/main" val="371451277"/>
                    </a:ext>
                  </a:extLst>
                </a:gridCol>
                <a:gridCol w="571653">
                  <a:extLst>
                    <a:ext uri="{9D8B030D-6E8A-4147-A177-3AD203B41FA5}">
                      <a16:colId xmlns:a16="http://schemas.microsoft.com/office/drawing/2014/main" val="22705263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example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3599504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Gill Sans MT" panose="020B0502020104020203" pitchFamily="34" charset="77"/>
                        </a:rPr>
                        <a:t>ex-am-</a:t>
                      </a:r>
                      <a:r>
                        <a:rPr lang="en-GB" sz="14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Gill Sans MT" panose="020B0502020104020203" pitchFamily="34" charset="77"/>
                        </a:rPr>
                        <a:t>ple</a:t>
                      </a:r>
                      <a:endParaRPr lang="en-GB" sz="1400" dirty="0">
                        <a:solidFill>
                          <a:schemeClr val="bg1">
                            <a:lumMod val="50000"/>
                          </a:schemeClr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1121241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BB16D62D-1DB7-132D-EDB1-E9B5AFDA8B52}"/>
              </a:ext>
            </a:extLst>
          </p:cNvPr>
          <p:cNvSpPr txBox="1"/>
          <p:nvPr/>
        </p:nvSpPr>
        <p:spPr>
          <a:xfrm>
            <a:off x="95425" y="6777977"/>
            <a:ext cx="659622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latin typeface="Gill Sans MT" panose="020B0502020104020203" pitchFamily="34" charset="0"/>
              </a:rPr>
              <a:t>Syllables: </a:t>
            </a:r>
            <a:r>
              <a:rPr lang="en-GB" sz="1200" dirty="0">
                <a:latin typeface="Gill Sans MT" panose="020B0502020104020203" pitchFamily="34" charset="0"/>
              </a:rPr>
              <a:t>Write how many syllables are in each word, then write the word in its syllables below.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D4E44A91-66D5-F9FD-2C38-116D2AD85CBB}"/>
              </a:ext>
            </a:extLst>
          </p:cNvPr>
          <p:cNvGraphicFramePr>
            <a:graphicFrameLocks noGrp="1"/>
          </p:cNvGraphicFramePr>
          <p:nvPr/>
        </p:nvGraphicFramePr>
        <p:xfrm>
          <a:off x="3521115" y="7092356"/>
          <a:ext cx="3170536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8883">
                  <a:extLst>
                    <a:ext uri="{9D8B030D-6E8A-4147-A177-3AD203B41FA5}">
                      <a16:colId xmlns:a16="http://schemas.microsoft.com/office/drawing/2014/main" val="371451277"/>
                    </a:ext>
                  </a:extLst>
                </a:gridCol>
                <a:gridCol w="571653">
                  <a:extLst>
                    <a:ext uri="{9D8B030D-6E8A-4147-A177-3AD203B41FA5}">
                      <a16:colId xmlns:a16="http://schemas.microsoft.com/office/drawing/2014/main" val="22705263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oxygen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3599504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bg1">
                            <a:lumMod val="50000"/>
                          </a:schemeClr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1121241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87C129B8-DF11-517E-25E3-F75BC72F538D}"/>
              </a:ext>
            </a:extLst>
          </p:cNvPr>
          <p:cNvGraphicFramePr>
            <a:graphicFrameLocks noGrp="1"/>
          </p:cNvGraphicFramePr>
          <p:nvPr/>
        </p:nvGraphicFramePr>
        <p:xfrm>
          <a:off x="147699" y="7996681"/>
          <a:ext cx="3170536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8883">
                  <a:extLst>
                    <a:ext uri="{9D8B030D-6E8A-4147-A177-3AD203B41FA5}">
                      <a16:colId xmlns:a16="http://schemas.microsoft.com/office/drawing/2014/main" val="371451277"/>
                    </a:ext>
                  </a:extLst>
                </a:gridCol>
                <a:gridCol w="571653">
                  <a:extLst>
                    <a:ext uri="{9D8B030D-6E8A-4147-A177-3AD203B41FA5}">
                      <a16:colId xmlns:a16="http://schemas.microsoft.com/office/drawing/2014/main" val="22705263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latin typeface="Gill Sans MT" panose="020B0502020104020203" pitchFamily="34" charset="77"/>
                        </a:rPr>
                        <a:t>pyramid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3599504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bg1">
                            <a:lumMod val="50000"/>
                          </a:schemeClr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1121241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526C9C9D-7CE8-BF24-1B49-1EA86DBF0EBB}"/>
              </a:ext>
            </a:extLst>
          </p:cNvPr>
          <p:cNvGraphicFramePr>
            <a:graphicFrameLocks noGrp="1"/>
          </p:cNvGraphicFramePr>
          <p:nvPr/>
        </p:nvGraphicFramePr>
        <p:xfrm>
          <a:off x="3521115" y="7996681"/>
          <a:ext cx="3170536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8883">
                  <a:extLst>
                    <a:ext uri="{9D8B030D-6E8A-4147-A177-3AD203B41FA5}">
                      <a16:colId xmlns:a16="http://schemas.microsoft.com/office/drawing/2014/main" val="371451277"/>
                    </a:ext>
                  </a:extLst>
                </a:gridCol>
                <a:gridCol w="571653">
                  <a:extLst>
                    <a:ext uri="{9D8B030D-6E8A-4147-A177-3AD203B41FA5}">
                      <a16:colId xmlns:a16="http://schemas.microsoft.com/office/drawing/2014/main" val="22705263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latin typeface="Gill Sans MT" panose="020B0502020104020203" pitchFamily="34" charset="77"/>
                        </a:rPr>
                        <a:t>gymnastics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3599504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bg1">
                            <a:lumMod val="50000"/>
                          </a:schemeClr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1121241"/>
                  </a:ext>
                </a:extLst>
              </a:tr>
            </a:tbl>
          </a:graphicData>
        </a:graphic>
      </p:graphicFrame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7C77D705-6E28-75E2-C66E-5EFE304ECE7D}"/>
              </a:ext>
            </a:extLst>
          </p:cNvPr>
          <p:cNvGraphicFramePr>
            <a:graphicFrameLocks noGrp="1"/>
          </p:cNvGraphicFramePr>
          <p:nvPr/>
        </p:nvGraphicFramePr>
        <p:xfrm>
          <a:off x="147699" y="8882114"/>
          <a:ext cx="3170536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8883">
                  <a:extLst>
                    <a:ext uri="{9D8B030D-6E8A-4147-A177-3AD203B41FA5}">
                      <a16:colId xmlns:a16="http://schemas.microsoft.com/office/drawing/2014/main" val="371451277"/>
                    </a:ext>
                  </a:extLst>
                </a:gridCol>
                <a:gridCol w="571653">
                  <a:extLst>
                    <a:ext uri="{9D8B030D-6E8A-4147-A177-3AD203B41FA5}">
                      <a16:colId xmlns:a16="http://schemas.microsoft.com/office/drawing/2014/main" val="22705263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latin typeface="Gill Sans MT" panose="020B0502020104020203" pitchFamily="34" charset="77"/>
                        </a:rPr>
                        <a:t>hymn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3599504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bg1">
                            <a:lumMod val="50000"/>
                          </a:schemeClr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1121241"/>
                  </a:ext>
                </a:extLst>
              </a:tr>
            </a:tbl>
          </a:graphicData>
        </a:graphic>
      </p:graphicFrame>
      <p:graphicFrame>
        <p:nvGraphicFramePr>
          <p:cNvPr id="27" name="Table 26">
            <a:extLst>
              <a:ext uri="{FF2B5EF4-FFF2-40B4-BE49-F238E27FC236}">
                <a16:creationId xmlns:a16="http://schemas.microsoft.com/office/drawing/2014/main" id="{EEFD161F-A0C7-B040-5D41-2BA1BCB37BC7}"/>
              </a:ext>
            </a:extLst>
          </p:cNvPr>
          <p:cNvGraphicFramePr>
            <a:graphicFrameLocks noGrp="1"/>
          </p:cNvGraphicFramePr>
          <p:nvPr/>
        </p:nvGraphicFramePr>
        <p:xfrm>
          <a:off x="3521115" y="8882114"/>
          <a:ext cx="3170536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8883">
                  <a:extLst>
                    <a:ext uri="{9D8B030D-6E8A-4147-A177-3AD203B41FA5}">
                      <a16:colId xmlns:a16="http://schemas.microsoft.com/office/drawing/2014/main" val="371451277"/>
                    </a:ext>
                  </a:extLst>
                </a:gridCol>
                <a:gridCol w="571653">
                  <a:extLst>
                    <a:ext uri="{9D8B030D-6E8A-4147-A177-3AD203B41FA5}">
                      <a16:colId xmlns:a16="http://schemas.microsoft.com/office/drawing/2014/main" val="22705263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Gill Sans MT" panose="020B0502020104020203" pitchFamily="34" charset="77"/>
                        </a:rPr>
                        <a:t>crystal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3599504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bg1">
                            <a:lumMod val="50000"/>
                          </a:schemeClr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1121241"/>
                  </a:ext>
                </a:extLst>
              </a:tr>
            </a:tbl>
          </a:graphicData>
        </a:graphic>
      </p:graphicFrame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D9010334-5046-0FE7-554B-87B1524CCF5F}"/>
              </a:ext>
            </a:extLst>
          </p:cNvPr>
          <p:cNvGraphicFramePr>
            <a:graphicFrameLocks noGrp="1"/>
          </p:cNvGraphicFramePr>
          <p:nvPr/>
        </p:nvGraphicFramePr>
        <p:xfrm>
          <a:off x="147699" y="2482380"/>
          <a:ext cx="6537734" cy="7031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37734">
                  <a:extLst>
                    <a:ext uri="{9D8B030D-6E8A-4147-A177-3AD203B41FA5}">
                      <a16:colId xmlns:a16="http://schemas.microsoft.com/office/drawing/2014/main" val="135984651"/>
                    </a:ext>
                  </a:extLst>
                </a:gridCol>
              </a:tblGrid>
              <a:tr h="703152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5538373"/>
                  </a:ext>
                </a:extLst>
              </a:tr>
            </a:tbl>
          </a:graphicData>
        </a:graphic>
      </p:graphicFrame>
      <p:sp>
        <p:nvSpPr>
          <p:cNvPr id="30" name="TextBox 29">
            <a:extLst>
              <a:ext uri="{FF2B5EF4-FFF2-40B4-BE49-F238E27FC236}">
                <a16:creationId xmlns:a16="http://schemas.microsoft.com/office/drawing/2014/main" id="{29B4F7C1-85DE-9AE1-3663-2F020AD47F37}"/>
              </a:ext>
            </a:extLst>
          </p:cNvPr>
          <p:cNvSpPr txBox="1"/>
          <p:nvPr/>
        </p:nvSpPr>
        <p:spPr>
          <a:xfrm>
            <a:off x="246031" y="2218593"/>
            <a:ext cx="643940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latin typeface="Gill Sans MT" panose="020B0502020104020203" pitchFamily="34" charset="0"/>
              </a:rPr>
              <a:t>Mini-Write: </a:t>
            </a:r>
            <a:r>
              <a:rPr lang="en-GB" sz="1200" dirty="0">
                <a:latin typeface="Gill Sans MT" panose="020B0502020104020203" pitchFamily="34" charset="0"/>
              </a:rPr>
              <a:t>Write as many of the 20 words as possible in the ‘Mini-Write’ box below.</a:t>
            </a:r>
          </a:p>
        </p:txBody>
      </p:sp>
    </p:spTree>
    <p:extLst>
      <p:ext uri="{BB962C8B-B14F-4D97-AF65-F5344CB8AC3E}">
        <p14:creationId xmlns:p14="http://schemas.microsoft.com/office/powerpoint/2010/main" val="40626969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2948</TotalTime>
  <Words>136</Words>
  <Application>Microsoft Macintosh PowerPoint</Application>
  <PresentationFormat>A4 Paper (210x297 mm)</PresentationFormat>
  <Paragraphs>52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Gill Sans MT</vt:lpstr>
      <vt:lpstr>Gill Sans SemiBold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vocabularyninja@yahoo.com</dc:creator>
  <cp:lastModifiedBy>Andrew Jennings</cp:lastModifiedBy>
  <cp:revision>67</cp:revision>
  <dcterms:created xsi:type="dcterms:W3CDTF">2020-04-07T16:27:58Z</dcterms:created>
  <dcterms:modified xsi:type="dcterms:W3CDTF">2026-09-01T17:57:31Z</dcterms:modified>
</cp:coreProperties>
</file>