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6"/>
  </p:notesMasterIdLst>
  <p:sldIdLst>
    <p:sldId id="478" r:id="rId2"/>
    <p:sldId id="258" r:id="rId3"/>
    <p:sldId id="288" r:id="rId4"/>
    <p:sldId id="488" r:id="rId5"/>
    <p:sldId id="489"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9" r:id="rId27"/>
    <p:sldId id="280" r:id="rId28"/>
    <p:sldId id="281" r:id="rId29"/>
    <p:sldId id="294" r:id="rId30"/>
    <p:sldId id="282" r:id="rId31"/>
    <p:sldId id="295" r:id="rId32"/>
    <p:sldId id="296" r:id="rId33"/>
    <p:sldId id="297" r:id="rId34"/>
    <p:sldId id="299" r:id="rId35"/>
    <p:sldId id="298" r:id="rId36"/>
    <p:sldId id="300" r:id="rId37"/>
    <p:sldId id="301" r:id="rId38"/>
    <p:sldId id="302" r:id="rId39"/>
    <p:sldId id="303" r:id="rId40"/>
    <p:sldId id="304" r:id="rId41"/>
    <p:sldId id="307" r:id="rId42"/>
    <p:sldId id="308" r:id="rId43"/>
    <p:sldId id="305" r:id="rId44"/>
    <p:sldId id="306" r:id="rId45"/>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684"/>
  </p:normalViewPr>
  <p:slideViewPr>
    <p:cSldViewPr snapToGrid="0" snapToObjects="1">
      <p:cViewPr varScale="1">
        <p:scale>
          <a:sx n="79" d="100"/>
          <a:sy n="79" d="100"/>
        </p:scale>
        <p:origin x="2344" y="208"/>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25/08/2026</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36</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25/08/2026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25/08/2026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25/08/2026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25/08/2026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25/08/2026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25/08/2026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25/08/2026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25/08/2026</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87361" y="3709795"/>
            <a:ext cx="6858000"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4 -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Autumn 1 – Week 4</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985433"/>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The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ɪ</a:t>
            </a: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sound spelt y  elsewhere than at the end of words.</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3360297942"/>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stal</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ramid</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mbol</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rup</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stery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i="0" dirty="0">
                          <a:solidFill>
                            <a:schemeClr val="tx1"/>
                          </a:solidFill>
                          <a:latin typeface="Gill Sans MT" panose="020B0502020104020203" pitchFamily="34" charset="0"/>
                          <a:cs typeface="Arial" panose="020B0604020202020204" pitchFamily="34" charset="0"/>
                        </a:rPr>
                        <a:t>t</a:t>
                      </a:r>
                      <a:r>
                        <a:rPr lang="en-GB" sz="4400" b="1" i="0" dirty="0">
                          <a:solidFill>
                            <a:srgbClr val="FF0000"/>
                          </a:solidFill>
                          <a:latin typeface="Gill Sans MT" panose="020B0502020104020203" pitchFamily="34" charset="0"/>
                          <a:cs typeface="Arial" panose="020B0604020202020204" pitchFamily="34" charset="0"/>
                        </a:rPr>
                        <a:t>y</a:t>
                      </a:r>
                      <a:r>
                        <a:rPr lang="en-GB" sz="4400" b="1" i="0" dirty="0">
                          <a:solidFill>
                            <a:schemeClr val="tx1"/>
                          </a:solidFill>
                          <a:latin typeface="Gill Sans MT" panose="020B0502020104020203" pitchFamily="34" charset="0"/>
                          <a:cs typeface="Arial" panose="020B0604020202020204" pitchFamily="34" charset="0"/>
                        </a:rPr>
                        <a:t>pical</a:t>
                      </a:r>
                      <a:r>
                        <a:rPr lang="en-GB" sz="4400" b="1" i="1" dirty="0">
                          <a:solidFill>
                            <a:schemeClr val="tx1"/>
                          </a:solidFill>
                          <a:latin typeface="Gill Sans MT" panose="020B0502020104020203" pitchFamily="34" charset="0"/>
                          <a:cs typeface="Arial" panose="020B0604020202020204" pitchFamily="34" charset="0"/>
                        </a:rPr>
                        <a:t> </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spcAft>
                          <a:spcPts val="0"/>
                        </a:spcAft>
                      </a:pP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th</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400" b="1" dirty="0">
                          <a:latin typeface="Gill Sans MT" panose="020B0502020104020203" pitchFamily="34" charset="0"/>
                        </a:rPr>
                        <a:t>Eg</a:t>
                      </a:r>
                      <a:r>
                        <a:rPr lang="en-US" sz="4400" b="1" dirty="0">
                          <a:solidFill>
                            <a:srgbClr val="FF0000"/>
                          </a:solidFill>
                          <a:latin typeface="Gill Sans MT" panose="020B0502020104020203" pitchFamily="34" charset="0"/>
                        </a:rPr>
                        <a:t>y</a:t>
                      </a:r>
                      <a:r>
                        <a:rPr lang="en-US" sz="4400" b="1" dirty="0">
                          <a:latin typeface="Gill Sans MT" panose="020B0502020104020203" pitchFamily="34" charset="0"/>
                        </a:rPr>
                        <a:t>pt</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latin typeface="Gill Sans MT" panose="020B0502020104020203" pitchFamily="34" charset="0"/>
                        </a:rPr>
                        <a:t>g</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mnastics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77"/>
                        </a:rPr>
                        <a:t>s</a:t>
                      </a:r>
                      <a:r>
                        <a:rPr lang="en-GB" sz="4400" b="1" dirty="0">
                          <a:solidFill>
                            <a:srgbClr val="FF0000"/>
                          </a:solidFill>
                          <a:latin typeface="Gill Sans MT" panose="020B0502020104020203" pitchFamily="34" charset="77"/>
                        </a:rPr>
                        <a:t>y</a:t>
                      </a:r>
                      <a:r>
                        <a:rPr lang="en-GB" sz="4400" b="1" dirty="0">
                          <a:latin typeface="Gill Sans MT" panose="020B0502020104020203" pitchFamily="34" charset="77"/>
                        </a:rPr>
                        <a:t>rup</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3687756852"/>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dirty="0">
                          <a:latin typeface="Gill Sans MT" panose="020B0502020104020203" pitchFamily="34" charset="0"/>
                        </a:rPr>
                        <a:t>bic</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cle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a:t>
                      </a:r>
                      <a:r>
                        <a:rPr lang="en-GB" sz="4400" b="1"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4400" b="1"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gen</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400" b="1" dirty="0">
                          <a:latin typeface="Gill Sans MT" panose="020B0502020104020203" pitchFamily="34" charset="0"/>
                        </a:rPr>
                        <a:t>c</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mbals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cr</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pt</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c</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linder</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l</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rics</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g</a:t>
                      </a:r>
                      <a:r>
                        <a:rPr lang="en-GB" sz="4400" b="1" dirty="0">
                          <a:solidFill>
                            <a:srgbClr val="FF0000"/>
                          </a:solidFill>
                          <a:latin typeface="Gill Sans MT" panose="020B0502020104020203" pitchFamily="34" charset="0"/>
                        </a:rPr>
                        <a:t>y</a:t>
                      </a:r>
                      <a:r>
                        <a:rPr lang="en-GB" sz="4400" b="1" dirty="0">
                          <a:latin typeface="Gill Sans MT" panose="020B0502020104020203" pitchFamily="34" charset="0"/>
                        </a:rPr>
                        <a:t>mnast</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77"/>
                        </a:rPr>
                        <a:t>l</a:t>
                      </a:r>
                      <a:r>
                        <a:rPr lang="en-GB" sz="4400" b="1" dirty="0">
                          <a:solidFill>
                            <a:srgbClr val="FF0000"/>
                          </a:solidFill>
                          <a:latin typeface="Gill Sans MT" panose="020B0502020104020203" pitchFamily="34" charset="77"/>
                        </a:rPr>
                        <a:t>y</a:t>
                      </a:r>
                      <a:r>
                        <a:rPr lang="en-GB" sz="4400" b="1" dirty="0">
                          <a:latin typeface="Gill Sans MT" panose="020B0502020104020203" pitchFamily="34" charset="77"/>
                        </a:rPr>
                        <a:t>nx</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cr</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stal</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g</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m</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h</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mn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m</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stery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m</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th</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p</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ramid</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s</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mbol</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s</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rup</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cs typeface="Arial" panose="020B0604020202020204" pitchFamily="34" charset="0"/>
              </a:rPr>
              <a:t>t</a:t>
            </a:r>
            <a:r>
              <a:rPr lang="en-GB" sz="7200" b="1" dirty="0">
                <a:solidFill>
                  <a:srgbClr val="FF0000"/>
                </a:solidFill>
                <a:latin typeface="Gill Sans MT" panose="020B0502020104020203" pitchFamily="34" charset="0"/>
                <a:cs typeface="Arial" panose="020B0604020202020204" pitchFamily="34" charset="0"/>
              </a:rPr>
              <a:t>y</a:t>
            </a:r>
            <a:r>
              <a:rPr lang="en-GB" sz="7200" b="1" dirty="0">
                <a:latin typeface="Gill Sans MT" panose="020B0502020104020203" pitchFamily="34" charset="0"/>
                <a:cs typeface="Arial" panose="020B0604020202020204" pitchFamily="34" charset="0"/>
              </a:rPr>
              <a:t>pical</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0"/>
              </a:rPr>
              <a:t>Eg</a:t>
            </a:r>
            <a:r>
              <a:rPr lang="en-US" sz="7200" b="1" dirty="0">
                <a:solidFill>
                  <a:srgbClr val="FF0000"/>
                </a:solidFill>
                <a:latin typeface="Gill Sans MT" panose="020B0502020104020203" pitchFamily="34" charset="0"/>
              </a:rPr>
              <a:t>y</a:t>
            </a:r>
            <a:r>
              <a:rPr lang="en-US" sz="7200" b="1" dirty="0">
                <a:latin typeface="Gill Sans MT" panose="020B0502020104020203" pitchFamily="34" charset="0"/>
              </a:rPr>
              <a:t>pt</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bic</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cle</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mbals</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linder</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g</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mnast</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g</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mnastics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ea typeface="Times New Roman" panose="02020603050405020304" pitchFamily="18" charset="0"/>
                <a:cs typeface="Arial" panose="020B0604020202020204" pitchFamily="34" charset="0"/>
              </a:rPr>
              <a:t>ox</a:t>
            </a:r>
            <a:r>
              <a:rPr lang="en-GB" sz="7200" b="1" dirty="0">
                <a:solidFill>
                  <a:srgbClr val="FF0000"/>
                </a:solidFill>
                <a:latin typeface="Gill Sans MT" panose="020B0502020104020203" pitchFamily="34" charset="0"/>
                <a:ea typeface="Times New Roman" panose="02020603050405020304" pitchFamily="18" charset="0"/>
                <a:cs typeface="Arial" panose="020B0604020202020204" pitchFamily="34" charset="0"/>
              </a:rPr>
              <a:t>y</a:t>
            </a:r>
            <a:r>
              <a:rPr lang="en-GB" sz="7200" b="1" dirty="0">
                <a:latin typeface="Gill Sans MT" panose="020B0502020104020203" pitchFamily="34" charset="0"/>
                <a:ea typeface="Times New Roman" panose="02020603050405020304" pitchFamily="18" charset="0"/>
                <a:cs typeface="Arial" panose="020B0604020202020204" pitchFamily="34" charset="0"/>
              </a:rPr>
              <a:t>gen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cr</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pt</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l</a:t>
            </a:r>
            <a:r>
              <a:rPr lang="en-GB" sz="7200" b="1" dirty="0">
                <a:solidFill>
                  <a:srgbClr val="FF0000"/>
                </a:solidFill>
                <a:latin typeface="Gill Sans MT" panose="020B0502020104020203" pitchFamily="34" charset="0"/>
              </a:rPr>
              <a:t>y</a:t>
            </a:r>
            <a:r>
              <a:rPr lang="en-GB" sz="7200" b="1" dirty="0">
                <a:latin typeface="Gill Sans MT" panose="020B0502020104020203" pitchFamily="34" charset="0"/>
              </a:rPr>
              <a:t>rics</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77"/>
              </a:rPr>
              <a:t>l</a:t>
            </a:r>
            <a:r>
              <a:rPr lang="en-GB" sz="7200" b="1" dirty="0">
                <a:solidFill>
                  <a:srgbClr val="FF0000"/>
                </a:solidFill>
                <a:latin typeface="Gill Sans MT" panose="020B0502020104020203" pitchFamily="34" charset="77"/>
              </a:rPr>
              <a:t>y</a:t>
            </a:r>
            <a:r>
              <a:rPr lang="en-GB" sz="7200" b="1" dirty="0">
                <a:latin typeface="Gill Sans MT" panose="020B0502020104020203" pitchFamily="34" charset="77"/>
              </a:rPr>
              <a:t>nx</a:t>
            </a: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77"/>
              </a:rPr>
              <a:t>s</a:t>
            </a:r>
            <a:r>
              <a:rPr lang="en-GB" sz="7200" b="1" dirty="0">
                <a:solidFill>
                  <a:srgbClr val="FF0000"/>
                </a:solidFill>
                <a:latin typeface="Gill Sans MT" panose="020B0502020104020203" pitchFamily="34" charset="77"/>
              </a:rPr>
              <a:t>y</a:t>
            </a:r>
            <a:r>
              <a:rPr lang="en-GB" sz="7200" b="1" dirty="0">
                <a:latin typeface="Gill Sans MT" panose="020B0502020104020203" pitchFamily="34" charset="77"/>
              </a:rPr>
              <a:t>rup</a:t>
            </a: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2979196033"/>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gym</a:t>
                      </a:r>
                    </a:p>
                  </a:txBody>
                  <a:tcPr anchor="ctr"/>
                </a:tc>
                <a:extLst>
                  <a:ext uri="{0D108BD9-81ED-4DB2-BD59-A6C34878D82A}">
                    <a16:rowId xmlns:a16="http://schemas.microsoft.com/office/drawing/2014/main" val="1266933739"/>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hymn</a:t>
                      </a:r>
                    </a:p>
                  </a:txBody>
                  <a:tcPr anchor="ctr"/>
                </a:tc>
                <a:extLst>
                  <a:ext uri="{0D108BD9-81ED-4DB2-BD59-A6C34878D82A}">
                    <a16:rowId xmlns:a16="http://schemas.microsoft.com/office/drawing/2014/main" val="3985861633"/>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mystery</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crypt</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lyrics</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77"/>
                        </a:rPr>
                        <a:t>lynx</a:t>
                      </a:r>
                    </a:p>
                  </a:txBody>
                  <a:tcPr anchor="ctr"/>
                </a:tc>
                <a:extLst>
                  <a:ext uri="{0D108BD9-81ED-4DB2-BD59-A6C34878D82A}">
                    <a16:rowId xmlns:a16="http://schemas.microsoft.com/office/drawing/2014/main" val="3043337671"/>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symbol</a:t>
                      </a:r>
                    </a:p>
                  </a:txBody>
                  <a:tcPr anchor="ctr"/>
                </a:tc>
                <a:extLst>
                  <a:ext uri="{0D108BD9-81ED-4DB2-BD59-A6C34878D82A}">
                    <a16:rowId xmlns:a16="http://schemas.microsoft.com/office/drawing/2014/main" val="3616705876"/>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syrup</a:t>
                      </a: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latin typeface="Gill Sans MT" panose="020B0502020104020203" pitchFamily="34" charset="0"/>
                          <a:cs typeface="Arial" panose="020B0604020202020204" pitchFamily="34" charset="0"/>
                        </a:rPr>
                        <a:t>typical</a:t>
                      </a:r>
                      <a:r>
                        <a:rPr lang="en-GB" sz="1400" b="0" i="1" dirty="0">
                          <a:solidFill>
                            <a:schemeClr val="tx1"/>
                          </a:solidFill>
                          <a:latin typeface="Gill Sans MT" panose="020B0502020104020203" pitchFamily="34" charset="0"/>
                          <a:cs typeface="Arial" panose="020B0604020202020204" pitchFamily="34" charset="0"/>
                        </a:rPr>
                        <a:t> </a:t>
                      </a: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0"/>
                        </a:rPr>
                        <a:t>Egypt</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type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hydro</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cycle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183280393"/>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pyramid</a:t>
                      </a:r>
                    </a:p>
                  </a:txBody>
                  <a:tcPr anchor="ctr"/>
                </a:tc>
                <a:extLst>
                  <a:ext uri="{0D108BD9-81ED-4DB2-BD59-A6C34878D82A}">
                    <a16:rowId xmlns:a16="http://schemas.microsoft.com/office/drawing/2014/main" val="1266933739"/>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symbol</a:t>
                      </a:r>
                    </a:p>
                  </a:txBody>
                  <a:tcPr anchor="ctr"/>
                </a:tc>
                <a:extLst>
                  <a:ext uri="{0D108BD9-81ED-4DB2-BD59-A6C34878D82A}">
                    <a16:rowId xmlns:a16="http://schemas.microsoft.com/office/drawing/2014/main" val="3985861633"/>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syrup</a:t>
                      </a: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latin typeface="Gill Sans MT" panose="020B0502020104020203" pitchFamily="34" charset="0"/>
                          <a:cs typeface="Arial" panose="020B0604020202020204" pitchFamily="34" charset="0"/>
                        </a:rPr>
                        <a:t>typical</a:t>
                      </a:r>
                      <a:r>
                        <a:rPr lang="en-GB" sz="1400" b="0" i="1" dirty="0">
                          <a:solidFill>
                            <a:schemeClr val="tx1"/>
                          </a:solidFill>
                          <a:latin typeface="Gill Sans MT" panose="020B0502020104020203" pitchFamily="34" charset="0"/>
                          <a:cs typeface="Arial" panose="020B0604020202020204" pitchFamily="34" charset="0"/>
                        </a:rPr>
                        <a:t> </a:t>
                      </a: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0"/>
                        </a:rPr>
                        <a:t>Egypt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crystal</a:t>
                      </a:r>
                    </a:p>
                  </a:txBody>
                  <a:tcPr anchor="ctr"/>
                </a:tc>
                <a:extLst>
                  <a:ext uri="{0D108BD9-81ED-4DB2-BD59-A6C34878D82A}">
                    <a16:rowId xmlns:a16="http://schemas.microsoft.com/office/drawing/2014/main" val="3043337671"/>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gym</a:t>
                      </a:r>
                    </a:p>
                  </a:txBody>
                  <a:tcPr anchor="ctr"/>
                </a:tc>
                <a:extLst>
                  <a:ext uri="{0D108BD9-81ED-4DB2-BD59-A6C34878D82A}">
                    <a16:rowId xmlns:a16="http://schemas.microsoft.com/office/drawing/2014/main" val="3616705876"/>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hymn</a:t>
                      </a:r>
                    </a:p>
                  </a:txBody>
                  <a:tcPr anchor="ctr"/>
                </a:tc>
                <a:extLst>
                  <a:ext uri="{0D108BD9-81ED-4DB2-BD59-A6C34878D82A}">
                    <a16:rowId xmlns:a16="http://schemas.microsoft.com/office/drawing/2014/main" val="2572959417"/>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mystery</a:t>
                      </a: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lynx</a:t>
                      </a:r>
                      <a:r>
                        <a:rPr lang="en-GB" sz="1400" b="0" i="0" dirty="0">
                          <a:solidFill>
                            <a:schemeClr val="tx1"/>
                          </a:solidFill>
                          <a:latin typeface="Gill Sans MT" panose="020B0502020104020203" pitchFamily="34" charset="0"/>
                          <a:cs typeface="Gill Sans" panose="020B0502020104020203" pitchFamily="34" charset="-79"/>
                        </a:rPr>
                        <a:t> </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style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system</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pyramid</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3130895581"/>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oxygen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crypt</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lyrics</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cymbals</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cylinder</a:t>
                      </a: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gymnast</a:t>
                      </a:r>
                    </a:p>
                  </a:txBody>
                  <a:tcPr anchor="ctr"/>
                </a:tc>
                <a:extLst>
                  <a:ext uri="{0D108BD9-81ED-4DB2-BD59-A6C34878D82A}">
                    <a16:rowId xmlns:a16="http://schemas.microsoft.com/office/drawing/2014/main" val="3043337671"/>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pyramid</a:t>
                      </a:r>
                    </a:p>
                  </a:txBody>
                  <a:tcPr anchor="ctr"/>
                </a:tc>
                <a:extLst>
                  <a:ext uri="{0D108BD9-81ED-4DB2-BD59-A6C34878D82A}">
                    <a16:rowId xmlns:a16="http://schemas.microsoft.com/office/drawing/2014/main" val="3616705876"/>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symbol</a:t>
                      </a:r>
                    </a:p>
                  </a:txBody>
                  <a:tcPr anchor="ctr"/>
                </a:tc>
                <a:extLst>
                  <a:ext uri="{0D108BD9-81ED-4DB2-BD59-A6C34878D82A}">
                    <a16:rowId xmlns:a16="http://schemas.microsoft.com/office/drawing/2014/main" val="2572959417"/>
                  </a:ext>
                </a:extLst>
              </a:tr>
              <a:tr h="481504">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syrup</a:t>
                      </a: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latin typeface="Gill Sans MT" panose="020B0502020104020203" pitchFamily="34" charset="0"/>
                          <a:cs typeface="Arial" panose="020B0604020202020204" pitchFamily="34" charset="0"/>
                        </a:rPr>
                        <a:t>typical</a:t>
                      </a:r>
                      <a:r>
                        <a:rPr lang="en-GB" sz="1400" b="0" i="1" dirty="0">
                          <a:solidFill>
                            <a:schemeClr val="tx1"/>
                          </a:solidFill>
                          <a:latin typeface="Gill Sans MT" panose="020B0502020104020203" pitchFamily="34" charset="0"/>
                          <a:cs typeface="Arial" panose="020B0604020202020204" pitchFamily="34" charset="0"/>
                        </a:rPr>
                        <a:t> </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pyramid</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system</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hydro</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8289A5E8-88FE-DF96-99B5-D0EA0D27BD90}"/>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2985892583"/>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stal</a:t>
                      </a:r>
                    </a:p>
                  </a:txBody>
                  <a:tcPr anchor="ctr"/>
                </a:tc>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ramid</a:t>
                      </a:r>
                    </a:p>
                  </a:txBody>
                  <a:tcPr anchor="ctr"/>
                </a:tc>
                <a:tc>
                  <a:txBody>
                    <a:bodyPr/>
                    <a:lstStyle/>
                    <a:p>
                      <a:pPr algn="ctr"/>
                      <a:r>
                        <a:rPr lang="en-GB" sz="2400" dirty="0">
                          <a:latin typeface="Gill Sans MT" panose="020B0502020104020203" pitchFamily="34" charset="0"/>
                        </a:rPr>
                        <a:t>bic</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cle</a:t>
                      </a:r>
                    </a:p>
                  </a:txBody>
                  <a:tcPr anchor="ctr"/>
                </a:tc>
                <a:tc>
                  <a:txBody>
                    <a:bodyPr/>
                    <a:lstStyle/>
                    <a:p>
                      <a:pPr algn="ct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gen</a:t>
                      </a:r>
                      <a:endParaRPr lang="en-GB" sz="2400" dirty="0">
                        <a:latin typeface="Gill Sans MT" panose="020B0502020104020203" pitchFamily="34" charset="77"/>
                      </a:endParaRPr>
                    </a:p>
                  </a:txBody>
                  <a:tcPr anchor="ctr"/>
                </a:tc>
                <a:extLst>
                  <a:ext uri="{0D108BD9-81ED-4DB2-BD59-A6C34878D82A}">
                    <a16:rowId xmlns:a16="http://schemas.microsoft.com/office/drawing/2014/main" val="1113470326"/>
                  </a:ext>
                </a:extLst>
              </a:tr>
              <a:tr h="1380393">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p>
                  </a:txBody>
                  <a:tcPr anchor="ctr"/>
                </a:tc>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mbol</a:t>
                      </a:r>
                    </a:p>
                  </a:txBody>
                  <a:tcPr anchor="ctr"/>
                </a:tc>
                <a:tc>
                  <a:txBody>
                    <a:bodyPr/>
                    <a:lstStyle/>
                    <a:p>
                      <a:pPr algn="ctr"/>
                      <a:r>
                        <a:rPr lang="en-GB" sz="2400" dirty="0">
                          <a:latin typeface="Gill Sans MT" panose="020B0502020104020203" pitchFamily="34" charset="0"/>
                        </a:rPr>
                        <a:t>c</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mbals</a:t>
                      </a:r>
                    </a:p>
                  </a:txBody>
                  <a:tcPr anchor="ctr"/>
                </a:tc>
                <a:tc>
                  <a:txBody>
                    <a:bodyPr/>
                    <a:lstStyle/>
                    <a:p>
                      <a:pPr algn="ctr"/>
                      <a:r>
                        <a:rPr lang="en-GB" sz="2400" dirty="0">
                          <a:latin typeface="Gill Sans MT" panose="020B0502020104020203" pitchFamily="34" charset="0"/>
                        </a:rPr>
                        <a:t>cr</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pt</a:t>
                      </a:r>
                      <a:endParaRPr lang="en-GB" sz="2400" dirty="0">
                        <a:latin typeface="Gill Sans MT" panose="020B0502020104020203" pitchFamily="34" charset="77"/>
                      </a:endParaRPr>
                    </a:p>
                  </a:txBody>
                  <a:tcPr anchor="ctr"/>
                </a:tc>
                <a:extLst>
                  <a:ext uri="{0D108BD9-81ED-4DB2-BD59-A6C34878D82A}">
                    <a16:rowId xmlns:a16="http://schemas.microsoft.com/office/drawing/2014/main" val="3507539090"/>
                  </a:ext>
                </a:extLst>
              </a:tr>
              <a:tr h="1380393">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mn</a:t>
                      </a:r>
                    </a:p>
                  </a:txBody>
                  <a:tcPr anchor="ctr"/>
                </a:tc>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rup</a:t>
                      </a:r>
                    </a:p>
                  </a:txBody>
                  <a:tcPr anchor="ctr"/>
                </a:tc>
                <a:tc>
                  <a:txBody>
                    <a:bodyPr/>
                    <a:lstStyle/>
                    <a:p>
                      <a:pPr algn="ctr"/>
                      <a:r>
                        <a:rPr lang="en-GB" sz="2400" dirty="0">
                          <a:latin typeface="Gill Sans MT" panose="020B0502020104020203" pitchFamily="34" charset="0"/>
                        </a:rPr>
                        <a:t>c</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linder</a:t>
                      </a:r>
                    </a:p>
                  </a:txBody>
                  <a:tcPr anchor="ctr"/>
                </a:tc>
                <a:tc>
                  <a:txBody>
                    <a:bodyPr/>
                    <a:lstStyle/>
                    <a:p>
                      <a:pPr algn="ctr"/>
                      <a:r>
                        <a:rPr lang="en-GB" sz="2400" dirty="0">
                          <a:latin typeface="Gill Sans MT" panose="020B0502020104020203" pitchFamily="34" charset="0"/>
                        </a:rPr>
                        <a:t>l</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rics</a:t>
                      </a:r>
                      <a:endParaRPr lang="en-GB" sz="2400" dirty="0">
                        <a:latin typeface="Gill Sans MT" panose="020B0502020104020203" pitchFamily="34" charset="77"/>
                      </a:endParaRPr>
                    </a:p>
                  </a:txBody>
                  <a:tcPr anchor="ctr"/>
                </a:tc>
                <a:extLst>
                  <a:ext uri="{0D108BD9-81ED-4DB2-BD59-A6C34878D82A}">
                    <a16:rowId xmlns:a16="http://schemas.microsoft.com/office/drawing/2014/main" val="3537804785"/>
                  </a:ext>
                </a:extLst>
              </a:tr>
              <a:tr h="1380393">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stery</a:t>
                      </a:r>
                    </a:p>
                  </a:txBody>
                  <a:tcPr anchor="ctr"/>
                </a:tc>
                <a:tc>
                  <a:txBody>
                    <a:bodyPr/>
                    <a:lstStyle/>
                    <a:p>
                      <a:pPr algn="ctr"/>
                      <a:r>
                        <a:rPr lang="en-GB" sz="2400" b="0" i="0" dirty="0">
                          <a:solidFill>
                            <a:schemeClr val="tx1"/>
                          </a:solidFill>
                          <a:latin typeface="Gill Sans MT" panose="020B0502020104020203" pitchFamily="34" charset="0"/>
                          <a:cs typeface="Arial" panose="020B0604020202020204" pitchFamily="34" charset="0"/>
                        </a:rPr>
                        <a:t>t</a:t>
                      </a:r>
                      <a:r>
                        <a:rPr lang="en-GB" sz="2400" b="0" i="0" dirty="0">
                          <a:solidFill>
                            <a:srgbClr val="FF0000"/>
                          </a:solidFill>
                          <a:latin typeface="Gill Sans MT" panose="020B0502020104020203" pitchFamily="34" charset="0"/>
                          <a:cs typeface="Arial" panose="020B0604020202020204" pitchFamily="34" charset="0"/>
                        </a:rPr>
                        <a:t>y</a:t>
                      </a:r>
                      <a:r>
                        <a:rPr lang="en-GB" sz="2400" b="0" i="0" dirty="0">
                          <a:solidFill>
                            <a:schemeClr val="tx1"/>
                          </a:solidFill>
                          <a:latin typeface="Gill Sans MT" panose="020B0502020104020203" pitchFamily="34" charset="0"/>
                          <a:cs typeface="Arial" panose="020B0604020202020204" pitchFamily="34" charset="0"/>
                        </a:rPr>
                        <a:t>pical</a:t>
                      </a:r>
                      <a:r>
                        <a:rPr lang="en-GB" sz="2400" b="0" i="1" dirty="0">
                          <a:solidFill>
                            <a:schemeClr val="tx1"/>
                          </a:solidFill>
                          <a:latin typeface="Gill Sans MT" panose="020B0502020104020203" pitchFamily="34" charset="0"/>
                          <a:cs typeface="Arial" panose="020B0604020202020204" pitchFamily="34" charset="0"/>
                        </a:rPr>
                        <a:t> </a:t>
                      </a:r>
                    </a:p>
                  </a:txBody>
                  <a:tcPr anchor="ctr"/>
                </a:tc>
                <a:tc>
                  <a:txBody>
                    <a:bodyPr/>
                    <a:lstStyle/>
                    <a:p>
                      <a:pPr algn="ctr"/>
                      <a:r>
                        <a:rPr lang="en-GB" sz="2400" dirty="0">
                          <a:latin typeface="Gill Sans MT" panose="020B0502020104020203" pitchFamily="34" charset="0"/>
                        </a:rPr>
                        <a:t>g</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mnast</a:t>
                      </a:r>
                    </a:p>
                  </a:txBody>
                  <a:tcPr anchor="ctr"/>
                </a:tc>
                <a:tc>
                  <a:txBody>
                    <a:bodyPr/>
                    <a:lstStyle/>
                    <a:p>
                      <a:pPr algn="ctr"/>
                      <a:r>
                        <a:rPr lang="en-GB" sz="2400" dirty="0">
                          <a:latin typeface="Gill Sans MT" panose="020B0502020104020203" pitchFamily="34" charset="77"/>
                        </a:rPr>
                        <a:t>l</a:t>
                      </a:r>
                      <a:r>
                        <a:rPr lang="en-GB" sz="2400" dirty="0">
                          <a:solidFill>
                            <a:srgbClr val="FF0000"/>
                          </a:solidFill>
                          <a:latin typeface="Gill Sans MT" panose="020B0502020104020203" pitchFamily="34" charset="77"/>
                        </a:rPr>
                        <a:t>y</a:t>
                      </a:r>
                      <a:r>
                        <a:rPr lang="en-GB" sz="2400" dirty="0">
                          <a:latin typeface="Gill Sans MT" panose="020B0502020104020203" pitchFamily="34" charset="77"/>
                        </a:rPr>
                        <a:t>nx</a:t>
                      </a:r>
                    </a:p>
                  </a:txBody>
                  <a:tcPr anchor="ctr"/>
                </a:tc>
                <a:extLst>
                  <a:ext uri="{0D108BD9-81ED-4DB2-BD59-A6C34878D82A}">
                    <a16:rowId xmlns:a16="http://schemas.microsoft.com/office/drawing/2014/main" val="3298094511"/>
                  </a:ext>
                </a:extLst>
              </a:tr>
              <a:tr h="1380393">
                <a:tc>
                  <a:txBody>
                    <a:bodyPr/>
                    <a:lstStyle/>
                    <a:p>
                      <a:pPr algn="ctr">
                        <a:spcAft>
                          <a:spcPts val="0"/>
                        </a:spcAft>
                      </a:pP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2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2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th</a:t>
                      </a:r>
                    </a:p>
                  </a:txBody>
                  <a:tcPr anchor="ctr"/>
                </a:tc>
                <a:tc>
                  <a:txBody>
                    <a:bodyPr/>
                    <a:lstStyle/>
                    <a:p>
                      <a:pPr algn="ctr"/>
                      <a:r>
                        <a:rPr lang="en-US" sz="2400" dirty="0">
                          <a:latin typeface="Gill Sans MT" panose="020B0502020104020203" pitchFamily="34" charset="0"/>
                        </a:rPr>
                        <a:t>Eg</a:t>
                      </a:r>
                      <a:r>
                        <a:rPr lang="en-US" sz="2400" dirty="0">
                          <a:solidFill>
                            <a:srgbClr val="FF0000"/>
                          </a:solidFill>
                          <a:latin typeface="Gill Sans MT" panose="020B0502020104020203" pitchFamily="34" charset="0"/>
                        </a:rPr>
                        <a:t>y</a:t>
                      </a:r>
                      <a:r>
                        <a:rPr lang="en-US" sz="2400" dirty="0">
                          <a:latin typeface="Gill Sans MT" panose="020B0502020104020203" pitchFamily="34" charset="0"/>
                        </a:rPr>
                        <a:t>pt</a:t>
                      </a:r>
                      <a:endParaRPr lang="en-GB" sz="2400" dirty="0">
                        <a:latin typeface="Gill Sans MT" panose="020B0502020104020203" pitchFamily="34" charset="0"/>
                      </a:endParaRPr>
                    </a:p>
                  </a:txBody>
                  <a:tcPr anchor="ctr"/>
                </a:tc>
                <a:tc>
                  <a:txBody>
                    <a:bodyPr/>
                    <a:lstStyle/>
                    <a:p>
                      <a:pPr algn="ctr"/>
                      <a:r>
                        <a:rPr lang="en-GB" sz="2400" dirty="0">
                          <a:latin typeface="Gill Sans MT" panose="020B0502020104020203" pitchFamily="34" charset="0"/>
                        </a:rPr>
                        <a:t>g</a:t>
                      </a:r>
                      <a:r>
                        <a:rPr lang="en-GB" sz="2400" dirty="0">
                          <a:solidFill>
                            <a:srgbClr val="FF0000"/>
                          </a:solidFill>
                          <a:latin typeface="Gill Sans MT" panose="020B0502020104020203" pitchFamily="34" charset="0"/>
                        </a:rPr>
                        <a:t>y</a:t>
                      </a:r>
                      <a:r>
                        <a:rPr lang="en-GB" sz="2400" dirty="0">
                          <a:latin typeface="Gill Sans MT" panose="020B0502020104020203" pitchFamily="34" charset="0"/>
                        </a:rPr>
                        <a:t>mnastics</a:t>
                      </a:r>
                    </a:p>
                  </a:txBody>
                  <a:tcPr anchor="ctr"/>
                </a:tc>
                <a:tc>
                  <a:txBody>
                    <a:bodyPr/>
                    <a:lstStyle/>
                    <a:p>
                      <a:pPr algn="ctr"/>
                      <a:r>
                        <a:rPr lang="en-GB" sz="2400" dirty="0">
                          <a:latin typeface="Gill Sans MT" panose="020B0502020104020203" pitchFamily="34" charset="77"/>
                        </a:rPr>
                        <a:t>s</a:t>
                      </a:r>
                      <a:r>
                        <a:rPr lang="en-GB" sz="2400" dirty="0">
                          <a:solidFill>
                            <a:srgbClr val="FF0000"/>
                          </a:solidFill>
                          <a:latin typeface="Gill Sans MT" panose="020B0502020104020203" pitchFamily="34" charset="77"/>
                        </a:rPr>
                        <a:t>y</a:t>
                      </a:r>
                      <a:r>
                        <a:rPr lang="en-GB" sz="2400" dirty="0">
                          <a:latin typeface="Gill Sans MT" panose="020B0502020104020203" pitchFamily="34" charset="77"/>
                        </a:rPr>
                        <a:t>rup</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254196861"/>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algn="ctr"/>
                      <a:r>
                        <a:rPr lang="en-US" b="1" dirty="0">
                          <a:latin typeface="Gill Sans MT" panose="020B0502020104020203" pitchFamily="34" charset="77"/>
                        </a:rPr>
                        <a:t>The /ɪ/ sound spelt y  elsewhere than at the end of words</a:t>
                      </a:r>
                    </a:p>
                    <a:p>
                      <a:pPr algn="ctr"/>
                      <a:endParaRPr lang="en-US" b="1" dirty="0">
                        <a:latin typeface="Gill Sans MT" panose="020B0502020104020203" pitchFamily="34" charset="77"/>
                      </a:endParaRPr>
                    </a:p>
                    <a:p>
                      <a:pPr marL="285750" indent="-285750" algn="ctr">
                        <a:buFont typeface="Arial" panose="020B0604020202020204" pitchFamily="34" charset="0"/>
                        <a:buChar char="•"/>
                      </a:pPr>
                      <a:r>
                        <a:rPr lang="en-US" dirty="0">
                          <a:latin typeface="Gill Sans MT" panose="020B0502020104020203" pitchFamily="34" charset="77"/>
                        </a:rPr>
                        <a:t>Use phonics to support spelling. Which bit is tricky?</a:t>
                      </a:r>
                    </a:p>
                    <a:p>
                      <a:pPr marL="285750" indent="-285750" algn="ctr">
                        <a:buFont typeface="Arial" panose="020B0604020202020204" pitchFamily="34" charset="0"/>
                        <a:buChar char="•"/>
                      </a:pPr>
                      <a:r>
                        <a:rPr lang="en-US" dirty="0">
                          <a:solidFill>
                            <a:srgbClr val="FF0000"/>
                          </a:solidFill>
                          <a:latin typeface="Gill Sans MT" panose="020B0502020104020203" pitchFamily="34" charset="77"/>
                        </a:rPr>
                        <a:t>Ensure ‘y’ is on phoneme grapheme chart under short ‘I’.</a:t>
                      </a:r>
                      <a:endParaRPr lang="en-GB" dirty="0">
                        <a:solidFill>
                          <a:srgbClr val="FF0000"/>
                        </a:solidFill>
                        <a:latin typeface="Gill Sans MT" panose="020B0502020104020203" pitchFamily="34" charset="77"/>
                      </a:endParaRP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4 – Autumn Term – Week 4</a:t>
            </a:r>
          </a:p>
        </p:txBody>
      </p:sp>
      <p:pic>
        <p:nvPicPr>
          <p:cNvPr id="2" name="Picture 1" descr="Logo&#10;&#10;Description automatically generated">
            <a:extLst>
              <a:ext uri="{FF2B5EF4-FFF2-40B4-BE49-F238E27FC236}">
                <a16:creationId xmlns:a16="http://schemas.microsoft.com/office/drawing/2014/main" id="{744F8178-4CF8-7DD4-B2DA-CE29C46C0A41}"/>
              </a:ext>
            </a:extLst>
          </p:cNvPr>
          <p:cNvPicPr>
            <a:picLocks noChangeAspect="1"/>
          </p:cNvPicPr>
          <p:nvPr/>
        </p:nvPicPr>
        <p:blipFill>
          <a:blip r:embed="rId2"/>
          <a:stretch>
            <a:fillRect/>
          </a:stretch>
        </p:blipFill>
        <p:spPr>
          <a:xfrm>
            <a:off x="506520" y="979234"/>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658872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82FDD-9D81-4C78-1574-6532A38299E4}"/>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5B2D89E-66F0-8A08-4E7F-4854C90A5AE6}"/>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2F544A46-9F2D-00EA-940D-E90AA2805779}"/>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F74C509A-FF28-17C9-5AD4-A53B5850CC8B}"/>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i</a:t>
            </a: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spelt as -y</a:t>
            </a:r>
          </a:p>
        </p:txBody>
      </p:sp>
      <p:sp>
        <p:nvSpPr>
          <p:cNvPr id="5" name="TextBox 4">
            <a:extLst>
              <a:ext uri="{FF2B5EF4-FFF2-40B4-BE49-F238E27FC236}">
                <a16:creationId xmlns:a16="http://schemas.microsoft.com/office/drawing/2014/main" id="{9912836A-6AD5-1B94-6BB0-A088D20EC62F}"/>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Y4 - Autumn 1 - Week 4</a:t>
            </a:r>
          </a:p>
        </p:txBody>
      </p:sp>
      <p:pic>
        <p:nvPicPr>
          <p:cNvPr id="18" name="Picture 17" descr="A cartoon character with a blue letter&#10;&#10;AI-generated content may be incorrect.">
            <a:extLst>
              <a:ext uri="{FF2B5EF4-FFF2-40B4-BE49-F238E27FC236}">
                <a16:creationId xmlns:a16="http://schemas.microsoft.com/office/drawing/2014/main" id="{D5B9FFB0-14F9-CAF5-D7F4-146F0F1DEE9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08599B69-2CF0-DB9B-8862-84C801952E83}"/>
              </a:ext>
            </a:extLst>
          </p:cNvPr>
          <p:cNvSpPr txBox="1"/>
          <p:nvPr/>
        </p:nvSpPr>
        <p:spPr>
          <a:xfrm>
            <a:off x="391602" y="613803"/>
            <a:ext cx="607479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solidFill>
                  <a:schemeClr val="tx1"/>
                </a:solidFill>
                <a:latin typeface="Gill Sans MT" panose="020B0502020104020203" pitchFamily="34" charset="0"/>
                <a:ea typeface="+mn-ea"/>
                <a:cs typeface="+mn-cs"/>
              </a:rPr>
              <a:t>Rule: </a:t>
            </a:r>
            <a:r>
              <a:rPr lang="en-US" sz="1200" dirty="0">
                <a:latin typeface="Gill Sans MT" panose="020B0502020104020203" pitchFamily="34" charset="0"/>
              </a:rPr>
              <a:t>/</a:t>
            </a:r>
            <a:r>
              <a:rPr lang="en-US" sz="1200" dirty="0" err="1">
                <a:latin typeface="Gill Sans MT" panose="020B0502020104020203" pitchFamily="34" charset="0"/>
              </a:rPr>
              <a:t>i</a:t>
            </a:r>
            <a:r>
              <a:rPr lang="en-US" sz="1200" dirty="0">
                <a:latin typeface="Gill Sans MT" panose="020B0502020104020203" pitchFamily="34" charset="0"/>
              </a:rPr>
              <a:t>/ sound spelt as </a:t>
            </a:r>
            <a:r>
              <a:rPr lang="en-US" sz="1200" b="1" dirty="0">
                <a:latin typeface="Gill Sans MT" panose="020B0502020104020203" pitchFamily="34" charset="0"/>
              </a:rPr>
              <a:t>–y</a:t>
            </a:r>
            <a:r>
              <a:rPr lang="en-US" sz="1200" dirty="0">
                <a:latin typeface="Gill Sans MT" panose="020B0502020104020203" pitchFamily="34" charset="0"/>
              </a:rPr>
              <a:t> elsewhere than at the end of words.</a:t>
            </a:r>
            <a:endParaRPr lang="en-GB" sz="1200" dirty="0">
              <a:solidFill>
                <a:schemeClr val="tx1"/>
              </a:solidFill>
              <a:latin typeface="Gill Sans MT" panose="020B0502020104020203" pitchFamily="34" charset="0"/>
            </a:endParaRPr>
          </a:p>
        </p:txBody>
      </p:sp>
      <p:graphicFrame>
        <p:nvGraphicFramePr>
          <p:cNvPr id="7" name="Table 6">
            <a:extLst>
              <a:ext uri="{FF2B5EF4-FFF2-40B4-BE49-F238E27FC236}">
                <a16:creationId xmlns:a16="http://schemas.microsoft.com/office/drawing/2014/main" id="{3AFE8921-3554-394F-485C-81F0AD0C06BA}"/>
              </a:ext>
            </a:extLst>
          </p:cNvPr>
          <p:cNvGraphicFramePr>
            <a:graphicFrameLocks noGrp="1"/>
          </p:cNvGraphicFramePr>
          <p:nvPr/>
        </p:nvGraphicFramePr>
        <p:xfrm>
          <a:off x="147699" y="3465181"/>
          <a:ext cx="3170536" cy="3275416"/>
        </p:xfrm>
        <a:graphic>
          <a:graphicData uri="http://schemas.openxmlformats.org/drawingml/2006/table">
            <a:tbl>
              <a:tblPr firstRow="1" bandRow="1">
                <a:tableStyleId>{5940675A-B579-460E-94D1-54222C63F5DA}</a:tableStyleId>
              </a:tblPr>
              <a:tblGrid>
                <a:gridCol w="1054382">
                  <a:extLst>
                    <a:ext uri="{9D8B030D-6E8A-4147-A177-3AD203B41FA5}">
                      <a16:colId xmlns:a16="http://schemas.microsoft.com/office/drawing/2014/main" val="1258760958"/>
                    </a:ext>
                  </a:extLst>
                </a:gridCol>
                <a:gridCol w="2116154">
                  <a:extLst>
                    <a:ext uri="{9D8B030D-6E8A-4147-A177-3AD203B41FA5}">
                      <a16:colId xmlns:a16="http://schemas.microsoft.com/office/drawing/2014/main" val="2964003616"/>
                    </a:ext>
                  </a:extLst>
                </a:gridCol>
              </a:tblGrid>
              <a:tr h="409427">
                <a:tc>
                  <a:txBody>
                    <a:bodyPr/>
                    <a:lstStyle/>
                    <a:p>
                      <a:pPr algn="ctr"/>
                      <a:r>
                        <a:rPr lang="en-US" sz="1200" dirty="0">
                          <a:latin typeface="Gill Sans MT" panose="020B0502020104020203" pitchFamily="34" charset="77"/>
                        </a:rPr>
                        <a:t>gem</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latin typeface="Gill Sans MT" panose="020B0502020104020203" pitchFamily="34" charset="77"/>
                        </a:rPr>
                        <a:t>song</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latin typeface="Gill Sans MT" panose="020B0502020104020203" pitchFamily="34" charset="77"/>
                        </a:rPr>
                        <a:t>secret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latin typeface="Gill Sans MT" panose="020B0502020104020203" pitchFamily="34" charset="77"/>
                        </a:rPr>
                        <a:t>bike</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latin typeface="Gill Sans MT" panose="020B0502020104020203" pitchFamily="34" charset="77"/>
                        </a:rPr>
                        <a:t>air</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latin typeface="Gill Sans MT" panose="020B0502020104020203" pitchFamily="34" charset="77"/>
                        </a:rPr>
                        <a:t>words</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latin typeface="Gill Sans MT" panose="020B0502020104020203" pitchFamily="34" charset="77"/>
                        </a:rPr>
                        <a:t>swan</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chemeClr val="tx1"/>
                          </a:solidFill>
                          <a:latin typeface="Gill Sans MT" panose="020B0502020104020203" pitchFamily="34" charset="77"/>
                        </a:rPr>
                        <a:t>tomb</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bl>
          </a:graphicData>
        </a:graphic>
      </p:graphicFrame>
      <p:sp>
        <p:nvSpPr>
          <p:cNvPr id="11" name="TextBox 10">
            <a:extLst>
              <a:ext uri="{FF2B5EF4-FFF2-40B4-BE49-F238E27FC236}">
                <a16:creationId xmlns:a16="http://schemas.microsoft.com/office/drawing/2014/main" id="{702D65AB-1F31-0E99-D8B7-8BBF4D41F60B}"/>
              </a:ext>
            </a:extLst>
          </p:cNvPr>
          <p:cNvSpPr txBox="1"/>
          <p:nvPr/>
        </p:nvSpPr>
        <p:spPr>
          <a:xfrm>
            <a:off x="147699" y="3186857"/>
            <a:ext cx="317053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Synonyms: </a:t>
            </a:r>
            <a:r>
              <a:rPr lang="en-GB" sz="1200" dirty="0">
                <a:latin typeface="Gill Sans MT" panose="020B0502020104020203" pitchFamily="34" charset="0"/>
              </a:rPr>
              <a:t>Words with same meaning.</a:t>
            </a:r>
          </a:p>
        </p:txBody>
      </p:sp>
      <p:graphicFrame>
        <p:nvGraphicFramePr>
          <p:cNvPr id="12" name="Table 11">
            <a:extLst>
              <a:ext uri="{FF2B5EF4-FFF2-40B4-BE49-F238E27FC236}">
                <a16:creationId xmlns:a16="http://schemas.microsoft.com/office/drawing/2014/main" id="{139E730F-6A2C-FDD2-AD83-C1DA578F10A2}"/>
              </a:ext>
            </a:extLst>
          </p:cNvPr>
          <p:cNvGraphicFramePr>
            <a:graphicFrameLocks noGrp="1"/>
          </p:cNvGraphicFramePr>
          <p:nvPr>
            <p:extLst>
              <p:ext uri="{D42A27DB-BD31-4B8C-83A1-F6EECF244321}">
                <p14:modId xmlns:p14="http://schemas.microsoft.com/office/powerpoint/2010/main" val="4028938973"/>
              </p:ext>
            </p:extLst>
          </p:nvPr>
        </p:nvGraphicFramePr>
        <p:xfrm>
          <a:off x="153916" y="959298"/>
          <a:ext cx="6537735" cy="1222028"/>
        </p:xfrm>
        <a:graphic>
          <a:graphicData uri="http://schemas.openxmlformats.org/drawingml/2006/table">
            <a:tbl>
              <a:tblPr firstRow="1" bandRow="1">
                <a:tableStyleId>{5940675A-B579-460E-94D1-54222C63F5DA}</a:tableStyleId>
              </a:tblPr>
              <a:tblGrid>
                <a:gridCol w="1307547">
                  <a:extLst>
                    <a:ext uri="{9D8B030D-6E8A-4147-A177-3AD203B41FA5}">
                      <a16:colId xmlns:a16="http://schemas.microsoft.com/office/drawing/2014/main" val="1258760958"/>
                    </a:ext>
                  </a:extLst>
                </a:gridCol>
                <a:gridCol w="1307547">
                  <a:extLst>
                    <a:ext uri="{9D8B030D-6E8A-4147-A177-3AD203B41FA5}">
                      <a16:colId xmlns:a16="http://schemas.microsoft.com/office/drawing/2014/main" val="2964003616"/>
                    </a:ext>
                  </a:extLst>
                </a:gridCol>
                <a:gridCol w="1307547">
                  <a:extLst>
                    <a:ext uri="{9D8B030D-6E8A-4147-A177-3AD203B41FA5}">
                      <a16:colId xmlns:a16="http://schemas.microsoft.com/office/drawing/2014/main" val="1589576130"/>
                    </a:ext>
                  </a:extLst>
                </a:gridCol>
                <a:gridCol w="1307547">
                  <a:extLst>
                    <a:ext uri="{9D8B030D-6E8A-4147-A177-3AD203B41FA5}">
                      <a16:colId xmlns:a16="http://schemas.microsoft.com/office/drawing/2014/main" val="1577149412"/>
                    </a:ext>
                  </a:extLst>
                </a:gridCol>
                <a:gridCol w="1307547">
                  <a:extLst>
                    <a:ext uri="{9D8B030D-6E8A-4147-A177-3AD203B41FA5}">
                      <a16:colId xmlns:a16="http://schemas.microsoft.com/office/drawing/2014/main" val="1341110429"/>
                    </a:ext>
                  </a:extLst>
                </a:gridCol>
              </a:tblGrid>
              <a:tr h="305507">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stal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th</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chemeClr val="tx1"/>
                          </a:solidFill>
                          <a:latin typeface="Gill Sans MT" panose="020B0502020104020203" pitchFamily="34" charset="0"/>
                          <a:cs typeface="Arial" panose="020B0604020202020204" pitchFamily="34" charset="0"/>
                        </a:rPr>
                        <a:t>t</a:t>
                      </a:r>
                      <a:r>
                        <a:rPr lang="en-GB" sz="1200" b="0" i="0" dirty="0">
                          <a:solidFill>
                            <a:srgbClr val="FF0000"/>
                          </a:solidFill>
                          <a:latin typeface="Gill Sans MT" panose="020B0502020104020203" pitchFamily="34" charset="0"/>
                          <a:cs typeface="Arial" panose="020B0604020202020204" pitchFamily="34" charset="0"/>
                        </a:rPr>
                        <a:t>y</a:t>
                      </a:r>
                      <a:r>
                        <a:rPr lang="en-GB" sz="1200" b="0" i="0" dirty="0">
                          <a:solidFill>
                            <a:schemeClr val="tx1"/>
                          </a:solidFill>
                          <a:latin typeface="Gill Sans MT" panose="020B0502020104020203" pitchFamily="34" charset="0"/>
                          <a:cs typeface="Arial" panose="020B0604020202020204" pitchFamily="34" charset="0"/>
                        </a:rPr>
                        <a:t>pical</a:t>
                      </a:r>
                      <a:r>
                        <a:rPr lang="en-GB" sz="1200" b="0" i="1" dirty="0">
                          <a:solidFill>
                            <a:schemeClr val="tx1"/>
                          </a:solidFill>
                          <a:latin typeface="Gill Sans MT" panose="020B0502020104020203" pitchFamily="34" charset="0"/>
                          <a:cs typeface="Arial" panose="020B0604020202020204" pitchFamily="34" charset="0"/>
                        </a:rPr>
                        <a:t>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c</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linder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cr</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pt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305507">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ramid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latin typeface="Gill Sans MT" panose="020B0502020104020203" pitchFamily="34" charset="0"/>
                        </a:rPr>
                        <a:t>Eg</a:t>
                      </a:r>
                      <a:r>
                        <a:rPr lang="en-US" sz="1200" dirty="0">
                          <a:solidFill>
                            <a:srgbClr val="FF0000"/>
                          </a:solidFill>
                          <a:latin typeface="Gill Sans MT" panose="020B0502020104020203" pitchFamily="34" charset="0"/>
                        </a:rPr>
                        <a:t>y</a:t>
                      </a:r>
                      <a:r>
                        <a:rPr lang="en-US" sz="1200" dirty="0">
                          <a:latin typeface="Gill Sans MT" panose="020B0502020104020203" pitchFamily="34" charset="0"/>
                        </a:rPr>
                        <a:t>pt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g</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mnast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l</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rics</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305507">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mbol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bic</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cle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g</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mnastics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77"/>
                        </a:rPr>
                        <a:t>l</a:t>
                      </a:r>
                      <a:r>
                        <a:rPr lang="en-GB" sz="1200" dirty="0">
                          <a:solidFill>
                            <a:srgbClr val="FF0000"/>
                          </a:solidFill>
                          <a:latin typeface="Gill Sans MT" panose="020B0502020104020203" pitchFamily="34" charset="77"/>
                        </a:rPr>
                        <a:t>y</a:t>
                      </a:r>
                      <a:r>
                        <a:rPr lang="en-GB" sz="1200" dirty="0">
                          <a:latin typeface="Gill Sans MT" panose="020B0502020104020203" pitchFamily="34" charset="77"/>
                        </a:rPr>
                        <a:t>nx</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305507">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stery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spcAft>
                          <a:spcPts val="0"/>
                        </a:spcAft>
                      </a:pP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rup</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c</a:t>
                      </a:r>
                      <a:r>
                        <a:rPr lang="en-GB" sz="1200" dirty="0">
                          <a:solidFill>
                            <a:srgbClr val="FF0000"/>
                          </a:solidFill>
                          <a:latin typeface="Gill Sans MT" panose="020B0502020104020203" pitchFamily="34" charset="0"/>
                        </a:rPr>
                        <a:t>y</a:t>
                      </a:r>
                      <a:r>
                        <a:rPr lang="en-GB" sz="1200" dirty="0">
                          <a:latin typeface="Gill Sans MT" panose="020B0502020104020203" pitchFamily="34" charset="0"/>
                        </a:rPr>
                        <a:t>mbals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a:t>
                      </a:r>
                      <a:r>
                        <a:rPr lang="en-GB" sz="12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2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gen</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77"/>
                        </a:rPr>
                        <a:t>s</a:t>
                      </a:r>
                      <a:r>
                        <a:rPr lang="en-GB" sz="1200" dirty="0">
                          <a:solidFill>
                            <a:srgbClr val="FF0000"/>
                          </a:solidFill>
                          <a:latin typeface="Gill Sans MT" panose="020B0502020104020203" pitchFamily="34" charset="77"/>
                        </a:rPr>
                        <a:t>y</a:t>
                      </a:r>
                      <a:r>
                        <a:rPr lang="en-GB" sz="1200" dirty="0">
                          <a:latin typeface="Gill Sans MT" panose="020B0502020104020203" pitchFamily="34" charset="77"/>
                        </a:rPr>
                        <a:t>rup</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bl>
          </a:graphicData>
        </a:graphic>
      </p:graphicFrame>
      <p:graphicFrame>
        <p:nvGraphicFramePr>
          <p:cNvPr id="13" name="Table 12">
            <a:extLst>
              <a:ext uri="{FF2B5EF4-FFF2-40B4-BE49-F238E27FC236}">
                <a16:creationId xmlns:a16="http://schemas.microsoft.com/office/drawing/2014/main" id="{DBD4F04A-ED74-A392-1A76-A933D7D68004}"/>
              </a:ext>
            </a:extLst>
          </p:cNvPr>
          <p:cNvGraphicFramePr>
            <a:graphicFrameLocks noGrp="1"/>
          </p:cNvGraphicFramePr>
          <p:nvPr/>
        </p:nvGraphicFramePr>
        <p:xfrm>
          <a:off x="3521115" y="3465181"/>
          <a:ext cx="3170536" cy="3275416"/>
        </p:xfrm>
        <a:graphic>
          <a:graphicData uri="http://schemas.openxmlformats.org/drawingml/2006/table">
            <a:tbl>
              <a:tblPr firstRow="1" bandRow="1">
                <a:tableStyleId>{5940675A-B579-460E-94D1-54222C63F5DA}</a:tableStyleId>
              </a:tblPr>
              <a:tblGrid>
                <a:gridCol w="1054382">
                  <a:extLst>
                    <a:ext uri="{9D8B030D-6E8A-4147-A177-3AD203B41FA5}">
                      <a16:colId xmlns:a16="http://schemas.microsoft.com/office/drawing/2014/main" val="1258760958"/>
                    </a:ext>
                  </a:extLst>
                </a:gridCol>
                <a:gridCol w="2116154">
                  <a:extLst>
                    <a:ext uri="{9D8B030D-6E8A-4147-A177-3AD203B41FA5}">
                      <a16:colId xmlns:a16="http://schemas.microsoft.com/office/drawing/2014/main" val="2964003616"/>
                    </a:ext>
                  </a:extLst>
                </a:gridCol>
              </a:tblGrid>
              <a:tr h="409427">
                <a:tc>
                  <a:txBody>
                    <a:bodyPr/>
                    <a:lstStyle/>
                    <a:p>
                      <a:pPr algn="ctr"/>
                      <a:r>
                        <a:rPr lang="en-US" sz="1200" dirty="0">
                          <a:latin typeface="Gill Sans MT" panose="020B0502020104020203" pitchFamily="34" charset="77"/>
                        </a:rPr>
                        <a:t>different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latin typeface="Gill Sans MT" panose="020B0502020104020203" pitchFamily="34" charset="77"/>
                        </a:rPr>
                        <a:t>known</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latin typeface="Gill Sans MT" panose="020B0502020104020203" pitchFamily="34" charset="77"/>
                        </a:rPr>
                        <a:t>foggy</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latin typeface="Gill Sans MT" panose="020B0502020104020203" pitchFamily="34" charset="77"/>
                        </a:rPr>
                        <a:t>fact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latin typeface="Gill Sans MT" panose="020B0502020104020203" pitchFamily="34" charset="77"/>
                        </a:rPr>
                        <a:t>idle</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latin typeface="Gill Sans MT" panose="020B0502020104020203" pitchFamily="34" charset="77"/>
                        </a:rPr>
                        <a:t>blank</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latin typeface="Gill Sans MT" panose="020B0502020104020203" pitchFamily="34" charset="77"/>
                        </a:rPr>
                        <a:t>adult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chemeClr val="tx1"/>
                          </a:solidFill>
                          <a:latin typeface="Gill Sans MT" panose="020B0502020104020203" pitchFamily="34" charset="77"/>
                        </a:rPr>
                        <a:t>solid</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bl>
          </a:graphicData>
        </a:graphic>
      </p:graphicFrame>
      <p:sp>
        <p:nvSpPr>
          <p:cNvPr id="14" name="TextBox 13">
            <a:extLst>
              <a:ext uri="{FF2B5EF4-FFF2-40B4-BE49-F238E27FC236}">
                <a16:creationId xmlns:a16="http://schemas.microsoft.com/office/drawing/2014/main" id="{34B43BBC-6BD2-DE9F-E709-C402380EFA00}"/>
              </a:ext>
            </a:extLst>
          </p:cNvPr>
          <p:cNvSpPr txBox="1"/>
          <p:nvPr/>
        </p:nvSpPr>
        <p:spPr>
          <a:xfrm>
            <a:off x="3521115" y="3186857"/>
            <a:ext cx="3164318"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Antonyms: </a:t>
            </a:r>
            <a:r>
              <a:rPr lang="en-GB" sz="1200" dirty="0">
                <a:latin typeface="Gill Sans MT" panose="020B0502020104020203" pitchFamily="34" charset="0"/>
              </a:rPr>
              <a:t>Words with opposite meaning.</a:t>
            </a:r>
          </a:p>
        </p:txBody>
      </p:sp>
      <p:graphicFrame>
        <p:nvGraphicFramePr>
          <p:cNvPr id="15" name="Table 14">
            <a:extLst>
              <a:ext uri="{FF2B5EF4-FFF2-40B4-BE49-F238E27FC236}">
                <a16:creationId xmlns:a16="http://schemas.microsoft.com/office/drawing/2014/main" id="{59E3CFA2-3DB1-288A-ED90-88551C69C109}"/>
              </a:ext>
            </a:extLst>
          </p:cNvPr>
          <p:cNvGraphicFramePr>
            <a:graphicFrameLocks noGrp="1"/>
          </p:cNvGraphicFramePr>
          <p:nvPr/>
        </p:nvGraphicFramePr>
        <p:xfrm>
          <a:off x="147699" y="7092356"/>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example</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r>
                        <a:rPr lang="en-GB" sz="1400" dirty="0">
                          <a:latin typeface="Gill Sans MT" panose="020B0502020104020203" pitchFamily="34" charset="77"/>
                        </a:rPr>
                        <a:t>3</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r>
                        <a:rPr lang="en-GB" sz="1400" dirty="0">
                          <a:solidFill>
                            <a:schemeClr val="bg1">
                              <a:lumMod val="50000"/>
                            </a:schemeClr>
                          </a:solidFill>
                          <a:latin typeface="Gill Sans MT" panose="020B0502020104020203" pitchFamily="34" charset="77"/>
                        </a:rPr>
                        <a:t>ex-am-</a:t>
                      </a:r>
                      <a:r>
                        <a:rPr lang="en-GB" sz="1400" dirty="0" err="1">
                          <a:solidFill>
                            <a:schemeClr val="bg1">
                              <a:lumMod val="50000"/>
                            </a:schemeClr>
                          </a:solidFill>
                          <a:latin typeface="Gill Sans MT" panose="020B0502020104020203" pitchFamily="34" charset="77"/>
                        </a:rPr>
                        <a:t>ple</a:t>
                      </a: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sp>
        <p:nvSpPr>
          <p:cNvPr id="16" name="TextBox 15">
            <a:extLst>
              <a:ext uri="{FF2B5EF4-FFF2-40B4-BE49-F238E27FC236}">
                <a16:creationId xmlns:a16="http://schemas.microsoft.com/office/drawing/2014/main" id="{BB16D62D-1DB7-132D-EDB1-E9B5AFDA8B52}"/>
              </a:ext>
            </a:extLst>
          </p:cNvPr>
          <p:cNvSpPr txBox="1"/>
          <p:nvPr/>
        </p:nvSpPr>
        <p:spPr>
          <a:xfrm>
            <a:off x="95425" y="6777977"/>
            <a:ext cx="659622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Syllables: </a:t>
            </a:r>
            <a:r>
              <a:rPr lang="en-GB" sz="1200" dirty="0">
                <a:latin typeface="Gill Sans MT" panose="020B0502020104020203" pitchFamily="34" charset="0"/>
              </a:rPr>
              <a:t>Write how many syllables are in each word, then write the word in its syllables below.</a:t>
            </a:r>
          </a:p>
        </p:txBody>
      </p:sp>
      <p:graphicFrame>
        <p:nvGraphicFramePr>
          <p:cNvPr id="17" name="Table 16">
            <a:extLst>
              <a:ext uri="{FF2B5EF4-FFF2-40B4-BE49-F238E27FC236}">
                <a16:creationId xmlns:a16="http://schemas.microsoft.com/office/drawing/2014/main" id="{D4E44A91-66D5-F9FD-2C38-116D2AD85CBB}"/>
              </a:ext>
            </a:extLst>
          </p:cNvPr>
          <p:cNvGraphicFramePr>
            <a:graphicFrameLocks noGrp="1"/>
          </p:cNvGraphicFramePr>
          <p:nvPr/>
        </p:nvGraphicFramePr>
        <p:xfrm>
          <a:off x="3521115" y="7092356"/>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oxygen</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19" name="Table 18">
            <a:extLst>
              <a:ext uri="{FF2B5EF4-FFF2-40B4-BE49-F238E27FC236}">
                <a16:creationId xmlns:a16="http://schemas.microsoft.com/office/drawing/2014/main" id="{87C129B8-DF11-517E-25E3-F75BC72F538D}"/>
              </a:ext>
            </a:extLst>
          </p:cNvPr>
          <p:cNvGraphicFramePr>
            <a:graphicFrameLocks noGrp="1"/>
          </p:cNvGraphicFramePr>
          <p:nvPr/>
        </p:nvGraphicFramePr>
        <p:xfrm>
          <a:off x="147699" y="7996681"/>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latin typeface="Gill Sans MT" panose="020B0502020104020203" pitchFamily="34" charset="77"/>
                        </a:rPr>
                        <a:t>pyramid</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0" name="Table 19">
            <a:extLst>
              <a:ext uri="{FF2B5EF4-FFF2-40B4-BE49-F238E27FC236}">
                <a16:creationId xmlns:a16="http://schemas.microsoft.com/office/drawing/2014/main" id="{526C9C9D-7CE8-BF24-1B49-1EA86DBF0EBB}"/>
              </a:ext>
            </a:extLst>
          </p:cNvPr>
          <p:cNvGraphicFramePr>
            <a:graphicFrameLocks noGrp="1"/>
          </p:cNvGraphicFramePr>
          <p:nvPr/>
        </p:nvGraphicFramePr>
        <p:xfrm>
          <a:off x="3521115" y="7996681"/>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latin typeface="Gill Sans MT" panose="020B0502020104020203" pitchFamily="34" charset="77"/>
                        </a:rPr>
                        <a:t>gymnastics</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6" name="Table 25">
            <a:extLst>
              <a:ext uri="{FF2B5EF4-FFF2-40B4-BE49-F238E27FC236}">
                <a16:creationId xmlns:a16="http://schemas.microsoft.com/office/drawing/2014/main" id="{7C77D705-6E28-75E2-C66E-5EFE304ECE7D}"/>
              </a:ext>
            </a:extLst>
          </p:cNvPr>
          <p:cNvGraphicFramePr>
            <a:graphicFrameLocks noGrp="1"/>
          </p:cNvGraphicFramePr>
          <p:nvPr/>
        </p:nvGraphicFramePr>
        <p:xfrm>
          <a:off x="147699" y="8882114"/>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latin typeface="Gill Sans MT" panose="020B0502020104020203" pitchFamily="34" charset="77"/>
                        </a:rPr>
                        <a:t>hymn</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7" name="Table 26">
            <a:extLst>
              <a:ext uri="{FF2B5EF4-FFF2-40B4-BE49-F238E27FC236}">
                <a16:creationId xmlns:a16="http://schemas.microsoft.com/office/drawing/2014/main" id="{EEFD161F-A0C7-B040-5D41-2BA1BCB37BC7}"/>
              </a:ext>
            </a:extLst>
          </p:cNvPr>
          <p:cNvGraphicFramePr>
            <a:graphicFrameLocks noGrp="1"/>
          </p:cNvGraphicFramePr>
          <p:nvPr/>
        </p:nvGraphicFramePr>
        <p:xfrm>
          <a:off x="3521115" y="8882114"/>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crystal</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9" name="Table 28">
            <a:extLst>
              <a:ext uri="{FF2B5EF4-FFF2-40B4-BE49-F238E27FC236}">
                <a16:creationId xmlns:a16="http://schemas.microsoft.com/office/drawing/2014/main" id="{D9010334-5046-0FE7-554B-87B1524CCF5F}"/>
              </a:ext>
            </a:extLst>
          </p:cNvPr>
          <p:cNvGraphicFramePr>
            <a:graphicFrameLocks noGrp="1"/>
          </p:cNvGraphicFramePr>
          <p:nvPr/>
        </p:nvGraphicFramePr>
        <p:xfrm>
          <a:off x="147699" y="2482380"/>
          <a:ext cx="6537734" cy="703152"/>
        </p:xfrm>
        <a:graphic>
          <a:graphicData uri="http://schemas.openxmlformats.org/drawingml/2006/table">
            <a:tbl>
              <a:tblPr firstRow="1" bandRow="1">
                <a:tableStyleId>{5940675A-B579-460E-94D1-54222C63F5DA}</a:tableStyleId>
              </a:tblPr>
              <a:tblGrid>
                <a:gridCol w="6537734">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29B4F7C1-85DE-9AE1-3663-2F020AD47F37}"/>
              </a:ext>
            </a:extLst>
          </p:cNvPr>
          <p:cNvSpPr txBox="1"/>
          <p:nvPr/>
        </p:nvSpPr>
        <p:spPr>
          <a:xfrm>
            <a:off x="246031" y="2218593"/>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spTree>
    <p:extLst>
      <p:ext uri="{BB962C8B-B14F-4D97-AF65-F5344CB8AC3E}">
        <p14:creationId xmlns:p14="http://schemas.microsoft.com/office/powerpoint/2010/main" val="4062696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618937219"/>
              </p:ext>
            </p:extLst>
          </p:nvPr>
        </p:nvGraphicFramePr>
        <p:xfrm>
          <a:off x="259422" y="303216"/>
          <a:ext cx="6339156" cy="9305478"/>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3118">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stal</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mn</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stery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th</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ramid</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mbol</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3118">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rup</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3118">
                <a:tc>
                  <a:txBody>
                    <a:bodyPr/>
                    <a:lstStyle/>
                    <a:p>
                      <a:pPr algn="ctr"/>
                      <a:r>
                        <a:rPr lang="en-GB" sz="1400" b="0" i="0" dirty="0">
                          <a:solidFill>
                            <a:schemeClr val="tx1"/>
                          </a:solidFill>
                          <a:latin typeface="Gill Sans MT" panose="020B0502020104020203" pitchFamily="34" charset="0"/>
                          <a:cs typeface="Arial" panose="020B0604020202020204" pitchFamily="34" charset="0"/>
                        </a:rPr>
                        <a:t>t</a:t>
                      </a:r>
                      <a:r>
                        <a:rPr lang="en-GB" sz="1400" b="0" i="0" dirty="0">
                          <a:solidFill>
                            <a:srgbClr val="FF0000"/>
                          </a:solidFill>
                          <a:latin typeface="Gill Sans MT" panose="020B0502020104020203" pitchFamily="34" charset="0"/>
                          <a:cs typeface="Arial" panose="020B0604020202020204" pitchFamily="34" charset="0"/>
                        </a:rPr>
                        <a:t>y</a:t>
                      </a:r>
                      <a:r>
                        <a:rPr lang="en-GB" sz="1400" b="0" i="0" dirty="0">
                          <a:solidFill>
                            <a:schemeClr val="tx1"/>
                          </a:solidFill>
                          <a:latin typeface="Gill Sans MT" panose="020B0502020104020203" pitchFamily="34" charset="0"/>
                          <a:cs typeface="Arial" panose="020B0604020202020204" pitchFamily="34" charset="0"/>
                        </a:rPr>
                        <a:t>pical</a:t>
                      </a:r>
                      <a:r>
                        <a:rPr lang="en-GB" sz="1400" b="0" i="1" dirty="0">
                          <a:solidFill>
                            <a:schemeClr val="tx1"/>
                          </a:solidFill>
                          <a:latin typeface="Gill Sans MT" panose="020B0502020104020203" pitchFamily="34" charset="0"/>
                          <a:cs typeface="Arial" panose="020B0604020202020204"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3118">
                <a:tc>
                  <a:txBody>
                    <a:bodyPr/>
                    <a:lstStyle/>
                    <a:p>
                      <a:pPr algn="ctr"/>
                      <a:r>
                        <a:rPr lang="en-US" sz="1400" dirty="0">
                          <a:latin typeface="Gill Sans MT" panose="020B0502020104020203" pitchFamily="34" charset="0"/>
                        </a:rPr>
                        <a:t>Eg</a:t>
                      </a:r>
                      <a:r>
                        <a:rPr lang="en-US" sz="1400" dirty="0">
                          <a:solidFill>
                            <a:srgbClr val="FF0000"/>
                          </a:solidFill>
                          <a:latin typeface="Gill Sans MT" panose="020B0502020104020203" pitchFamily="34" charset="0"/>
                        </a:rPr>
                        <a:t>y</a:t>
                      </a:r>
                      <a:r>
                        <a:rPr lang="en-US" sz="1400" dirty="0">
                          <a:latin typeface="Gill Sans MT" panose="020B0502020104020203" pitchFamily="34" charset="0"/>
                        </a:rPr>
                        <a:t>pt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3118">
                <a:tc>
                  <a:txBody>
                    <a:bodyPr/>
                    <a:lstStyle/>
                    <a:p>
                      <a:pPr algn="ctr"/>
                      <a:r>
                        <a:rPr lang="en-GB" sz="1400" dirty="0">
                          <a:latin typeface="Gill Sans MT" panose="020B0502020104020203" pitchFamily="34" charset="0"/>
                        </a:rPr>
                        <a:t>bic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cle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3118">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mbals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3118">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linder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3118">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mnast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3118">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mnastics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3118">
                <a:tc>
                  <a:txBody>
                    <a:bodyPr/>
                    <a:lstStyle/>
                    <a:p>
                      <a:pPr algn="ct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gen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3118">
                <a:tc>
                  <a:txBody>
                    <a:bodyPr/>
                    <a:lstStyle/>
                    <a:p>
                      <a:pPr algn="ctr"/>
                      <a:r>
                        <a:rPr lang="en-GB" sz="1400" dirty="0">
                          <a:latin typeface="Gill Sans MT" panose="020B0502020104020203" pitchFamily="34" charset="0"/>
                        </a:rPr>
                        <a:t>cr</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pt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3118">
                <a:tc>
                  <a:txBody>
                    <a:bodyPr/>
                    <a:lstStyle/>
                    <a:p>
                      <a:pPr algn="ctr"/>
                      <a:r>
                        <a:rPr lang="en-GB" sz="1400" dirty="0">
                          <a:latin typeface="Gill Sans MT" panose="020B0502020104020203" pitchFamily="34" charset="0"/>
                        </a:rPr>
                        <a:t>l</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rics</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3118">
                <a:tc>
                  <a:txBody>
                    <a:bodyPr/>
                    <a:lstStyle/>
                    <a:p>
                      <a:pPr algn="ctr"/>
                      <a:r>
                        <a:rPr lang="en-GB" sz="1400" dirty="0">
                          <a:latin typeface="Gill Sans MT" panose="020B0502020104020203" pitchFamily="34" charset="77"/>
                        </a:rPr>
                        <a:t>l</a:t>
                      </a:r>
                      <a:r>
                        <a:rPr lang="en-GB" sz="1400" dirty="0">
                          <a:solidFill>
                            <a:srgbClr val="FF0000"/>
                          </a:solidFill>
                          <a:latin typeface="Gill Sans MT" panose="020B0502020104020203" pitchFamily="34" charset="77"/>
                        </a:rPr>
                        <a:t>y</a:t>
                      </a:r>
                      <a:r>
                        <a:rPr lang="en-GB" sz="1400" dirty="0">
                          <a:latin typeface="Gill Sans MT" panose="020B0502020104020203" pitchFamily="34" charset="77"/>
                        </a:rPr>
                        <a:t>nx</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162551420"/>
                  </a:ext>
                </a:extLst>
              </a:tr>
              <a:tr h="443118">
                <a:tc>
                  <a:txBody>
                    <a:bodyPr/>
                    <a:lstStyle/>
                    <a:p>
                      <a:pPr algn="ctr"/>
                      <a:r>
                        <a:rPr lang="en-GB" sz="1400" dirty="0">
                          <a:latin typeface="Gill Sans MT" panose="020B0502020104020203" pitchFamily="34" charset="77"/>
                        </a:rPr>
                        <a:t>s</a:t>
                      </a:r>
                      <a:r>
                        <a:rPr lang="en-GB" sz="1400" dirty="0">
                          <a:solidFill>
                            <a:srgbClr val="FF0000"/>
                          </a:solidFill>
                          <a:latin typeface="Gill Sans MT" panose="020B0502020104020203" pitchFamily="34" charset="77"/>
                        </a:rPr>
                        <a:t>y</a:t>
                      </a:r>
                      <a:r>
                        <a:rPr lang="en-GB" sz="1400" dirty="0">
                          <a:latin typeface="Gill Sans MT" panose="020B0502020104020203" pitchFamily="34" charset="77"/>
                        </a:rPr>
                        <a:t>rup</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17048887"/>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716413599"/>
              </p:ext>
            </p:extLst>
          </p:nvPr>
        </p:nvGraphicFramePr>
        <p:xfrm>
          <a:off x="264560" y="276319"/>
          <a:ext cx="6328880" cy="94041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2314">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stal</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mn</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stery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th</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ramid</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mbol</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rup</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1252">
                <a:tc>
                  <a:txBody>
                    <a:bodyPr/>
                    <a:lstStyle/>
                    <a:p>
                      <a:pPr algn="ctr"/>
                      <a:r>
                        <a:rPr lang="en-GB" sz="1400" b="0" i="0" dirty="0">
                          <a:solidFill>
                            <a:schemeClr val="tx1"/>
                          </a:solidFill>
                          <a:latin typeface="Gill Sans MT" panose="020B0502020104020203" pitchFamily="34" charset="0"/>
                          <a:cs typeface="Arial" panose="020B0604020202020204" pitchFamily="34" charset="0"/>
                        </a:rPr>
                        <a:t>t</a:t>
                      </a:r>
                      <a:r>
                        <a:rPr lang="en-GB" sz="1400" b="0" i="0" dirty="0">
                          <a:solidFill>
                            <a:srgbClr val="FF0000"/>
                          </a:solidFill>
                          <a:latin typeface="Gill Sans MT" panose="020B0502020104020203" pitchFamily="34" charset="0"/>
                          <a:cs typeface="Arial" panose="020B0604020202020204" pitchFamily="34" charset="0"/>
                        </a:rPr>
                        <a:t>y</a:t>
                      </a:r>
                      <a:r>
                        <a:rPr lang="en-GB" sz="1400" b="0" i="0" dirty="0">
                          <a:solidFill>
                            <a:schemeClr val="tx1"/>
                          </a:solidFill>
                          <a:latin typeface="Gill Sans MT" panose="020B0502020104020203" pitchFamily="34" charset="0"/>
                          <a:cs typeface="Arial" panose="020B0604020202020204" pitchFamily="34" charset="0"/>
                        </a:rPr>
                        <a:t>pical</a:t>
                      </a:r>
                      <a:r>
                        <a:rPr lang="en-GB" sz="1400" b="0" i="1" dirty="0">
                          <a:solidFill>
                            <a:schemeClr val="tx1"/>
                          </a:solidFill>
                          <a:latin typeface="Gill Sans MT" panose="020B0502020104020203" pitchFamily="34" charset="0"/>
                          <a:cs typeface="Arial" panose="020B0604020202020204"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1252">
                <a:tc>
                  <a:txBody>
                    <a:bodyPr/>
                    <a:lstStyle/>
                    <a:p>
                      <a:pPr algn="ctr"/>
                      <a:r>
                        <a:rPr lang="en-US" sz="1400" dirty="0">
                          <a:latin typeface="Gill Sans MT" panose="020B0502020104020203" pitchFamily="34" charset="0"/>
                        </a:rPr>
                        <a:t>Eg</a:t>
                      </a:r>
                      <a:r>
                        <a:rPr lang="en-US" sz="1400" dirty="0">
                          <a:solidFill>
                            <a:srgbClr val="FF0000"/>
                          </a:solidFill>
                          <a:latin typeface="Gill Sans MT" panose="020B0502020104020203" pitchFamily="34" charset="0"/>
                        </a:rPr>
                        <a:t>y</a:t>
                      </a:r>
                      <a:r>
                        <a:rPr lang="en-US" sz="1400" dirty="0">
                          <a:latin typeface="Gill Sans MT" panose="020B0502020104020203" pitchFamily="34" charset="0"/>
                        </a:rPr>
                        <a:t>pt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1252">
                <a:tc>
                  <a:txBody>
                    <a:bodyPr/>
                    <a:lstStyle/>
                    <a:p>
                      <a:pPr algn="ctr"/>
                      <a:r>
                        <a:rPr lang="en-GB" sz="1400" dirty="0">
                          <a:latin typeface="Gill Sans MT" panose="020B0502020104020203" pitchFamily="34" charset="0"/>
                        </a:rPr>
                        <a:t>bic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cle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1252">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mbals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1252">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linder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1252">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mnast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1252">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mnastics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1252">
                <a:tc>
                  <a:txBody>
                    <a:bodyPr/>
                    <a:lstStyle/>
                    <a:p>
                      <a:pPr algn="ct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gen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1252">
                <a:tc>
                  <a:txBody>
                    <a:bodyPr/>
                    <a:lstStyle/>
                    <a:p>
                      <a:pPr algn="ctr"/>
                      <a:r>
                        <a:rPr lang="en-GB" sz="1400" dirty="0">
                          <a:latin typeface="Gill Sans MT" panose="020B0502020104020203" pitchFamily="34" charset="0"/>
                        </a:rPr>
                        <a:t>cr</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pt</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1252">
                <a:tc>
                  <a:txBody>
                    <a:bodyPr/>
                    <a:lstStyle/>
                    <a:p>
                      <a:pPr algn="ctr"/>
                      <a:r>
                        <a:rPr lang="en-GB" sz="1400" dirty="0">
                          <a:latin typeface="Gill Sans MT" panose="020B0502020104020203" pitchFamily="34" charset="0"/>
                        </a:rPr>
                        <a:t>l</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rics</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1252">
                <a:tc>
                  <a:txBody>
                    <a:bodyPr/>
                    <a:lstStyle/>
                    <a:p>
                      <a:pPr algn="ctr"/>
                      <a:r>
                        <a:rPr lang="en-GB" sz="1400" dirty="0">
                          <a:latin typeface="Gill Sans MT" panose="020B0502020104020203" pitchFamily="34" charset="77"/>
                        </a:rPr>
                        <a:t>l</a:t>
                      </a:r>
                      <a:r>
                        <a:rPr lang="en-GB" sz="1400" dirty="0">
                          <a:solidFill>
                            <a:srgbClr val="FF0000"/>
                          </a:solidFill>
                          <a:latin typeface="Gill Sans MT" panose="020B0502020104020203" pitchFamily="34" charset="77"/>
                        </a:rPr>
                        <a:t>y</a:t>
                      </a:r>
                      <a:r>
                        <a:rPr lang="en-GB" sz="1400" dirty="0">
                          <a:latin typeface="Gill Sans MT" panose="020B0502020104020203" pitchFamily="34" charset="77"/>
                        </a:rPr>
                        <a:t>nx</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279856405"/>
                  </a:ext>
                </a:extLst>
              </a:tr>
              <a:tr h="441252">
                <a:tc>
                  <a:txBody>
                    <a:bodyPr/>
                    <a:lstStyle/>
                    <a:p>
                      <a:pPr algn="ctr"/>
                      <a:r>
                        <a:rPr lang="en-GB" sz="1400" dirty="0">
                          <a:latin typeface="Gill Sans MT" panose="020B0502020104020203" pitchFamily="34" charset="77"/>
                        </a:rPr>
                        <a:t>s</a:t>
                      </a:r>
                      <a:r>
                        <a:rPr lang="en-GB" sz="1400" dirty="0">
                          <a:solidFill>
                            <a:srgbClr val="FF0000"/>
                          </a:solidFill>
                          <a:latin typeface="Gill Sans MT" panose="020B0502020104020203" pitchFamily="34" charset="77"/>
                        </a:rPr>
                        <a:t>y</a:t>
                      </a:r>
                      <a:r>
                        <a:rPr lang="en-GB" sz="1400" dirty="0">
                          <a:latin typeface="Gill Sans MT" panose="020B0502020104020203" pitchFamily="34" charset="77"/>
                        </a:rPr>
                        <a:t>rup</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594268004"/>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556993064"/>
              </p:ext>
            </p:extLst>
          </p:nvPr>
        </p:nvGraphicFramePr>
        <p:xfrm>
          <a:off x="264560" y="276319"/>
          <a:ext cx="6328880" cy="94041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2314">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cr</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stal</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h</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mn</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stery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th</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p</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ramid</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mbol</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1252">
                <a:tc>
                  <a:txBody>
                    <a:bodyPr/>
                    <a:lstStyle/>
                    <a:p>
                      <a:pPr algn="ctr">
                        <a:spcAft>
                          <a:spcPts val="0"/>
                        </a:spcAft>
                      </a:pP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s</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rup</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1252">
                <a:tc>
                  <a:txBody>
                    <a:bodyPr/>
                    <a:lstStyle/>
                    <a:p>
                      <a:pPr algn="ctr"/>
                      <a:r>
                        <a:rPr lang="en-GB" sz="1400" b="0" i="0" dirty="0">
                          <a:solidFill>
                            <a:schemeClr val="tx1"/>
                          </a:solidFill>
                          <a:latin typeface="Gill Sans MT" panose="020B0502020104020203" pitchFamily="34" charset="0"/>
                          <a:cs typeface="Arial" panose="020B0604020202020204" pitchFamily="34" charset="0"/>
                        </a:rPr>
                        <a:t>t</a:t>
                      </a:r>
                      <a:r>
                        <a:rPr lang="en-GB" sz="1400" b="0" i="0" dirty="0">
                          <a:solidFill>
                            <a:srgbClr val="FF0000"/>
                          </a:solidFill>
                          <a:latin typeface="Gill Sans MT" panose="020B0502020104020203" pitchFamily="34" charset="0"/>
                          <a:cs typeface="Arial" panose="020B0604020202020204" pitchFamily="34" charset="0"/>
                        </a:rPr>
                        <a:t>y</a:t>
                      </a:r>
                      <a:r>
                        <a:rPr lang="en-GB" sz="1400" b="0" i="0" dirty="0">
                          <a:solidFill>
                            <a:schemeClr val="tx1"/>
                          </a:solidFill>
                          <a:latin typeface="Gill Sans MT" panose="020B0502020104020203" pitchFamily="34" charset="0"/>
                          <a:cs typeface="Arial" panose="020B0604020202020204" pitchFamily="34" charset="0"/>
                        </a:rPr>
                        <a:t>pical</a:t>
                      </a:r>
                      <a:r>
                        <a:rPr lang="en-GB" sz="1400" b="0" i="1" dirty="0">
                          <a:solidFill>
                            <a:schemeClr val="tx1"/>
                          </a:solidFill>
                          <a:latin typeface="Gill Sans MT" panose="020B0502020104020203" pitchFamily="34" charset="0"/>
                          <a:cs typeface="Arial" panose="020B0604020202020204" pitchFamily="34" charset="0"/>
                        </a:rPr>
                        <a:t> </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1252">
                <a:tc>
                  <a:txBody>
                    <a:bodyPr/>
                    <a:lstStyle/>
                    <a:p>
                      <a:pPr algn="ctr"/>
                      <a:r>
                        <a:rPr lang="en-US" sz="1400" dirty="0">
                          <a:latin typeface="Gill Sans MT" panose="020B0502020104020203" pitchFamily="34" charset="0"/>
                        </a:rPr>
                        <a:t>Eg</a:t>
                      </a:r>
                      <a:r>
                        <a:rPr lang="en-US" sz="1400" dirty="0">
                          <a:solidFill>
                            <a:srgbClr val="FF0000"/>
                          </a:solidFill>
                          <a:latin typeface="Gill Sans MT" panose="020B0502020104020203" pitchFamily="34" charset="0"/>
                        </a:rPr>
                        <a:t>y</a:t>
                      </a:r>
                      <a:r>
                        <a:rPr lang="en-US" sz="1400" dirty="0">
                          <a:latin typeface="Gill Sans MT" panose="020B0502020104020203" pitchFamily="34" charset="0"/>
                        </a:rPr>
                        <a:t>pt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1252">
                <a:tc>
                  <a:txBody>
                    <a:bodyPr/>
                    <a:lstStyle/>
                    <a:p>
                      <a:pPr algn="ctr"/>
                      <a:r>
                        <a:rPr lang="en-GB" sz="1400" dirty="0">
                          <a:latin typeface="Gill Sans MT" panose="020B0502020104020203" pitchFamily="34" charset="0"/>
                        </a:rPr>
                        <a:t>bic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cle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1252">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mbals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1252">
                <a:tc>
                  <a:txBody>
                    <a:bodyPr/>
                    <a:lstStyle/>
                    <a:p>
                      <a:pPr algn="ctr"/>
                      <a:r>
                        <a:rPr lang="en-GB" sz="1400" dirty="0">
                          <a:latin typeface="Gill Sans MT" panose="020B0502020104020203" pitchFamily="34" charset="0"/>
                        </a:rPr>
                        <a:t>c</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linder</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1252">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mnast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1252">
                <a:tc>
                  <a:txBody>
                    <a:bodyPr/>
                    <a:lstStyle/>
                    <a:p>
                      <a:pPr algn="ctr"/>
                      <a:r>
                        <a:rPr lang="en-GB" sz="1400" dirty="0">
                          <a:latin typeface="Gill Sans MT" panose="020B0502020104020203" pitchFamily="34" charset="0"/>
                        </a:rPr>
                        <a:t>g</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mnastics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1252">
                <a:tc>
                  <a:txBody>
                    <a:bodyPr/>
                    <a:lstStyle/>
                    <a:p>
                      <a:pPr algn="ct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ox</a:t>
                      </a:r>
                      <a:r>
                        <a:rPr lang="en-GB" sz="1400" dirty="0">
                          <a:solidFill>
                            <a:srgbClr val="FF0000"/>
                          </a:solidFill>
                          <a:effectLst/>
                          <a:latin typeface="Gill Sans MT" panose="020B0502020104020203" pitchFamily="34" charset="0"/>
                          <a:ea typeface="Times New Roman" panose="02020603050405020304" pitchFamily="18" charset="0"/>
                          <a:cs typeface="Arial" panose="020B0604020202020204" pitchFamily="34" charset="0"/>
                        </a:rPr>
                        <a:t>y</a:t>
                      </a:r>
                      <a:r>
                        <a:rPr lang="en-GB" sz="1400" dirty="0">
                          <a:solidFill>
                            <a:schemeClr val="tx1"/>
                          </a:solidFill>
                          <a:effectLst/>
                          <a:latin typeface="Gill Sans MT" panose="020B0502020104020203" pitchFamily="34" charset="0"/>
                          <a:ea typeface="Times New Roman" panose="02020603050405020304" pitchFamily="18" charset="0"/>
                          <a:cs typeface="Arial" panose="020B0604020202020204" pitchFamily="34" charset="0"/>
                        </a:rPr>
                        <a:t>gen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1252">
                <a:tc>
                  <a:txBody>
                    <a:bodyPr/>
                    <a:lstStyle/>
                    <a:p>
                      <a:pPr algn="ctr"/>
                      <a:r>
                        <a:rPr lang="en-GB" sz="1400" dirty="0">
                          <a:latin typeface="Gill Sans MT" panose="020B0502020104020203" pitchFamily="34" charset="0"/>
                        </a:rPr>
                        <a:t>cr</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pt</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1252">
                <a:tc>
                  <a:txBody>
                    <a:bodyPr/>
                    <a:lstStyle/>
                    <a:p>
                      <a:pPr algn="ctr"/>
                      <a:r>
                        <a:rPr lang="en-GB" sz="1400" dirty="0">
                          <a:latin typeface="Gill Sans MT" panose="020B0502020104020203" pitchFamily="34" charset="0"/>
                        </a:rPr>
                        <a:t>l</a:t>
                      </a:r>
                      <a:r>
                        <a:rPr lang="en-GB" sz="1400" dirty="0">
                          <a:solidFill>
                            <a:srgbClr val="FF0000"/>
                          </a:solidFill>
                          <a:latin typeface="Gill Sans MT" panose="020B0502020104020203" pitchFamily="34" charset="0"/>
                        </a:rPr>
                        <a:t>y</a:t>
                      </a:r>
                      <a:r>
                        <a:rPr lang="en-GB" sz="1400" dirty="0">
                          <a:latin typeface="Gill Sans MT" panose="020B0502020104020203" pitchFamily="34" charset="0"/>
                        </a:rPr>
                        <a:t>rics</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1252">
                <a:tc>
                  <a:txBody>
                    <a:bodyPr/>
                    <a:lstStyle/>
                    <a:p>
                      <a:pPr algn="ctr"/>
                      <a:r>
                        <a:rPr lang="en-GB" sz="1400" dirty="0">
                          <a:latin typeface="Gill Sans MT" panose="020B0502020104020203" pitchFamily="34" charset="77"/>
                        </a:rPr>
                        <a:t>l</a:t>
                      </a:r>
                      <a:r>
                        <a:rPr lang="en-GB" sz="1400" dirty="0">
                          <a:solidFill>
                            <a:srgbClr val="FF0000"/>
                          </a:solidFill>
                          <a:latin typeface="Gill Sans MT" panose="020B0502020104020203" pitchFamily="34" charset="77"/>
                        </a:rPr>
                        <a:t>y</a:t>
                      </a:r>
                      <a:r>
                        <a:rPr lang="en-GB" sz="1400" dirty="0">
                          <a:latin typeface="Gill Sans MT" panose="020B0502020104020203" pitchFamily="34" charset="77"/>
                        </a:rPr>
                        <a:t>nx</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63103942"/>
                  </a:ext>
                </a:extLst>
              </a:tr>
              <a:tr h="441252">
                <a:tc>
                  <a:txBody>
                    <a:bodyPr/>
                    <a:lstStyle/>
                    <a:p>
                      <a:pPr algn="ctr"/>
                      <a:r>
                        <a:rPr lang="en-GB" sz="1400" dirty="0">
                          <a:latin typeface="Gill Sans MT" panose="020B0502020104020203" pitchFamily="34" charset="77"/>
                        </a:rPr>
                        <a:t>s</a:t>
                      </a:r>
                      <a:r>
                        <a:rPr lang="en-GB" sz="1400" dirty="0">
                          <a:solidFill>
                            <a:srgbClr val="FF0000"/>
                          </a:solidFill>
                          <a:latin typeface="Gill Sans MT" panose="020B0502020104020203" pitchFamily="34" charset="77"/>
                        </a:rPr>
                        <a:t>y</a:t>
                      </a:r>
                      <a:r>
                        <a:rPr lang="en-GB" sz="1400" dirty="0">
                          <a:latin typeface="Gill Sans MT" panose="020B0502020104020203" pitchFamily="34" charset="77"/>
                        </a:rPr>
                        <a:t>rup</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81097393"/>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2646</TotalTime>
  <Words>2404</Words>
  <Application>Microsoft Macintosh PowerPoint</Application>
  <PresentationFormat>A4 Paper (210x297 mm)</PresentationFormat>
  <Paragraphs>677</Paragraphs>
  <Slides>44</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59</cp:revision>
  <dcterms:created xsi:type="dcterms:W3CDTF">2020-04-07T16:27:58Z</dcterms:created>
  <dcterms:modified xsi:type="dcterms:W3CDTF">2026-08-25T19:14:00Z</dcterms:modified>
</cp:coreProperties>
</file>