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9" r:id="rId3"/>
    <p:sldId id="274" r:id="rId4"/>
    <p:sldId id="286" r:id="rId5"/>
    <p:sldId id="280" r:id="rId6"/>
    <p:sldId id="287" r:id="rId7"/>
    <p:sldId id="281" r:id="rId8"/>
    <p:sldId id="282" r:id="rId9"/>
    <p:sldId id="283" r:id="rId10"/>
    <p:sldId id="284" r:id="rId11"/>
    <p:sldId id="285" r:id="rId12"/>
    <p:sldId id="306" r:id="rId13"/>
    <p:sldId id="308" r:id="rId14"/>
    <p:sldId id="270" r:id="rId15"/>
    <p:sldId id="275" r:id="rId16"/>
    <p:sldId id="292" r:id="rId17"/>
    <p:sldId id="293" r:id="rId18"/>
    <p:sldId id="294" r:id="rId19"/>
    <p:sldId id="295" r:id="rId20"/>
    <p:sldId id="296" r:id="rId21"/>
    <p:sldId id="271" r:id="rId22"/>
    <p:sldId id="312" r:id="rId23"/>
    <p:sldId id="309" r:id="rId24"/>
    <p:sldId id="272" r:id="rId25"/>
    <p:sldId id="313" r:id="rId26"/>
    <p:sldId id="310" r:id="rId27"/>
    <p:sldId id="273" r:id="rId28"/>
    <p:sldId id="314" r:id="rId29"/>
    <p:sldId id="311" r:id="rId30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EEE"/>
    <a:srgbClr val="05AEEE"/>
    <a:srgbClr val="FFFFFF"/>
    <a:srgbClr val="F5FDFF"/>
    <a:srgbClr val="F4FFFD"/>
    <a:srgbClr val="ECF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33"/>
    <p:restoredTop sz="94756"/>
  </p:normalViewPr>
  <p:slideViewPr>
    <p:cSldViewPr snapToGrid="0">
      <p:cViewPr varScale="1">
        <p:scale>
          <a:sx n="114" d="100"/>
          <a:sy n="114" d="100"/>
        </p:scale>
        <p:origin x="14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19/08/2026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8059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19/08/2026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7492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19/08/2026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2159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19/08/2026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1838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19/08/2026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6831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19/08/2026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5398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19/08/2026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342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19/08/2026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476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19/08/2026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5459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19/08/2026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4361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19/08/2026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9669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276AE5B-1C76-3C4B-AEF5-3B5E6C1C6616}" type="datetimeFigureOut">
              <a:rPr lang="en-GB" smtClean="0"/>
              <a:t>19/08/2026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1679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0900E2F-5C50-2038-B921-17A1F1A07E61}"/>
              </a:ext>
            </a:extLst>
          </p:cNvPr>
          <p:cNvSpPr txBox="1"/>
          <p:nvPr/>
        </p:nvSpPr>
        <p:spPr>
          <a:xfrm>
            <a:off x="1717597" y="3851749"/>
            <a:ext cx="64707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i="0">
                <a:solidFill>
                  <a:schemeClr val="bg1"/>
                </a:solidFill>
                <a:latin typeface="Gill Sans MT" panose="020B0502020104020203" pitchFamily="34" charset="77"/>
              </a:rPr>
              <a:t>Year 4 </a:t>
            </a:r>
            <a:r>
              <a:rPr lang="en-GB" sz="2800" b="1" i="0" dirty="0">
                <a:solidFill>
                  <a:schemeClr val="bg1"/>
                </a:solidFill>
                <a:latin typeface="Gill Sans MT" panose="020B0502020104020203" pitchFamily="34" charset="77"/>
              </a:rPr>
              <a:t>∙ Autumn 1 ∙  </a:t>
            </a:r>
            <a:r>
              <a:rPr lang="en-GB" sz="2800" b="1" i="0">
                <a:solidFill>
                  <a:schemeClr val="bg1"/>
                </a:solidFill>
                <a:latin typeface="Gill Sans MT" panose="020B0502020104020203" pitchFamily="34" charset="77"/>
              </a:rPr>
              <a:t>Week 4</a:t>
            </a:r>
            <a:endParaRPr lang="en-US" sz="2800" b="1" u="sng" dirty="0">
              <a:latin typeface="Gill Sans SemiBold" panose="020B0502020104020203" pitchFamily="34" charset="-79"/>
              <a:ea typeface="Hiragino Kaku Gothic Std W8" panose="020B0800000000000000" pitchFamily="34" charset="-128"/>
              <a:cs typeface="Gill Sans SemiBold" panose="020B0502020104020203" pitchFamily="34" charset="-79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A71E530-EA42-CC6A-6A3B-6A00BDC2F6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8579" y="850701"/>
            <a:ext cx="1628841" cy="1247170"/>
          </a:xfrm>
          <a:prstGeom prst="rect">
            <a:avLst/>
          </a:prstGeom>
          <a:effectLst>
            <a:glow rad="103032">
              <a:schemeClr val="bg1">
                <a:alpha val="40000"/>
              </a:schemeClr>
            </a:glow>
            <a:softEdge rad="0"/>
          </a:effectLst>
        </p:spPr>
      </p:pic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C13E1638-8742-708E-91C1-B806EBA036C1}"/>
              </a:ext>
            </a:extLst>
          </p:cNvPr>
          <p:cNvSpPr/>
          <p:nvPr/>
        </p:nvSpPr>
        <p:spPr>
          <a:xfrm>
            <a:off x="1610881" y="2748776"/>
            <a:ext cx="6684233" cy="713678"/>
          </a:xfrm>
          <a:prstGeom prst="round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>
              <a:defRPr/>
            </a:pPr>
            <a:r>
              <a:rPr lang="en-GB" sz="3200" b="1" dirty="0">
                <a:solidFill>
                  <a:srgbClr val="05AEEE"/>
                </a:solidFill>
                <a:latin typeface="Gill Sans MT" panose="020B0502020104020203" pitchFamily="34" charset="77"/>
              </a:rPr>
              <a:t>SPELLING TEACHING SLIDES</a:t>
            </a:r>
            <a:endParaRPr lang="en-US" sz="3200" b="1" dirty="0">
              <a:solidFill>
                <a:srgbClr val="05AEEE"/>
              </a:solidFill>
              <a:latin typeface="Gill Sans SemiBold" panose="020B0502020104020203" pitchFamily="34" charset="-79"/>
              <a:ea typeface="Hiragino Kaku Gothic Std W8" panose="020B0800000000000000" pitchFamily="34" charset="-128"/>
              <a:cs typeface="Gill Sans SemiBold" panose="020B0502020104020203" pitchFamily="34" charset="-79"/>
            </a:endParaRP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854D4889-4D48-8415-B823-A204ACA66FFE}"/>
              </a:ext>
            </a:extLst>
          </p:cNvPr>
          <p:cNvSpPr/>
          <p:nvPr/>
        </p:nvSpPr>
        <p:spPr>
          <a:xfrm>
            <a:off x="1851618" y="4764264"/>
            <a:ext cx="6336778" cy="1047659"/>
          </a:xfrm>
          <a:prstGeom prst="round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05AEEE"/>
                </a:solidFill>
                <a:latin typeface="Gill Sans SemiBold" panose="020B0502020104020203" pitchFamily="34" charset="-79"/>
                <a:ea typeface="Hiragino Kaku Gothic Std W8" panose="020B0800000000000000" pitchFamily="34" charset="-128"/>
                <a:cs typeface="Gill Sans SemiBold" panose="020B0502020104020203" pitchFamily="34" charset="-79"/>
              </a:rPr>
              <a:t>SPELLING RULE</a:t>
            </a:r>
          </a:p>
          <a:p>
            <a:pPr algn="ctr"/>
            <a:r>
              <a:rPr lang="en-GB" sz="2000" b="1" dirty="0">
                <a:solidFill>
                  <a:srgbClr val="00AEEE"/>
                </a:solidFill>
              </a:rPr>
              <a:t>i sound spelt y</a:t>
            </a:r>
            <a:endParaRPr lang="en-GB" sz="2000" b="1" dirty="0">
              <a:solidFill>
                <a:srgbClr val="00AEEE"/>
              </a:solidFill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97087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C0249C-F53C-2D7F-24C2-FC75ADB7C0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D076D9D-2A84-31DE-B6A2-C095CE7B3B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1E0ED371-E79A-EC22-FBE6-DB519D9A9C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EBCFC95-A035-83B2-DD61-FA6F6A5F30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016627"/>
              </p:ext>
            </p:extLst>
          </p:nvPr>
        </p:nvGraphicFramePr>
        <p:xfrm>
          <a:off x="438872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6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cylinder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6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lyrics</a:t>
                      </a:r>
                      <a:endParaRPr lang="en-GB" sz="66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6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gymnast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6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lynx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654A420-D592-EEDE-A4BF-552F5A52D4BD}"/>
              </a:ext>
            </a:extLst>
          </p:cNvPr>
          <p:cNvSpPr txBox="1"/>
          <p:nvPr/>
        </p:nvSpPr>
        <p:spPr>
          <a:xfrm>
            <a:off x="1968197" y="1120273"/>
            <a:ext cx="5969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i="1" dirty="0">
                <a:latin typeface="Gill Sans MT" panose="020B0502020104020203" pitchFamily="34" charset="77"/>
              </a:rPr>
              <a:t>See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Hear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Say</a:t>
            </a:r>
            <a:r>
              <a:rPr lang="en-GB" sz="2800" dirty="0">
                <a:latin typeface="Gill Sans MT" panose="020B0502020104020203" pitchFamily="34" charset="77"/>
              </a:rPr>
              <a:t> → Spot the Pattern</a:t>
            </a:r>
            <a:r>
              <a:rPr lang="en-GB" sz="2800" i="1" dirty="0">
                <a:latin typeface="Gill Sans MT" panose="020B0502020104020203" pitchFamily="34" charset="77"/>
              </a:rPr>
              <a:t> </a:t>
            </a:r>
            <a:endParaRPr lang="en-GB" sz="2000" i="1" dirty="0">
              <a:latin typeface="Gill Sans MT" panose="020B0502020104020203" pitchFamily="34" charset="77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CE7D67C9-73EB-48CD-E401-323271E3154C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EXPLORATION</a:t>
            </a:r>
          </a:p>
        </p:txBody>
      </p:sp>
    </p:spTree>
    <p:extLst>
      <p:ext uri="{BB962C8B-B14F-4D97-AF65-F5344CB8AC3E}">
        <p14:creationId xmlns:p14="http://schemas.microsoft.com/office/powerpoint/2010/main" val="3864483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5B2F34-25CF-372A-2BD8-2460FF8E4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8612628-D196-7FCF-5524-87A97FE488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2935AD8-BDE0-76FE-558F-A7E2AB06D3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6CF5247-9484-ED03-C22E-774660DF05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3981523"/>
              </p:ext>
            </p:extLst>
          </p:nvPr>
        </p:nvGraphicFramePr>
        <p:xfrm>
          <a:off x="438873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6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myth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6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gymnastics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6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Egypt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6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syrup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A84F167-5077-9775-2CA9-5E1AEC599C8E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EXPLORATION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6851BD-4FE6-6030-D33E-70BA68EB6528}"/>
              </a:ext>
            </a:extLst>
          </p:cNvPr>
          <p:cNvSpPr txBox="1"/>
          <p:nvPr/>
        </p:nvSpPr>
        <p:spPr>
          <a:xfrm>
            <a:off x="1968197" y="1120273"/>
            <a:ext cx="5969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i="1" dirty="0">
                <a:latin typeface="Gill Sans MT" panose="020B0502020104020203" pitchFamily="34" charset="77"/>
              </a:rPr>
              <a:t>See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Hear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Say</a:t>
            </a:r>
            <a:r>
              <a:rPr lang="en-GB" sz="2800" dirty="0">
                <a:latin typeface="Gill Sans MT" panose="020B0502020104020203" pitchFamily="34" charset="77"/>
              </a:rPr>
              <a:t> → Spot the Pattern</a:t>
            </a:r>
            <a:r>
              <a:rPr lang="en-GB" sz="2800" i="1" dirty="0">
                <a:latin typeface="Gill Sans MT" panose="020B0502020104020203" pitchFamily="34" charset="77"/>
              </a:rPr>
              <a:t> </a:t>
            </a:r>
            <a:endParaRPr lang="en-GB" sz="2000" i="1" dirty="0"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187915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F7CADA-A3F3-5DF4-43D6-E53BD62E10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ED8FA1-5A11-FFF7-4E5C-613AC250EA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01DB42CD-688C-AB51-26D0-B4D098520E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298F738-7132-C86A-C3B4-6B0FC680C0A8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APPLY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6CD331-D19F-5C40-44A4-AB37F4160C57}"/>
              </a:ext>
            </a:extLst>
          </p:cNvPr>
          <p:cNvSpPr txBox="1"/>
          <p:nvPr/>
        </p:nvSpPr>
        <p:spPr>
          <a:xfrm>
            <a:off x="3023924" y="888377"/>
            <a:ext cx="3858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i="1" dirty="0">
                <a:latin typeface="Gill Sans MT" panose="020B0502020104020203" pitchFamily="34" charset="77"/>
              </a:rPr>
              <a:t>Find the Mistake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AA120D7-A9DB-B584-081D-1CE92FDDC62C}"/>
              </a:ext>
            </a:extLst>
          </p:cNvPr>
          <p:cNvSpPr txBox="1"/>
          <p:nvPr/>
        </p:nvSpPr>
        <p:spPr>
          <a:xfrm>
            <a:off x="689281" y="1310525"/>
            <a:ext cx="86197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>
                <a:latin typeface="Gill Sans MT" panose="020B0502020104020203" pitchFamily="34" charset="77"/>
              </a:rPr>
              <a:t>Some words are correct. Some are not. Spot the mistakes and correct them.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8E6BDF5-4910-2B6C-AFFB-2DE8413C70BF}"/>
              </a:ext>
            </a:extLst>
          </p:cNvPr>
          <p:cNvGraphicFramePr>
            <a:graphicFrameLocks noGrp="1"/>
          </p:cNvGraphicFramePr>
          <p:nvPr/>
        </p:nvGraphicFramePr>
        <p:xfrm>
          <a:off x="694944" y="1965116"/>
          <a:ext cx="8619744" cy="42406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54936">
                  <a:extLst>
                    <a:ext uri="{9D8B030D-6E8A-4147-A177-3AD203B41FA5}">
                      <a16:colId xmlns:a16="http://schemas.microsoft.com/office/drawing/2014/main" val="1873827838"/>
                    </a:ext>
                  </a:extLst>
                </a:gridCol>
                <a:gridCol w="2154936">
                  <a:extLst>
                    <a:ext uri="{9D8B030D-6E8A-4147-A177-3AD203B41FA5}">
                      <a16:colId xmlns:a16="http://schemas.microsoft.com/office/drawing/2014/main" val="853228857"/>
                    </a:ext>
                  </a:extLst>
                </a:gridCol>
                <a:gridCol w="2154936">
                  <a:extLst>
                    <a:ext uri="{9D8B030D-6E8A-4147-A177-3AD203B41FA5}">
                      <a16:colId xmlns:a16="http://schemas.microsoft.com/office/drawing/2014/main" val="3557760036"/>
                    </a:ext>
                  </a:extLst>
                </a:gridCol>
                <a:gridCol w="2154936">
                  <a:extLst>
                    <a:ext uri="{9D8B030D-6E8A-4147-A177-3AD203B41FA5}">
                      <a16:colId xmlns:a16="http://schemas.microsoft.com/office/drawing/2014/main" val="1901204747"/>
                    </a:ext>
                  </a:extLst>
                </a:gridCol>
              </a:tblGrid>
              <a:tr h="1060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pyramid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bycicle</a:t>
                      </a:r>
                      <a:endParaRPr lang="en-GB" sz="28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 err="1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oxigen</a:t>
                      </a:r>
                      <a:endParaRPr lang="en-GB" sz="28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myth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6410142"/>
                  </a:ext>
                </a:extLst>
              </a:tr>
              <a:tr h="1060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symbol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cymbals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krypt</a:t>
                      </a:r>
                      <a:endParaRPr lang="en-GB" sz="28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Eygpt</a:t>
                      </a:r>
                      <a:endParaRPr lang="en-GB" sz="28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0394956"/>
                  </a:ext>
                </a:extLst>
              </a:tr>
              <a:tr h="1060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syrup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sylinder</a:t>
                      </a:r>
                      <a:endParaRPr lang="en-GB" sz="28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lyrics</a:t>
                      </a:r>
                      <a:endParaRPr lang="en-GB" sz="28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gymnastiks</a:t>
                      </a:r>
                      <a:endParaRPr lang="en-GB" sz="28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7328338"/>
                  </a:ext>
                </a:extLst>
              </a:tr>
              <a:tr h="1060153">
                <a:tc>
                  <a:txBody>
                    <a:bodyPr/>
                    <a:lstStyle/>
                    <a:p>
                      <a:pPr algn="ctr"/>
                      <a:r>
                        <a:rPr lang="en-GB" sz="2800" b="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typical</a:t>
                      </a:r>
                      <a:r>
                        <a:rPr lang="en-GB" sz="2800" b="0" i="1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gymnast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lynks</a:t>
                      </a:r>
                      <a:endParaRPr lang="en-GB" sz="28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syrup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893117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9036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C6E34D-6138-AE35-0883-8088A1E55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07E5E54-93D3-09A1-E3CC-5411B2C49C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630CA82-2802-00E8-5C73-9CFF00D125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F44F0611-3492-9BF0-8923-DA7833D12FAD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APPLY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1603C8-6F4F-71D0-D1E8-8BFE5CAAD59E}"/>
              </a:ext>
            </a:extLst>
          </p:cNvPr>
          <p:cNvSpPr txBox="1"/>
          <p:nvPr/>
        </p:nvSpPr>
        <p:spPr>
          <a:xfrm>
            <a:off x="3023924" y="888377"/>
            <a:ext cx="3858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i="1" dirty="0">
                <a:latin typeface="Gill Sans MT" panose="020B0502020104020203" pitchFamily="34" charset="77"/>
              </a:rPr>
              <a:t>Find the Mistake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6872CF9-74CF-3105-CF85-028211B23CC3}"/>
              </a:ext>
            </a:extLst>
          </p:cNvPr>
          <p:cNvSpPr txBox="1"/>
          <p:nvPr/>
        </p:nvSpPr>
        <p:spPr>
          <a:xfrm>
            <a:off x="689281" y="1310525"/>
            <a:ext cx="86197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>
                <a:latin typeface="Gill Sans MT" panose="020B0502020104020203" pitchFamily="34" charset="77"/>
              </a:rPr>
              <a:t>Some words are correct. Some are not. Spot the mistakes and correct them.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E91CE30-6576-F7F0-85DD-AA502155DB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880642"/>
              </p:ext>
            </p:extLst>
          </p:nvPr>
        </p:nvGraphicFramePr>
        <p:xfrm>
          <a:off x="694944" y="1965116"/>
          <a:ext cx="8619744" cy="42406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54936">
                  <a:extLst>
                    <a:ext uri="{9D8B030D-6E8A-4147-A177-3AD203B41FA5}">
                      <a16:colId xmlns:a16="http://schemas.microsoft.com/office/drawing/2014/main" val="1873827838"/>
                    </a:ext>
                  </a:extLst>
                </a:gridCol>
                <a:gridCol w="2154936">
                  <a:extLst>
                    <a:ext uri="{9D8B030D-6E8A-4147-A177-3AD203B41FA5}">
                      <a16:colId xmlns:a16="http://schemas.microsoft.com/office/drawing/2014/main" val="853228857"/>
                    </a:ext>
                  </a:extLst>
                </a:gridCol>
                <a:gridCol w="2154936">
                  <a:extLst>
                    <a:ext uri="{9D8B030D-6E8A-4147-A177-3AD203B41FA5}">
                      <a16:colId xmlns:a16="http://schemas.microsoft.com/office/drawing/2014/main" val="3557760036"/>
                    </a:ext>
                  </a:extLst>
                </a:gridCol>
                <a:gridCol w="2154936">
                  <a:extLst>
                    <a:ext uri="{9D8B030D-6E8A-4147-A177-3AD203B41FA5}">
                      <a16:colId xmlns:a16="http://schemas.microsoft.com/office/drawing/2014/main" val="1901204747"/>
                    </a:ext>
                  </a:extLst>
                </a:gridCol>
              </a:tblGrid>
              <a:tr h="1060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✅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pyramid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bycicle</a:t>
                      </a:r>
                      <a:endParaRPr lang="en-GB" sz="24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  <a:p>
                      <a:pPr algn="ctr"/>
                      <a:r>
                        <a:rPr lang="en-GB" sz="2400" dirty="0">
                          <a:solidFill>
                            <a:schemeClr val="accent6"/>
                          </a:solidFill>
                          <a:latin typeface="Gill Sans MT" panose="020B0502020104020203" pitchFamily="34" charset="0"/>
                        </a:rPr>
                        <a:t>bicycle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oxigen</a:t>
                      </a:r>
                      <a:endParaRPr lang="en-GB" sz="2400" dirty="0">
                        <a:solidFill>
                          <a:srgbClr val="FF0000"/>
                        </a:solidFill>
                        <a:effectLst/>
                        <a:latin typeface="Gill Sans MT" panose="020B0502020104020203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2400" dirty="0">
                          <a:solidFill>
                            <a:schemeClr val="accent6"/>
                          </a:solidFill>
                          <a:effectLst/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oxygen</a:t>
                      </a:r>
                      <a:endParaRPr lang="en-GB" sz="2400" dirty="0">
                        <a:solidFill>
                          <a:schemeClr val="accent6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✅</a:t>
                      </a:r>
                    </a:p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myth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6410142"/>
                  </a:ext>
                </a:extLst>
              </a:tr>
              <a:tr h="1060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✅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symbol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✅</a:t>
                      </a:r>
                    </a:p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cymbals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krypt</a:t>
                      </a:r>
                      <a:endParaRPr lang="en-GB" sz="24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  <a:p>
                      <a:pPr algn="ctr"/>
                      <a:r>
                        <a:rPr lang="en-GB" sz="2400" dirty="0">
                          <a:solidFill>
                            <a:srgbClr val="00B050"/>
                          </a:solidFill>
                          <a:latin typeface="Gill Sans MT" panose="020B0502020104020203" pitchFamily="34" charset="77"/>
                        </a:rPr>
                        <a:t>crypt</a:t>
                      </a:r>
                      <a:endParaRPr lang="en-GB" sz="2400" dirty="0">
                        <a:solidFill>
                          <a:srgbClr val="00B05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Eygpt</a:t>
                      </a:r>
                      <a:endParaRPr lang="en-GB" sz="24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  <a:p>
                      <a:pPr algn="ctr"/>
                      <a:r>
                        <a:rPr lang="en-GB" sz="2400" dirty="0">
                          <a:solidFill>
                            <a:srgbClr val="00B050"/>
                          </a:solidFill>
                          <a:latin typeface="Gill Sans MT" panose="020B0502020104020203" pitchFamily="34" charset="0"/>
                        </a:rPr>
                        <a:t>Egypt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0394956"/>
                  </a:ext>
                </a:extLst>
              </a:tr>
              <a:tr h="1060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✅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syrup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sylinder</a:t>
                      </a:r>
                      <a:endParaRPr lang="en-GB" sz="24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  <a:p>
                      <a:pPr algn="ctr"/>
                      <a:r>
                        <a:rPr lang="en-GB" sz="2400" dirty="0">
                          <a:solidFill>
                            <a:schemeClr val="accent6"/>
                          </a:solidFill>
                          <a:latin typeface="Gill Sans MT" panose="020B0502020104020203" pitchFamily="34" charset="0"/>
                        </a:rPr>
                        <a:t>cylinder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✅</a:t>
                      </a:r>
                    </a:p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lyrics</a:t>
                      </a:r>
                      <a:endParaRPr lang="en-GB" sz="24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gymnastiks</a:t>
                      </a:r>
                      <a:endParaRPr lang="en-GB" sz="24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  <a:p>
                      <a:pPr algn="ctr"/>
                      <a:r>
                        <a:rPr lang="en-GB" sz="2400" dirty="0">
                          <a:solidFill>
                            <a:srgbClr val="00B050"/>
                          </a:solidFill>
                          <a:latin typeface="Gill Sans MT" panose="020B0502020104020203" pitchFamily="34" charset="0"/>
                        </a:rPr>
                        <a:t>gymnastics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7328338"/>
                  </a:ext>
                </a:extLst>
              </a:tr>
              <a:tr h="1060153"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✅</a:t>
                      </a:r>
                    </a:p>
                    <a:p>
                      <a:pPr algn="ctr"/>
                      <a:r>
                        <a:rPr lang="en-GB" sz="2400" b="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typical</a:t>
                      </a:r>
                      <a:r>
                        <a:rPr lang="en-GB" sz="2400" b="0" i="1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✅</a:t>
                      </a:r>
                    </a:p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gymnast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lynks</a:t>
                      </a:r>
                      <a:endParaRPr lang="en-GB" sz="24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  <a:p>
                      <a:pPr algn="ctr"/>
                      <a:r>
                        <a:rPr lang="en-GB" sz="2400" dirty="0">
                          <a:solidFill>
                            <a:srgbClr val="00B050"/>
                          </a:solidFill>
                          <a:latin typeface="Gill Sans MT" panose="020B0502020104020203" pitchFamily="34" charset="77"/>
                        </a:rPr>
                        <a:t>lynx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✅</a:t>
                      </a:r>
                    </a:p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syrup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893117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28269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EE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0B3A06-8F9E-5898-5CAD-70815F574A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2012DD0-F7B6-6AF0-A8AC-5B864300B363}"/>
              </a:ext>
            </a:extLst>
          </p:cNvPr>
          <p:cNvSpPr txBox="1"/>
          <p:nvPr/>
        </p:nvSpPr>
        <p:spPr>
          <a:xfrm>
            <a:off x="2906901" y="3003478"/>
            <a:ext cx="409218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0" b="1" i="0" dirty="0">
                <a:solidFill>
                  <a:schemeClr val="bg1"/>
                </a:solidFill>
                <a:latin typeface="Gill Sans MT" panose="020B0502020104020203" pitchFamily="34" charset="77"/>
              </a:rPr>
              <a:t>TUESDAY</a:t>
            </a:r>
            <a:endParaRPr lang="en-GB" sz="5400" b="1" i="0" dirty="0">
              <a:solidFill>
                <a:schemeClr val="bg1"/>
              </a:solidFill>
              <a:latin typeface="Gill Sans MT" panose="020B0502020104020203" pitchFamily="34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4865A3-78A8-66FB-0AE0-BBEBB1F3DC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977" y="1450646"/>
            <a:ext cx="2028045" cy="1552832"/>
          </a:xfrm>
          <a:prstGeom prst="rect">
            <a:avLst/>
          </a:prstGeom>
          <a:effectLst>
            <a:glow rad="103032">
              <a:schemeClr val="bg1">
                <a:alpha val="40000"/>
              </a:schemeClr>
            </a:glow>
            <a:softEdge rad="0"/>
          </a:effectLst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91EE71E-8DBC-599A-4CA3-0BC40B0E7D28}"/>
              </a:ext>
            </a:extLst>
          </p:cNvPr>
          <p:cNvSpPr/>
          <p:nvPr/>
        </p:nvSpPr>
        <p:spPr>
          <a:xfrm>
            <a:off x="2372316" y="4019141"/>
            <a:ext cx="5161357" cy="713678"/>
          </a:xfrm>
          <a:prstGeom prst="round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3200" b="1" dirty="0">
                <a:solidFill>
                  <a:srgbClr val="05AEEE"/>
                </a:solidFill>
                <a:latin typeface="Gill Sans MT" panose="020B0502020104020203" pitchFamily="34" charset="77"/>
              </a:rPr>
              <a:t>EXPLORE SYLLABLES</a:t>
            </a:r>
          </a:p>
        </p:txBody>
      </p:sp>
    </p:spTree>
    <p:extLst>
      <p:ext uri="{BB962C8B-B14F-4D97-AF65-F5344CB8AC3E}">
        <p14:creationId xmlns:p14="http://schemas.microsoft.com/office/powerpoint/2010/main" val="7697765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958D63-3AA4-4CCB-BEEC-D52BC40438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69AB435-C4CE-6B88-CBC7-0159D7661BEE}"/>
              </a:ext>
            </a:extLst>
          </p:cNvPr>
          <p:cNvSpPr txBox="1"/>
          <p:nvPr/>
        </p:nvSpPr>
        <p:spPr>
          <a:xfrm>
            <a:off x="5203340" y="2628797"/>
            <a:ext cx="43723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sleepi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ly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E277FEED-48F5-F942-3974-39C05C69612D}"/>
              </a:ext>
            </a:extLst>
          </p:cNvPr>
          <p:cNvSpPr/>
          <p:nvPr/>
        </p:nvSpPr>
        <p:spPr>
          <a:xfrm>
            <a:off x="2317673" y="1073656"/>
            <a:ext cx="5270652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SPACED RETRIEVAL PRACTICE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9B80C5-A815-B502-C2AA-263958BAE1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D0ED2D4-9526-F012-2181-9764301CDEAC}"/>
              </a:ext>
            </a:extLst>
          </p:cNvPr>
          <p:cNvSpPr txBox="1"/>
          <p:nvPr/>
        </p:nvSpPr>
        <p:spPr>
          <a:xfrm>
            <a:off x="5237907" y="5304493"/>
            <a:ext cx="4337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worrying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ly</a:t>
            </a:r>
            <a:endParaRPr lang="en-GB" sz="7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E6BBFF7-B18F-B9A2-D255-AF7E0023D2EA}"/>
              </a:ext>
            </a:extLst>
          </p:cNvPr>
          <p:cNvSpPr txBox="1"/>
          <p:nvPr/>
        </p:nvSpPr>
        <p:spPr>
          <a:xfrm>
            <a:off x="5203342" y="3966645"/>
            <a:ext cx="4372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simp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ly</a:t>
            </a:r>
            <a:endParaRPr lang="en-GB" sz="48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8C08CFA-50AC-CD5B-5902-D5B1BE331574}"/>
              </a:ext>
            </a:extLst>
          </p:cNvPr>
          <p:cNvSpPr txBox="1"/>
          <p:nvPr/>
        </p:nvSpPr>
        <p:spPr>
          <a:xfrm>
            <a:off x="186688" y="2628797"/>
            <a:ext cx="46249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dirty="0" err="1">
                <a:latin typeface="Gill Sans MT" panose="020B0502020104020203" pitchFamily="34" charset="0"/>
              </a:rPr>
              <a:t>sleepi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B5954E7-4A1F-B85A-9E7C-64695CCA57E3}"/>
              </a:ext>
            </a:extLst>
          </p:cNvPr>
          <p:cNvSpPr txBox="1"/>
          <p:nvPr/>
        </p:nvSpPr>
        <p:spPr>
          <a:xfrm>
            <a:off x="-204999" y="5304493"/>
            <a:ext cx="540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worrying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FCD1BF6-C4C4-6DD1-667A-06108107E458}"/>
              </a:ext>
            </a:extLst>
          </p:cNvPr>
          <p:cNvSpPr txBox="1"/>
          <p:nvPr/>
        </p:nvSpPr>
        <p:spPr>
          <a:xfrm>
            <a:off x="-314477" y="3966645"/>
            <a:ext cx="58863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 err="1">
                <a:latin typeface="Gill Sans MT" panose="020B0502020104020203" pitchFamily="34" charset="0"/>
              </a:rPr>
              <a:t>simp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</a:t>
            </a:r>
            <a:endParaRPr lang="en-GB" sz="5400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04695BA-938B-999F-F4C8-5C9CA8B873BD}"/>
              </a:ext>
            </a:extLst>
          </p:cNvPr>
          <p:cNvCxnSpPr>
            <a:cxnSpLocks/>
          </p:cNvCxnSpPr>
          <p:nvPr/>
        </p:nvCxnSpPr>
        <p:spPr>
          <a:xfrm>
            <a:off x="4953000" y="1921397"/>
            <a:ext cx="0" cy="4583425"/>
          </a:xfrm>
          <a:prstGeom prst="line">
            <a:avLst/>
          </a:pr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62330187-6538-B5D1-D441-3ED35C4A5488}"/>
              </a:ext>
            </a:extLst>
          </p:cNvPr>
          <p:cNvSpPr txBox="1"/>
          <p:nvPr/>
        </p:nvSpPr>
        <p:spPr>
          <a:xfrm>
            <a:off x="1185446" y="1881533"/>
            <a:ext cx="2627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SUPPORTED</a:t>
            </a: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(with clues)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9565823-DA60-DFE7-B3CA-06BC932E7BDF}"/>
              </a:ext>
            </a:extLst>
          </p:cNvPr>
          <p:cNvSpPr txBox="1"/>
          <p:nvPr/>
        </p:nvSpPr>
        <p:spPr>
          <a:xfrm>
            <a:off x="5733106" y="1881533"/>
            <a:ext cx="3373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INDEPENDENT</a:t>
            </a:r>
            <a:endParaRPr lang="en-GB" dirty="0">
              <a:latin typeface="Gill Sans MT" panose="020B0502020104020203" pitchFamily="34" charset="77"/>
            </a:endParaRP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(no clues)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55772C2-EC17-85E2-EC17-82A9D6155571}"/>
              </a:ext>
            </a:extLst>
          </p:cNvPr>
          <p:cNvSpPr txBox="1"/>
          <p:nvPr/>
        </p:nvSpPr>
        <p:spPr>
          <a:xfrm>
            <a:off x="2651739" y="569581"/>
            <a:ext cx="4602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PREVIOUS WEEK’S RULE: </a:t>
            </a:r>
            <a:r>
              <a:rPr lang="en-GB" sz="2000" b="1" i="1" dirty="0">
                <a:solidFill>
                  <a:srgbClr val="05AEEE"/>
                </a:solidFill>
                <a:latin typeface="Gill Sans MT" panose="020B0502020104020203" pitchFamily="34" charset="77"/>
              </a:rPr>
              <a:t>-</a:t>
            </a:r>
            <a:r>
              <a:rPr lang="en-GB" sz="2000" b="1" i="1" dirty="0" err="1">
                <a:solidFill>
                  <a:srgbClr val="05AEEE"/>
                </a:solidFill>
                <a:latin typeface="Gill Sans MT" panose="020B0502020104020203" pitchFamily="34" charset="77"/>
              </a:rPr>
              <a:t>ly</a:t>
            </a:r>
            <a:r>
              <a:rPr lang="en-GB" sz="2000" b="1" i="1" dirty="0">
                <a:solidFill>
                  <a:srgbClr val="05AEEE"/>
                </a:solidFill>
                <a:latin typeface="Gill Sans MT" panose="020B0502020104020203" pitchFamily="34" charset="77"/>
              </a:rPr>
              <a:t> suffix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EF4CB34-0E4B-CF07-6975-7945FE933BD2}"/>
              </a:ext>
            </a:extLst>
          </p:cNvPr>
          <p:cNvGrpSpPr/>
          <p:nvPr/>
        </p:nvGrpSpPr>
        <p:grpSpPr>
          <a:xfrm>
            <a:off x="206568" y="2834680"/>
            <a:ext cx="4531501" cy="3694716"/>
            <a:chOff x="271168" y="2765347"/>
            <a:chExt cx="4337825" cy="3694716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46C537C6-0673-1CCE-BDBD-F1570A52F59A}"/>
                </a:ext>
              </a:extLst>
            </p:cNvPr>
            <p:cNvSpPr/>
            <p:nvPr/>
          </p:nvSpPr>
          <p:spPr>
            <a:xfrm>
              <a:off x="271168" y="2765347"/>
              <a:ext cx="4337825" cy="3694716"/>
            </a:xfrm>
            <a:prstGeom prst="roundRect">
              <a:avLst>
                <a:gd name="adj" fmla="val 6016"/>
              </a:avLst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Quad Arrow 35">
              <a:extLst>
                <a:ext uri="{FF2B5EF4-FFF2-40B4-BE49-F238E27FC236}">
                  <a16:creationId xmlns:a16="http://schemas.microsoft.com/office/drawing/2014/main" id="{6F0CCB76-9D3D-5295-CF26-27C625E278DF}"/>
                </a:ext>
              </a:extLst>
            </p:cNvPr>
            <p:cNvSpPr/>
            <p:nvPr/>
          </p:nvSpPr>
          <p:spPr>
            <a:xfrm>
              <a:off x="1907163" y="4057299"/>
              <a:ext cx="1065833" cy="1067145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2E9212A-7712-6DD4-BAE1-D58BAAC052DB}"/>
                </a:ext>
              </a:extLst>
            </p:cNvPr>
            <p:cNvSpPr txBox="1"/>
            <p:nvPr/>
          </p:nvSpPr>
          <p:spPr>
            <a:xfrm>
              <a:off x="1185445" y="5210481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DDC868A4-2C29-5263-3D00-19D5FE3E5983}"/>
              </a:ext>
            </a:extLst>
          </p:cNvPr>
          <p:cNvGrpSpPr/>
          <p:nvPr/>
        </p:nvGrpSpPr>
        <p:grpSpPr>
          <a:xfrm>
            <a:off x="5350743" y="2834786"/>
            <a:ext cx="4337825" cy="1019019"/>
            <a:chOff x="5237916" y="2719451"/>
            <a:chExt cx="4337825" cy="1019019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C709D5E2-26F8-972B-AA5D-A4DEB68AB53C}"/>
                </a:ext>
              </a:extLst>
            </p:cNvPr>
            <p:cNvSpPr/>
            <p:nvPr/>
          </p:nvSpPr>
          <p:spPr>
            <a:xfrm>
              <a:off x="5237916" y="2719451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Quad Arrow 39">
              <a:extLst>
                <a:ext uri="{FF2B5EF4-FFF2-40B4-BE49-F238E27FC236}">
                  <a16:creationId xmlns:a16="http://schemas.microsoft.com/office/drawing/2014/main" id="{8AB00D0C-1CEA-88A8-AAC1-2CF04D7B6ADE}"/>
                </a:ext>
              </a:extLst>
            </p:cNvPr>
            <p:cNvSpPr/>
            <p:nvPr/>
          </p:nvSpPr>
          <p:spPr>
            <a:xfrm>
              <a:off x="5430527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Quad Arrow 40">
              <a:extLst>
                <a:ext uri="{FF2B5EF4-FFF2-40B4-BE49-F238E27FC236}">
                  <a16:creationId xmlns:a16="http://schemas.microsoft.com/office/drawing/2014/main" id="{AD2AF477-CABB-EB4D-BD91-D0366BFCCCC1}"/>
                </a:ext>
              </a:extLst>
            </p:cNvPr>
            <p:cNvSpPr/>
            <p:nvPr/>
          </p:nvSpPr>
          <p:spPr>
            <a:xfrm>
              <a:off x="8833030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067FAE4-CBB0-A065-3E13-E6BA81C4A65D}"/>
                </a:ext>
              </a:extLst>
            </p:cNvPr>
            <p:cNvSpPr txBox="1"/>
            <p:nvPr/>
          </p:nvSpPr>
          <p:spPr>
            <a:xfrm>
              <a:off x="6093105" y="3059668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B52FC9EE-6B9B-C794-1EF5-A2953FD0E8A3}"/>
              </a:ext>
            </a:extLst>
          </p:cNvPr>
          <p:cNvGrpSpPr/>
          <p:nvPr/>
        </p:nvGrpSpPr>
        <p:grpSpPr>
          <a:xfrm>
            <a:off x="5350742" y="4135356"/>
            <a:ext cx="4337825" cy="1019019"/>
            <a:chOff x="5237917" y="4057299"/>
            <a:chExt cx="4337825" cy="1019019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36DE4988-5D7C-9255-DE42-9F2AB5C9F1F5}"/>
                </a:ext>
              </a:extLst>
            </p:cNvPr>
            <p:cNvSpPr/>
            <p:nvPr/>
          </p:nvSpPr>
          <p:spPr>
            <a:xfrm>
              <a:off x="5237917" y="4057299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Quad Arrow 42">
              <a:extLst>
                <a:ext uri="{FF2B5EF4-FFF2-40B4-BE49-F238E27FC236}">
                  <a16:creationId xmlns:a16="http://schemas.microsoft.com/office/drawing/2014/main" id="{85169E71-7474-3F10-828D-F7818ECFFC64}"/>
                </a:ext>
              </a:extLst>
            </p:cNvPr>
            <p:cNvSpPr/>
            <p:nvPr/>
          </p:nvSpPr>
          <p:spPr>
            <a:xfrm>
              <a:off x="5437075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Quad Arrow 43">
              <a:extLst>
                <a:ext uri="{FF2B5EF4-FFF2-40B4-BE49-F238E27FC236}">
                  <a16:creationId xmlns:a16="http://schemas.microsoft.com/office/drawing/2014/main" id="{3E6AE95B-D871-7649-389E-7EB40EC2854F}"/>
                </a:ext>
              </a:extLst>
            </p:cNvPr>
            <p:cNvSpPr/>
            <p:nvPr/>
          </p:nvSpPr>
          <p:spPr>
            <a:xfrm>
              <a:off x="8839578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3503F85-1561-E217-8C5C-E15715319534}"/>
                </a:ext>
              </a:extLst>
            </p:cNvPr>
            <p:cNvSpPr txBox="1"/>
            <p:nvPr/>
          </p:nvSpPr>
          <p:spPr>
            <a:xfrm>
              <a:off x="6099653" y="4415962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E800B8C2-993A-3AD3-DD51-D48A61514438}"/>
              </a:ext>
            </a:extLst>
          </p:cNvPr>
          <p:cNvGrpSpPr/>
          <p:nvPr/>
        </p:nvGrpSpPr>
        <p:grpSpPr>
          <a:xfrm>
            <a:off x="5344687" y="5434981"/>
            <a:ext cx="4337825" cy="1019019"/>
            <a:chOff x="5237917" y="5395147"/>
            <a:chExt cx="4337825" cy="1019019"/>
          </a:xfrm>
        </p:grpSpPr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AA1C9480-74C4-078D-9583-BC7C26974B4C}"/>
                </a:ext>
              </a:extLst>
            </p:cNvPr>
            <p:cNvSpPr/>
            <p:nvPr/>
          </p:nvSpPr>
          <p:spPr>
            <a:xfrm>
              <a:off x="5237917" y="5395147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Quad Arrow 45">
              <a:extLst>
                <a:ext uri="{FF2B5EF4-FFF2-40B4-BE49-F238E27FC236}">
                  <a16:creationId xmlns:a16="http://schemas.microsoft.com/office/drawing/2014/main" id="{098B85E9-1E84-2CB9-7D97-DBF63F6DBFF0}"/>
                </a:ext>
              </a:extLst>
            </p:cNvPr>
            <p:cNvSpPr/>
            <p:nvPr/>
          </p:nvSpPr>
          <p:spPr>
            <a:xfrm>
              <a:off x="5443623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Quad Arrow 46">
              <a:extLst>
                <a:ext uri="{FF2B5EF4-FFF2-40B4-BE49-F238E27FC236}">
                  <a16:creationId xmlns:a16="http://schemas.microsoft.com/office/drawing/2014/main" id="{18C95997-F5E8-DB05-A927-8A12FB6B71E1}"/>
                </a:ext>
              </a:extLst>
            </p:cNvPr>
            <p:cNvSpPr/>
            <p:nvPr/>
          </p:nvSpPr>
          <p:spPr>
            <a:xfrm>
              <a:off x="8846126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AA978930-1925-67CF-DFA2-B6E6B6830E2D}"/>
                </a:ext>
              </a:extLst>
            </p:cNvPr>
            <p:cNvSpPr txBox="1"/>
            <p:nvPr/>
          </p:nvSpPr>
          <p:spPr>
            <a:xfrm>
              <a:off x="6106201" y="5772256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A2D2964A-4177-79E2-C06B-3BFA96B54F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0A61B9F9-2A1D-9275-D964-C7519EA78A3F}"/>
              </a:ext>
            </a:extLst>
          </p:cNvPr>
          <p:cNvSpPr txBox="1"/>
          <p:nvPr/>
        </p:nvSpPr>
        <p:spPr>
          <a:xfrm>
            <a:off x="3481411" y="268173"/>
            <a:ext cx="2943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Gill Sans MT" panose="020B0502020104020203" pitchFamily="34" charset="77"/>
              </a:rPr>
              <a:t>TUESDAY</a:t>
            </a:r>
            <a:endParaRPr lang="en-GB" sz="2000" b="1" i="1" dirty="0">
              <a:solidFill>
                <a:srgbClr val="05AEEE"/>
              </a:solidFill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0343507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3D967-F33A-5B7F-7DE8-37F3F20475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725DFDB9-C996-A350-B304-1D581236AD83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– SYLLABLES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828416-C62D-15C7-3F59-BD17541CDB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127C8759-9C5B-B838-4DD8-650697BFE3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1227EB1-99BD-65AC-DB51-121EEB63696C}"/>
              </a:ext>
            </a:extLst>
          </p:cNvPr>
          <p:cNvGraphicFramePr>
            <a:graphicFrameLocks noGrp="1"/>
          </p:cNvGraphicFramePr>
          <p:nvPr/>
        </p:nvGraphicFramePr>
        <p:xfrm>
          <a:off x="438872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600" dirty="0" err="1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crys-tal</a:t>
                      </a:r>
                      <a:endParaRPr lang="en-GB" sz="66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600" dirty="0" err="1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py</a:t>
                      </a:r>
                      <a:r>
                        <a:rPr lang="en-GB" sz="66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GB" sz="6600" dirty="0" err="1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</a:t>
                      </a:r>
                      <a:r>
                        <a:rPr lang="en-GB" sz="66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-mid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6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gym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600" dirty="0" err="1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sym-bol</a:t>
                      </a:r>
                      <a:endParaRPr lang="en-GB" sz="66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8D513DD-ED38-B0A9-1268-887A064475D8}"/>
              </a:ext>
            </a:extLst>
          </p:cNvPr>
          <p:cNvSpPr txBox="1"/>
          <p:nvPr/>
        </p:nvSpPr>
        <p:spPr>
          <a:xfrm>
            <a:off x="1590067" y="1068596"/>
            <a:ext cx="6725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Gill Sans MT" panose="020B0502020104020203" pitchFamily="34" charset="77"/>
              </a:rPr>
              <a:t>Hear → Say → Clap → Count → Write</a:t>
            </a:r>
          </a:p>
        </p:txBody>
      </p:sp>
    </p:spTree>
    <p:extLst>
      <p:ext uri="{BB962C8B-B14F-4D97-AF65-F5344CB8AC3E}">
        <p14:creationId xmlns:p14="http://schemas.microsoft.com/office/powerpoint/2010/main" val="4845835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9741B7-1CF8-F67A-DE46-1CCC025BC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7BF3AC-144F-5D35-8BC9-523034E7F6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C42F618F-1D25-7EF1-2DE7-DD3E56B5D7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FACF23C-8718-158B-87E2-9E14A220146B}"/>
              </a:ext>
            </a:extLst>
          </p:cNvPr>
          <p:cNvGraphicFramePr>
            <a:graphicFrameLocks noGrp="1"/>
          </p:cNvGraphicFramePr>
          <p:nvPr/>
        </p:nvGraphicFramePr>
        <p:xfrm>
          <a:off x="438872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hymn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0" dirty="0" err="1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syr</a:t>
                      </a:r>
                      <a:r>
                        <a:rPr lang="en-GB" sz="60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-up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0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my-</a:t>
                      </a:r>
                      <a:r>
                        <a:rPr lang="en-GB" sz="6000" dirty="0" err="1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ster</a:t>
                      </a:r>
                      <a:r>
                        <a:rPr lang="en-GB" sz="60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b="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ty-pi-</a:t>
                      </a:r>
                      <a:r>
                        <a:rPr lang="en-GB" sz="6000" b="0" i="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cal</a:t>
                      </a:r>
                      <a:r>
                        <a:rPr lang="en-GB" sz="6000" b="0" i="1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04B98247-0101-2087-07D3-07CFDCF4DD3D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SYLLABLES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A324B-C768-45E5-5A07-8D5DFD8E7400}"/>
              </a:ext>
            </a:extLst>
          </p:cNvPr>
          <p:cNvSpPr txBox="1"/>
          <p:nvPr/>
        </p:nvSpPr>
        <p:spPr>
          <a:xfrm>
            <a:off x="1590067" y="1068596"/>
            <a:ext cx="6725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Gill Sans MT" panose="020B0502020104020203" pitchFamily="34" charset="77"/>
              </a:rPr>
              <a:t>Hear → Say → Clap → Count → Write</a:t>
            </a:r>
          </a:p>
        </p:txBody>
      </p:sp>
    </p:spTree>
    <p:extLst>
      <p:ext uri="{BB962C8B-B14F-4D97-AF65-F5344CB8AC3E}">
        <p14:creationId xmlns:p14="http://schemas.microsoft.com/office/powerpoint/2010/main" val="10690523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6D7C3C-7AAB-9819-05AA-07841C8EB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9698DB6-C9CF-ADA4-4B8A-E95902963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7F21A0F7-2FE9-0F69-420A-B977683696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9EFEC7A-F663-1BC9-6182-6A00FC26CE7D}"/>
              </a:ext>
            </a:extLst>
          </p:cNvPr>
          <p:cNvGraphicFramePr>
            <a:graphicFrameLocks noGrp="1"/>
          </p:cNvGraphicFramePr>
          <p:nvPr/>
        </p:nvGraphicFramePr>
        <p:xfrm>
          <a:off x="438872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bi-cy-</a:t>
                      </a:r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cle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ox-y-gen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cym-bals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crypt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9EA99DA8-B2C4-51D4-F16D-DFF6C7186088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SYLLABLES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DD15E18-4FC1-11DA-ABB0-06012C4AFA4B}"/>
              </a:ext>
            </a:extLst>
          </p:cNvPr>
          <p:cNvSpPr txBox="1"/>
          <p:nvPr/>
        </p:nvSpPr>
        <p:spPr>
          <a:xfrm>
            <a:off x="1590067" y="1068596"/>
            <a:ext cx="6725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Gill Sans MT" panose="020B0502020104020203" pitchFamily="34" charset="77"/>
              </a:rPr>
              <a:t>Hear → Say → Clap → Count → Write</a:t>
            </a:r>
          </a:p>
        </p:txBody>
      </p:sp>
    </p:spTree>
    <p:extLst>
      <p:ext uri="{BB962C8B-B14F-4D97-AF65-F5344CB8AC3E}">
        <p14:creationId xmlns:p14="http://schemas.microsoft.com/office/powerpoint/2010/main" val="12047945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77651D-DAB6-9F62-8B1E-EB2D0A722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D10ACE1-BFEA-CC91-5E55-57FB68A5FB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04E20508-A1C6-9248-66B0-74C7F27315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0A7B1E4-66C0-5B1D-AE39-78128FF5A872}"/>
              </a:ext>
            </a:extLst>
          </p:cNvPr>
          <p:cNvGraphicFramePr>
            <a:graphicFrameLocks noGrp="1"/>
          </p:cNvGraphicFramePr>
          <p:nvPr/>
        </p:nvGraphicFramePr>
        <p:xfrm>
          <a:off x="438872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myth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gym-</a:t>
                      </a:r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nas</a:t>
                      </a:r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-tics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E-</a:t>
                      </a:r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gypt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syr</a:t>
                      </a:r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-up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9C2D5DE8-FFDD-7309-0BA3-3E103B2DC3B1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SYLLABLES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961B304-C6DE-5438-BD45-F44244481580}"/>
              </a:ext>
            </a:extLst>
          </p:cNvPr>
          <p:cNvSpPr txBox="1"/>
          <p:nvPr/>
        </p:nvSpPr>
        <p:spPr>
          <a:xfrm>
            <a:off x="1590067" y="1068596"/>
            <a:ext cx="6725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Gill Sans MT" panose="020B0502020104020203" pitchFamily="34" charset="77"/>
              </a:rPr>
              <a:t>Hear → Say → Clap → Count → Write</a:t>
            </a:r>
          </a:p>
        </p:txBody>
      </p:sp>
    </p:spTree>
    <p:extLst>
      <p:ext uri="{BB962C8B-B14F-4D97-AF65-F5344CB8AC3E}">
        <p14:creationId xmlns:p14="http://schemas.microsoft.com/office/powerpoint/2010/main" val="3109639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EE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1D77B1-7A44-F5CA-97A5-55961A7166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3918ED1-FFF3-EA54-B66D-CEFA037FEA35}"/>
              </a:ext>
            </a:extLst>
          </p:cNvPr>
          <p:cNvSpPr txBox="1"/>
          <p:nvPr/>
        </p:nvSpPr>
        <p:spPr>
          <a:xfrm>
            <a:off x="2906901" y="3003478"/>
            <a:ext cx="409218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0" b="1" i="0" dirty="0">
                <a:solidFill>
                  <a:schemeClr val="bg1"/>
                </a:solidFill>
                <a:latin typeface="Gill Sans MT" panose="020B0502020104020203" pitchFamily="34" charset="77"/>
              </a:rPr>
              <a:t>MONDAY</a:t>
            </a:r>
            <a:endParaRPr lang="en-GB" sz="5400" b="1" i="0" dirty="0">
              <a:solidFill>
                <a:schemeClr val="bg1"/>
              </a:solidFill>
              <a:latin typeface="Gill Sans MT" panose="020B0502020104020203" pitchFamily="34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EB27A3-2990-2923-CBEB-8C40C5828D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977" y="1450646"/>
            <a:ext cx="2028045" cy="1552832"/>
          </a:xfrm>
          <a:prstGeom prst="rect">
            <a:avLst/>
          </a:prstGeom>
          <a:effectLst>
            <a:glow rad="103032">
              <a:schemeClr val="bg1">
                <a:alpha val="40000"/>
              </a:schemeClr>
            </a:glow>
            <a:softEdge rad="0"/>
          </a:effectLst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F2DF900-421D-EF67-05CC-0D5F4973A1D0}"/>
              </a:ext>
            </a:extLst>
          </p:cNvPr>
          <p:cNvSpPr/>
          <p:nvPr/>
        </p:nvSpPr>
        <p:spPr>
          <a:xfrm>
            <a:off x="2786288" y="4104567"/>
            <a:ext cx="4333415" cy="713678"/>
          </a:xfrm>
          <a:prstGeom prst="round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3200" b="1" dirty="0">
                <a:solidFill>
                  <a:srgbClr val="05AEEE"/>
                </a:solidFill>
                <a:latin typeface="Gill Sans MT" panose="020B0502020104020203" pitchFamily="34" charset="77"/>
              </a:rPr>
              <a:t>RULE DISCOVERY</a:t>
            </a:r>
          </a:p>
        </p:txBody>
      </p:sp>
    </p:spTree>
    <p:extLst>
      <p:ext uri="{BB962C8B-B14F-4D97-AF65-F5344CB8AC3E}">
        <p14:creationId xmlns:p14="http://schemas.microsoft.com/office/powerpoint/2010/main" val="2843356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E03F59-72A3-00A5-42E5-021C0AADE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80012EC-FF04-D636-8817-3C1A1E7606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76252A3D-9457-E8FB-4EB3-BBE4E4AF6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476091F-B2C1-39B7-302B-AA6D6F62D2B3}"/>
              </a:ext>
            </a:extLst>
          </p:cNvPr>
          <p:cNvGraphicFramePr>
            <a:graphicFrameLocks noGrp="1"/>
          </p:cNvGraphicFramePr>
          <p:nvPr/>
        </p:nvGraphicFramePr>
        <p:xfrm>
          <a:off x="438873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cy-</a:t>
                      </a:r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lin</a:t>
                      </a:r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-der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ly-rics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gym-</a:t>
                      </a:r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nast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lynx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C6B063D-907C-1EBB-C36C-AE7A8228F10B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SYLLABLES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E83B03D-A427-FFEF-0295-2651E44BFB1B}"/>
              </a:ext>
            </a:extLst>
          </p:cNvPr>
          <p:cNvSpPr txBox="1"/>
          <p:nvPr/>
        </p:nvSpPr>
        <p:spPr>
          <a:xfrm>
            <a:off x="1590067" y="1068596"/>
            <a:ext cx="6725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Gill Sans MT" panose="020B0502020104020203" pitchFamily="34" charset="77"/>
              </a:rPr>
              <a:t>Hear → Say → Clap → Count → Write</a:t>
            </a:r>
          </a:p>
        </p:txBody>
      </p:sp>
    </p:spTree>
    <p:extLst>
      <p:ext uri="{BB962C8B-B14F-4D97-AF65-F5344CB8AC3E}">
        <p14:creationId xmlns:p14="http://schemas.microsoft.com/office/powerpoint/2010/main" val="5230930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EE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067AB2-E79F-2CC6-C67D-9FFD103BD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A5F9A73-E468-00CB-D0C4-9A423D512307}"/>
              </a:ext>
            </a:extLst>
          </p:cNvPr>
          <p:cNvSpPr txBox="1"/>
          <p:nvPr/>
        </p:nvSpPr>
        <p:spPr>
          <a:xfrm>
            <a:off x="1971982" y="3003478"/>
            <a:ext cx="59620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0" b="1" i="0" dirty="0">
                <a:solidFill>
                  <a:schemeClr val="bg1"/>
                </a:solidFill>
                <a:latin typeface="Gill Sans MT" panose="020B0502020104020203" pitchFamily="34" charset="77"/>
              </a:rPr>
              <a:t>WEDNESDAY</a:t>
            </a:r>
            <a:endParaRPr lang="en-GB" sz="5400" b="1" i="0" dirty="0">
              <a:solidFill>
                <a:schemeClr val="bg1"/>
              </a:solidFill>
              <a:latin typeface="Gill Sans MT" panose="020B0502020104020203" pitchFamily="34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AF55FD-7686-4E83-DC66-070C02A22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977" y="1450646"/>
            <a:ext cx="2028045" cy="1552832"/>
          </a:xfrm>
          <a:prstGeom prst="rect">
            <a:avLst/>
          </a:prstGeom>
          <a:effectLst>
            <a:glow rad="103032">
              <a:schemeClr val="bg1">
                <a:alpha val="40000"/>
              </a:schemeClr>
            </a:glow>
            <a:softEdge rad="0"/>
          </a:effectLst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4C2451D-2DC4-4F75-3886-7D6ACCCEBD0B}"/>
              </a:ext>
            </a:extLst>
          </p:cNvPr>
          <p:cNvSpPr/>
          <p:nvPr/>
        </p:nvSpPr>
        <p:spPr>
          <a:xfrm>
            <a:off x="2786288" y="4104567"/>
            <a:ext cx="4333415" cy="713678"/>
          </a:xfrm>
          <a:prstGeom prst="round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3200" b="1" dirty="0">
                <a:solidFill>
                  <a:srgbClr val="05AEEE"/>
                </a:solidFill>
                <a:latin typeface="Gill Sans MT" panose="020B0502020104020203" pitchFamily="34" charset="77"/>
              </a:rPr>
              <a:t>APPLY THE RULE</a:t>
            </a:r>
          </a:p>
        </p:txBody>
      </p:sp>
    </p:spTree>
    <p:extLst>
      <p:ext uri="{BB962C8B-B14F-4D97-AF65-F5344CB8AC3E}">
        <p14:creationId xmlns:p14="http://schemas.microsoft.com/office/powerpoint/2010/main" val="31781119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078FEF-A7E8-9EC6-6898-72292E7C4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E6507B9-8109-A913-7A81-CF4CAF689C66}"/>
              </a:ext>
            </a:extLst>
          </p:cNvPr>
          <p:cNvSpPr txBox="1"/>
          <p:nvPr/>
        </p:nvSpPr>
        <p:spPr>
          <a:xfrm>
            <a:off x="5203340" y="2628797"/>
            <a:ext cx="43723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happi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ly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EF0A3A53-43E8-578C-CCBC-490874032CAB}"/>
              </a:ext>
            </a:extLst>
          </p:cNvPr>
          <p:cNvSpPr/>
          <p:nvPr/>
        </p:nvSpPr>
        <p:spPr>
          <a:xfrm>
            <a:off x="2317673" y="1073656"/>
            <a:ext cx="5270652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SPACED RETRIEVAL PRACTICE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0A3871-3D2C-DC07-D59A-5D5E28F952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A9D32EA-DE88-A836-4524-B85FC92883B2}"/>
              </a:ext>
            </a:extLst>
          </p:cNvPr>
          <p:cNvSpPr txBox="1"/>
          <p:nvPr/>
        </p:nvSpPr>
        <p:spPr>
          <a:xfrm>
            <a:off x="5237907" y="5304493"/>
            <a:ext cx="4337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loud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ly</a:t>
            </a:r>
            <a:endParaRPr lang="en-GB" sz="7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6A7AE6-9E4B-3547-CE6E-B72B1DA6A52D}"/>
              </a:ext>
            </a:extLst>
          </p:cNvPr>
          <p:cNvSpPr txBox="1"/>
          <p:nvPr/>
        </p:nvSpPr>
        <p:spPr>
          <a:xfrm>
            <a:off x="5203342" y="3966645"/>
            <a:ext cx="4372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gent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ly</a:t>
            </a:r>
            <a:endParaRPr lang="en-GB" sz="48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A0B208-A77E-10D8-D3D2-2B2324A0030B}"/>
              </a:ext>
            </a:extLst>
          </p:cNvPr>
          <p:cNvSpPr txBox="1"/>
          <p:nvPr/>
        </p:nvSpPr>
        <p:spPr>
          <a:xfrm>
            <a:off x="186688" y="2628797"/>
            <a:ext cx="46249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dirty="0" err="1">
                <a:latin typeface="Gill Sans MT" panose="020B0502020104020203" pitchFamily="34" charset="0"/>
              </a:rPr>
              <a:t>happi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8E2E442-453F-8746-6845-64BC2DF6531B}"/>
              </a:ext>
            </a:extLst>
          </p:cNvPr>
          <p:cNvSpPr txBox="1"/>
          <p:nvPr/>
        </p:nvSpPr>
        <p:spPr>
          <a:xfrm>
            <a:off x="-204999" y="5304493"/>
            <a:ext cx="540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loud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3BB8E6F-E996-C761-2762-6CF0811F6D25}"/>
              </a:ext>
            </a:extLst>
          </p:cNvPr>
          <p:cNvSpPr txBox="1"/>
          <p:nvPr/>
        </p:nvSpPr>
        <p:spPr>
          <a:xfrm>
            <a:off x="-314477" y="3966645"/>
            <a:ext cx="58863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gent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</a:t>
            </a:r>
            <a:endParaRPr lang="en-GB" sz="5400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402FAEF-2925-B055-070F-0EC320597D6D}"/>
              </a:ext>
            </a:extLst>
          </p:cNvPr>
          <p:cNvCxnSpPr>
            <a:cxnSpLocks/>
          </p:cNvCxnSpPr>
          <p:nvPr/>
        </p:nvCxnSpPr>
        <p:spPr>
          <a:xfrm>
            <a:off x="4953000" y="1921397"/>
            <a:ext cx="0" cy="4583425"/>
          </a:xfrm>
          <a:prstGeom prst="line">
            <a:avLst/>
          </a:pr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55955A63-93A2-AAE1-E1F3-06DC48B0FECB}"/>
              </a:ext>
            </a:extLst>
          </p:cNvPr>
          <p:cNvSpPr txBox="1"/>
          <p:nvPr/>
        </p:nvSpPr>
        <p:spPr>
          <a:xfrm>
            <a:off x="1185446" y="1881533"/>
            <a:ext cx="2627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SUPPORTED</a:t>
            </a: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(with clues)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768B473-7353-84CC-DA43-27F7F42C2E70}"/>
              </a:ext>
            </a:extLst>
          </p:cNvPr>
          <p:cNvSpPr txBox="1"/>
          <p:nvPr/>
        </p:nvSpPr>
        <p:spPr>
          <a:xfrm>
            <a:off x="5733106" y="1881533"/>
            <a:ext cx="3373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INDEPENDENT</a:t>
            </a:r>
            <a:endParaRPr lang="en-GB" dirty="0">
              <a:latin typeface="Gill Sans MT" panose="020B0502020104020203" pitchFamily="34" charset="77"/>
            </a:endParaRP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(no clues)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4712D8E-9468-4CC5-7622-9E04F2BEA42F}"/>
              </a:ext>
            </a:extLst>
          </p:cNvPr>
          <p:cNvSpPr txBox="1"/>
          <p:nvPr/>
        </p:nvSpPr>
        <p:spPr>
          <a:xfrm>
            <a:off x="2651739" y="569581"/>
            <a:ext cx="4602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PREVIOUS WEEK’S RULE: </a:t>
            </a:r>
            <a:r>
              <a:rPr lang="en-GB" sz="2000" b="1" i="1" dirty="0">
                <a:solidFill>
                  <a:srgbClr val="05AEEE"/>
                </a:solidFill>
                <a:latin typeface="Gill Sans MT" panose="020B0502020104020203" pitchFamily="34" charset="77"/>
              </a:rPr>
              <a:t>-</a:t>
            </a:r>
            <a:r>
              <a:rPr lang="en-GB" sz="2000" b="1" i="1" dirty="0" err="1">
                <a:solidFill>
                  <a:srgbClr val="05AEEE"/>
                </a:solidFill>
                <a:latin typeface="Gill Sans MT" panose="020B0502020104020203" pitchFamily="34" charset="77"/>
              </a:rPr>
              <a:t>ly</a:t>
            </a:r>
            <a:r>
              <a:rPr lang="en-GB" sz="2000" b="1" i="1" dirty="0">
                <a:solidFill>
                  <a:srgbClr val="05AEEE"/>
                </a:solidFill>
                <a:latin typeface="Gill Sans MT" panose="020B0502020104020203" pitchFamily="34" charset="77"/>
              </a:rPr>
              <a:t> suffix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6CDC0616-A6AB-0109-BD72-537A9E4C3948}"/>
              </a:ext>
            </a:extLst>
          </p:cNvPr>
          <p:cNvGrpSpPr/>
          <p:nvPr/>
        </p:nvGrpSpPr>
        <p:grpSpPr>
          <a:xfrm>
            <a:off x="364833" y="2747659"/>
            <a:ext cx="4337825" cy="3694716"/>
            <a:chOff x="271168" y="2765347"/>
            <a:chExt cx="4337825" cy="3694716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3A993A8B-7C52-49B7-D216-A45A89885FB3}"/>
                </a:ext>
              </a:extLst>
            </p:cNvPr>
            <p:cNvSpPr/>
            <p:nvPr/>
          </p:nvSpPr>
          <p:spPr>
            <a:xfrm>
              <a:off x="271168" y="2765347"/>
              <a:ext cx="4337825" cy="3694716"/>
            </a:xfrm>
            <a:prstGeom prst="roundRect">
              <a:avLst>
                <a:gd name="adj" fmla="val 6016"/>
              </a:avLst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Quad Arrow 35">
              <a:extLst>
                <a:ext uri="{FF2B5EF4-FFF2-40B4-BE49-F238E27FC236}">
                  <a16:creationId xmlns:a16="http://schemas.microsoft.com/office/drawing/2014/main" id="{F9D653A3-BBBD-A629-D594-C76724BC45B5}"/>
                </a:ext>
              </a:extLst>
            </p:cNvPr>
            <p:cNvSpPr/>
            <p:nvPr/>
          </p:nvSpPr>
          <p:spPr>
            <a:xfrm>
              <a:off x="1907163" y="4057299"/>
              <a:ext cx="1065833" cy="1067145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73F5AE0-C6C9-361E-569C-A896D4D128B7}"/>
                </a:ext>
              </a:extLst>
            </p:cNvPr>
            <p:cNvSpPr txBox="1"/>
            <p:nvPr/>
          </p:nvSpPr>
          <p:spPr>
            <a:xfrm>
              <a:off x="1185445" y="5210481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3E97D1E-B8BA-EFA2-FF54-6F87001C8F51}"/>
              </a:ext>
            </a:extLst>
          </p:cNvPr>
          <p:cNvGrpSpPr/>
          <p:nvPr/>
        </p:nvGrpSpPr>
        <p:grpSpPr>
          <a:xfrm>
            <a:off x="5085346" y="2878866"/>
            <a:ext cx="4337825" cy="1019019"/>
            <a:chOff x="5237916" y="2719451"/>
            <a:chExt cx="4337825" cy="1019019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2D164876-55AE-7A6F-F00F-A423E387D854}"/>
                </a:ext>
              </a:extLst>
            </p:cNvPr>
            <p:cNvSpPr/>
            <p:nvPr/>
          </p:nvSpPr>
          <p:spPr>
            <a:xfrm>
              <a:off x="5237916" y="2719451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Quad Arrow 39">
              <a:extLst>
                <a:ext uri="{FF2B5EF4-FFF2-40B4-BE49-F238E27FC236}">
                  <a16:creationId xmlns:a16="http://schemas.microsoft.com/office/drawing/2014/main" id="{EDEBCCBD-4825-C5CA-A189-D9A5E8562553}"/>
                </a:ext>
              </a:extLst>
            </p:cNvPr>
            <p:cNvSpPr/>
            <p:nvPr/>
          </p:nvSpPr>
          <p:spPr>
            <a:xfrm>
              <a:off x="5430527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Quad Arrow 40">
              <a:extLst>
                <a:ext uri="{FF2B5EF4-FFF2-40B4-BE49-F238E27FC236}">
                  <a16:creationId xmlns:a16="http://schemas.microsoft.com/office/drawing/2014/main" id="{E7D25FDA-4E8A-25BD-23B6-FDC3F9F32FD7}"/>
                </a:ext>
              </a:extLst>
            </p:cNvPr>
            <p:cNvSpPr/>
            <p:nvPr/>
          </p:nvSpPr>
          <p:spPr>
            <a:xfrm>
              <a:off x="8833030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6028AAA-041A-2405-7586-B50244658E2F}"/>
                </a:ext>
              </a:extLst>
            </p:cNvPr>
            <p:cNvSpPr txBox="1"/>
            <p:nvPr/>
          </p:nvSpPr>
          <p:spPr>
            <a:xfrm>
              <a:off x="6093105" y="3059668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B1299537-7846-2D97-6CE0-BE8CCBFFBEF2}"/>
              </a:ext>
            </a:extLst>
          </p:cNvPr>
          <p:cNvGrpSpPr/>
          <p:nvPr/>
        </p:nvGrpSpPr>
        <p:grpSpPr>
          <a:xfrm>
            <a:off x="5118131" y="4156724"/>
            <a:ext cx="4337825" cy="1019019"/>
            <a:chOff x="5237917" y="4057299"/>
            <a:chExt cx="4337825" cy="1019019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24A8A4E4-58EE-0E34-70CC-55CFE206AF91}"/>
                </a:ext>
              </a:extLst>
            </p:cNvPr>
            <p:cNvSpPr/>
            <p:nvPr/>
          </p:nvSpPr>
          <p:spPr>
            <a:xfrm>
              <a:off x="5237917" y="4057299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Quad Arrow 42">
              <a:extLst>
                <a:ext uri="{FF2B5EF4-FFF2-40B4-BE49-F238E27FC236}">
                  <a16:creationId xmlns:a16="http://schemas.microsoft.com/office/drawing/2014/main" id="{6FC75FCB-51C5-56EE-6307-044EFF5C6F96}"/>
                </a:ext>
              </a:extLst>
            </p:cNvPr>
            <p:cNvSpPr/>
            <p:nvPr/>
          </p:nvSpPr>
          <p:spPr>
            <a:xfrm>
              <a:off x="5437075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Quad Arrow 43">
              <a:extLst>
                <a:ext uri="{FF2B5EF4-FFF2-40B4-BE49-F238E27FC236}">
                  <a16:creationId xmlns:a16="http://schemas.microsoft.com/office/drawing/2014/main" id="{8163FDB1-B017-955F-42D1-A205DFEC1E0D}"/>
                </a:ext>
              </a:extLst>
            </p:cNvPr>
            <p:cNvSpPr/>
            <p:nvPr/>
          </p:nvSpPr>
          <p:spPr>
            <a:xfrm>
              <a:off x="8839578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42151463-14E3-23DF-C908-669C80C794A4}"/>
                </a:ext>
              </a:extLst>
            </p:cNvPr>
            <p:cNvSpPr txBox="1"/>
            <p:nvPr/>
          </p:nvSpPr>
          <p:spPr>
            <a:xfrm>
              <a:off x="6099653" y="4415962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556D634-25CE-9C9C-4287-B5C04EF8A341}"/>
              </a:ext>
            </a:extLst>
          </p:cNvPr>
          <p:cNvGrpSpPr/>
          <p:nvPr/>
        </p:nvGrpSpPr>
        <p:grpSpPr>
          <a:xfrm>
            <a:off x="5094345" y="5423356"/>
            <a:ext cx="4337825" cy="1019019"/>
            <a:chOff x="5237917" y="5395147"/>
            <a:chExt cx="4337825" cy="1019019"/>
          </a:xfrm>
        </p:grpSpPr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D2DDA57F-939C-BF1B-F13A-6C99B993B8AB}"/>
                </a:ext>
              </a:extLst>
            </p:cNvPr>
            <p:cNvSpPr/>
            <p:nvPr/>
          </p:nvSpPr>
          <p:spPr>
            <a:xfrm>
              <a:off x="5237917" y="5395147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Quad Arrow 45">
              <a:extLst>
                <a:ext uri="{FF2B5EF4-FFF2-40B4-BE49-F238E27FC236}">
                  <a16:creationId xmlns:a16="http://schemas.microsoft.com/office/drawing/2014/main" id="{261971E8-CF82-5404-1DA0-3CB38E4FBC4A}"/>
                </a:ext>
              </a:extLst>
            </p:cNvPr>
            <p:cNvSpPr/>
            <p:nvPr/>
          </p:nvSpPr>
          <p:spPr>
            <a:xfrm>
              <a:off x="5443623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Quad Arrow 46">
              <a:extLst>
                <a:ext uri="{FF2B5EF4-FFF2-40B4-BE49-F238E27FC236}">
                  <a16:creationId xmlns:a16="http://schemas.microsoft.com/office/drawing/2014/main" id="{155680B5-288F-F38D-F812-2AA1E78ACEEA}"/>
                </a:ext>
              </a:extLst>
            </p:cNvPr>
            <p:cNvSpPr/>
            <p:nvPr/>
          </p:nvSpPr>
          <p:spPr>
            <a:xfrm>
              <a:off x="8846126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A79C6BC-6D0E-3522-DA5E-DD42392DF76E}"/>
                </a:ext>
              </a:extLst>
            </p:cNvPr>
            <p:cNvSpPr txBox="1"/>
            <p:nvPr/>
          </p:nvSpPr>
          <p:spPr>
            <a:xfrm>
              <a:off x="6106201" y="5772256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83FE5FA7-0C14-4A55-1107-F0AF707513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36898BDB-5EC4-6058-BFBB-67660CB4F7DF}"/>
              </a:ext>
            </a:extLst>
          </p:cNvPr>
          <p:cNvSpPr txBox="1"/>
          <p:nvPr/>
        </p:nvSpPr>
        <p:spPr>
          <a:xfrm>
            <a:off x="3481411" y="268173"/>
            <a:ext cx="2943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Gill Sans MT" panose="020B0502020104020203" pitchFamily="34" charset="77"/>
              </a:rPr>
              <a:t>WEDNESDAY</a:t>
            </a:r>
            <a:endParaRPr lang="en-GB" sz="2000" b="1" i="1" dirty="0">
              <a:solidFill>
                <a:srgbClr val="05AEEE"/>
              </a:solidFill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9476804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504B82-91E0-6341-6E6C-ECF5CA4C5B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4453537-DFBD-C930-A97D-36935A30DE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CEAFC2AC-1B7C-9E3A-7AC8-9E16D3ED3D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ACD8972-7CC0-915A-7BC0-4317E81A193C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APPLY THE RULE - PRACTICE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D672AD-828E-1A17-B01C-6B7DB518A210}"/>
              </a:ext>
            </a:extLst>
          </p:cNvPr>
          <p:cNvSpPr txBox="1"/>
          <p:nvPr/>
        </p:nvSpPr>
        <p:spPr>
          <a:xfrm>
            <a:off x="1435113" y="1068595"/>
            <a:ext cx="70738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Gill Sans MT" panose="020B0502020104020203" pitchFamily="34" charset="77"/>
              </a:rPr>
              <a:t>Look → Cover → Write → Check → Correct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30EBF7A-5E5A-A430-46AF-0C4B41709F52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794072"/>
          <a:ext cx="8572500" cy="45267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5940">
                  <a:extLst>
                    <a:ext uri="{9D8B030D-6E8A-4147-A177-3AD203B41FA5}">
                      <a16:colId xmlns:a16="http://schemas.microsoft.com/office/drawing/2014/main" val="1942934854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1523337370"/>
                    </a:ext>
                  </a:extLst>
                </a:gridCol>
                <a:gridCol w="2308860">
                  <a:extLst>
                    <a:ext uri="{9D8B030D-6E8A-4147-A177-3AD203B41FA5}">
                      <a16:colId xmlns:a16="http://schemas.microsoft.com/office/drawing/2014/main" val="2182128674"/>
                    </a:ext>
                  </a:extLst>
                </a:gridCol>
                <a:gridCol w="2297430">
                  <a:extLst>
                    <a:ext uri="{9D8B030D-6E8A-4147-A177-3AD203B41FA5}">
                      <a16:colId xmlns:a16="http://schemas.microsoft.com/office/drawing/2014/main" val="2108435003"/>
                    </a:ext>
                  </a:extLst>
                </a:gridCol>
              </a:tblGrid>
              <a:tr h="754453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Focus 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Attempt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Attempt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Final Correct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4860571"/>
                  </a:ext>
                </a:extLst>
              </a:tr>
              <a:tr h="7544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GB" sz="28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ramid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86512015"/>
                  </a:ext>
                </a:extLst>
              </a:tr>
              <a:tr h="7544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n-GB" sz="28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mbol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7377779"/>
                  </a:ext>
                </a:extLst>
              </a:tr>
              <a:tr h="7544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n-GB" sz="28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rup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9098966"/>
                  </a:ext>
                </a:extLst>
              </a:tr>
              <a:tr h="754453">
                <a:tc>
                  <a:txBody>
                    <a:bodyPr/>
                    <a:lstStyle/>
                    <a:p>
                      <a:pPr algn="ctr"/>
                      <a:r>
                        <a:rPr lang="en-GB" sz="2800" b="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GB" sz="2800" b="0" i="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2800" b="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pical</a:t>
                      </a:r>
                      <a:r>
                        <a:rPr lang="en-GB" sz="2800" b="0" i="1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26354837"/>
                  </a:ext>
                </a:extLst>
              </a:tr>
              <a:tr h="754453">
                <a:tc>
                  <a:txBody>
                    <a:bodyPr/>
                    <a:lstStyle/>
                    <a:p>
                      <a:pPr algn="ctr"/>
                      <a:r>
                        <a:rPr lang="en-GB" sz="28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g</a:t>
                      </a:r>
                      <a:r>
                        <a:rPr lang="en-GB" sz="28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28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mnastics</a:t>
                      </a:r>
                      <a:endParaRPr lang="en-GB" sz="28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solidFill>
                          <a:srgbClr val="7030A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500652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84406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EE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6A527B-6A19-7075-006A-78E1A994EB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6FBF35F-EB81-CF6C-40C1-D28DF1264BCA}"/>
              </a:ext>
            </a:extLst>
          </p:cNvPr>
          <p:cNvSpPr txBox="1"/>
          <p:nvPr/>
        </p:nvSpPr>
        <p:spPr>
          <a:xfrm>
            <a:off x="2445909" y="3003478"/>
            <a:ext cx="50141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0" b="1" i="0" dirty="0">
                <a:solidFill>
                  <a:schemeClr val="bg1"/>
                </a:solidFill>
                <a:latin typeface="Gill Sans MT" panose="020B0502020104020203" pitchFamily="34" charset="77"/>
              </a:rPr>
              <a:t>THURSDAY</a:t>
            </a:r>
            <a:endParaRPr lang="en-GB" sz="5400" b="1" i="0" dirty="0">
              <a:solidFill>
                <a:schemeClr val="bg1"/>
              </a:solidFill>
              <a:latin typeface="Gill Sans MT" panose="020B0502020104020203" pitchFamily="34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BF1D2F-BB88-F135-8322-E4FBC1A679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977" y="1450646"/>
            <a:ext cx="2028045" cy="1552832"/>
          </a:xfrm>
          <a:prstGeom prst="rect">
            <a:avLst/>
          </a:prstGeom>
          <a:effectLst>
            <a:glow rad="103032">
              <a:schemeClr val="bg1">
                <a:alpha val="40000"/>
              </a:schemeClr>
            </a:glow>
            <a:softEdge rad="0"/>
          </a:effectLst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DADF0AC5-0A94-68D5-CAA1-9128CB9C7B5C}"/>
              </a:ext>
            </a:extLst>
          </p:cNvPr>
          <p:cNvSpPr/>
          <p:nvPr/>
        </p:nvSpPr>
        <p:spPr>
          <a:xfrm>
            <a:off x="2387867" y="4137687"/>
            <a:ext cx="5130265" cy="713678"/>
          </a:xfrm>
          <a:prstGeom prst="round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3200" b="1" dirty="0">
                <a:solidFill>
                  <a:srgbClr val="05AEEE"/>
                </a:solidFill>
                <a:latin typeface="Gill Sans MT" panose="020B0502020104020203" pitchFamily="34" charset="77"/>
              </a:rPr>
              <a:t>REVIEW &amp; DICTATION</a:t>
            </a:r>
          </a:p>
        </p:txBody>
      </p:sp>
    </p:spTree>
    <p:extLst>
      <p:ext uri="{BB962C8B-B14F-4D97-AF65-F5344CB8AC3E}">
        <p14:creationId xmlns:p14="http://schemas.microsoft.com/office/powerpoint/2010/main" val="13260979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F063FD-F79C-9B29-95DE-28FDF8CC62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04569935-43EC-E585-7B70-23F13719C329}"/>
              </a:ext>
            </a:extLst>
          </p:cNvPr>
          <p:cNvSpPr txBox="1"/>
          <p:nvPr/>
        </p:nvSpPr>
        <p:spPr>
          <a:xfrm>
            <a:off x="5203340" y="2628797"/>
            <a:ext cx="43723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angri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ly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95AE851-1963-5F11-FE7A-CB9C03B7D8FA}"/>
              </a:ext>
            </a:extLst>
          </p:cNvPr>
          <p:cNvSpPr/>
          <p:nvPr/>
        </p:nvSpPr>
        <p:spPr>
          <a:xfrm>
            <a:off x="2317673" y="1073656"/>
            <a:ext cx="5270652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SPACED RETRIEVAL PRACTICE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E3DD47-76DC-21D5-8C3C-D0603D3DCE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22A4E37-8A1A-1E2D-75BF-1F41789F71B6}"/>
              </a:ext>
            </a:extLst>
          </p:cNvPr>
          <p:cNvSpPr txBox="1"/>
          <p:nvPr/>
        </p:nvSpPr>
        <p:spPr>
          <a:xfrm>
            <a:off x="5237907" y="5304493"/>
            <a:ext cx="4337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slow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ly</a:t>
            </a:r>
            <a:endParaRPr lang="en-GB" sz="7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E49D50C-71DF-B5F5-7688-D52273C4401E}"/>
              </a:ext>
            </a:extLst>
          </p:cNvPr>
          <p:cNvSpPr txBox="1"/>
          <p:nvPr/>
        </p:nvSpPr>
        <p:spPr>
          <a:xfrm>
            <a:off x="5203342" y="3966645"/>
            <a:ext cx="4372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frantical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ly</a:t>
            </a:r>
            <a:endParaRPr lang="en-GB" sz="48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D0733E9-8127-F44F-DCE2-DBEAF4697A0E}"/>
              </a:ext>
            </a:extLst>
          </p:cNvPr>
          <p:cNvSpPr txBox="1"/>
          <p:nvPr/>
        </p:nvSpPr>
        <p:spPr>
          <a:xfrm>
            <a:off x="186688" y="2628797"/>
            <a:ext cx="46249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dirty="0" err="1">
                <a:latin typeface="Gill Sans MT" panose="020B0502020104020203" pitchFamily="34" charset="0"/>
              </a:rPr>
              <a:t>angri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9737889-BC2E-6C11-46A1-19EB511A8643}"/>
              </a:ext>
            </a:extLst>
          </p:cNvPr>
          <p:cNvSpPr txBox="1"/>
          <p:nvPr/>
        </p:nvSpPr>
        <p:spPr>
          <a:xfrm>
            <a:off x="-204999" y="5304493"/>
            <a:ext cx="540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slow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02827B3-9E72-ECDD-2BC0-381E3D107C99}"/>
              </a:ext>
            </a:extLst>
          </p:cNvPr>
          <p:cNvSpPr txBox="1"/>
          <p:nvPr/>
        </p:nvSpPr>
        <p:spPr>
          <a:xfrm>
            <a:off x="-314477" y="3966645"/>
            <a:ext cx="58863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 err="1">
                <a:latin typeface="Gill Sans MT" panose="020B0502020104020203" pitchFamily="34" charset="0"/>
              </a:rPr>
              <a:t>frantical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</a:t>
            </a:r>
            <a:endParaRPr lang="en-GB" sz="5400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FD7E6F9-AA9E-9A05-8B8C-A3644B3E0F45}"/>
              </a:ext>
            </a:extLst>
          </p:cNvPr>
          <p:cNvCxnSpPr>
            <a:cxnSpLocks/>
          </p:cNvCxnSpPr>
          <p:nvPr/>
        </p:nvCxnSpPr>
        <p:spPr>
          <a:xfrm>
            <a:off x="4953000" y="1921397"/>
            <a:ext cx="0" cy="4583425"/>
          </a:xfrm>
          <a:prstGeom prst="line">
            <a:avLst/>
          </a:pr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FBBFB1C1-9587-E719-087C-4940E7721253}"/>
              </a:ext>
            </a:extLst>
          </p:cNvPr>
          <p:cNvSpPr txBox="1"/>
          <p:nvPr/>
        </p:nvSpPr>
        <p:spPr>
          <a:xfrm>
            <a:off x="1185446" y="1881533"/>
            <a:ext cx="2627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SUPPORTED</a:t>
            </a: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(with clues)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437C4A7-89BB-4C29-737B-1C6B1C2F0D3C}"/>
              </a:ext>
            </a:extLst>
          </p:cNvPr>
          <p:cNvSpPr txBox="1"/>
          <p:nvPr/>
        </p:nvSpPr>
        <p:spPr>
          <a:xfrm>
            <a:off x="5733106" y="1881533"/>
            <a:ext cx="3373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INDEPENDENT</a:t>
            </a:r>
            <a:endParaRPr lang="en-GB" dirty="0">
              <a:latin typeface="Gill Sans MT" panose="020B0502020104020203" pitchFamily="34" charset="77"/>
            </a:endParaRP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(no clues)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4B9DD8B-946D-70D0-4852-F955397C62F0}"/>
              </a:ext>
            </a:extLst>
          </p:cNvPr>
          <p:cNvSpPr txBox="1"/>
          <p:nvPr/>
        </p:nvSpPr>
        <p:spPr>
          <a:xfrm>
            <a:off x="2651739" y="569581"/>
            <a:ext cx="4602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PREVIOUS WEEK’S RULE: </a:t>
            </a:r>
            <a:r>
              <a:rPr lang="en-GB" sz="2000" b="1" i="1" dirty="0">
                <a:solidFill>
                  <a:srgbClr val="05AEEE"/>
                </a:solidFill>
                <a:latin typeface="Gill Sans MT" panose="020B0502020104020203" pitchFamily="34" charset="77"/>
              </a:rPr>
              <a:t>-</a:t>
            </a:r>
            <a:r>
              <a:rPr lang="en-GB" sz="2000" b="1" i="1" dirty="0" err="1">
                <a:solidFill>
                  <a:srgbClr val="05AEEE"/>
                </a:solidFill>
                <a:latin typeface="Gill Sans MT" panose="020B0502020104020203" pitchFamily="34" charset="77"/>
              </a:rPr>
              <a:t>ly</a:t>
            </a:r>
            <a:r>
              <a:rPr lang="en-GB" sz="2000" b="1" i="1" dirty="0">
                <a:solidFill>
                  <a:srgbClr val="05AEEE"/>
                </a:solidFill>
                <a:latin typeface="Gill Sans MT" panose="020B0502020104020203" pitchFamily="34" charset="77"/>
              </a:rPr>
              <a:t> suffix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0965E43-764C-EBC7-1493-A6A48595DA6B}"/>
              </a:ext>
            </a:extLst>
          </p:cNvPr>
          <p:cNvGrpSpPr/>
          <p:nvPr/>
        </p:nvGrpSpPr>
        <p:grpSpPr>
          <a:xfrm>
            <a:off x="348525" y="2891355"/>
            <a:ext cx="4337825" cy="3694716"/>
            <a:chOff x="271168" y="2765347"/>
            <a:chExt cx="4337825" cy="3694716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21B213CC-D36C-5D1B-DC6E-9AB95BBEDD18}"/>
                </a:ext>
              </a:extLst>
            </p:cNvPr>
            <p:cNvSpPr/>
            <p:nvPr/>
          </p:nvSpPr>
          <p:spPr>
            <a:xfrm>
              <a:off x="271168" y="2765347"/>
              <a:ext cx="4337825" cy="3694716"/>
            </a:xfrm>
            <a:prstGeom prst="roundRect">
              <a:avLst>
                <a:gd name="adj" fmla="val 6016"/>
              </a:avLst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Quad Arrow 35">
              <a:extLst>
                <a:ext uri="{FF2B5EF4-FFF2-40B4-BE49-F238E27FC236}">
                  <a16:creationId xmlns:a16="http://schemas.microsoft.com/office/drawing/2014/main" id="{A9685E90-4105-8E89-3203-C001C3302EE4}"/>
                </a:ext>
              </a:extLst>
            </p:cNvPr>
            <p:cNvSpPr/>
            <p:nvPr/>
          </p:nvSpPr>
          <p:spPr>
            <a:xfrm>
              <a:off x="1907163" y="4057299"/>
              <a:ext cx="1065833" cy="1067145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E5018E2-A842-6C38-F2D4-1A3165899FD5}"/>
                </a:ext>
              </a:extLst>
            </p:cNvPr>
            <p:cNvSpPr txBox="1"/>
            <p:nvPr/>
          </p:nvSpPr>
          <p:spPr>
            <a:xfrm>
              <a:off x="1185445" y="5210481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C448499-BDCA-8FF6-1614-E5131306072E}"/>
              </a:ext>
            </a:extLst>
          </p:cNvPr>
          <p:cNvGrpSpPr/>
          <p:nvPr/>
        </p:nvGrpSpPr>
        <p:grpSpPr>
          <a:xfrm>
            <a:off x="5251012" y="2851846"/>
            <a:ext cx="4337825" cy="1019019"/>
            <a:chOff x="5237916" y="2719451"/>
            <a:chExt cx="4337825" cy="1019019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8460C40-00EB-0FCB-E865-5319619B0FA0}"/>
                </a:ext>
              </a:extLst>
            </p:cNvPr>
            <p:cNvSpPr/>
            <p:nvPr/>
          </p:nvSpPr>
          <p:spPr>
            <a:xfrm>
              <a:off x="5237916" y="2719451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Quad Arrow 39">
              <a:extLst>
                <a:ext uri="{FF2B5EF4-FFF2-40B4-BE49-F238E27FC236}">
                  <a16:creationId xmlns:a16="http://schemas.microsoft.com/office/drawing/2014/main" id="{97C70DC8-BB1B-7B93-46F7-BE1EEDF13214}"/>
                </a:ext>
              </a:extLst>
            </p:cNvPr>
            <p:cNvSpPr/>
            <p:nvPr/>
          </p:nvSpPr>
          <p:spPr>
            <a:xfrm>
              <a:off x="5430527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Quad Arrow 40">
              <a:extLst>
                <a:ext uri="{FF2B5EF4-FFF2-40B4-BE49-F238E27FC236}">
                  <a16:creationId xmlns:a16="http://schemas.microsoft.com/office/drawing/2014/main" id="{2EEAEB2E-67FE-AAA8-F7A4-28B5A2F85DF3}"/>
                </a:ext>
              </a:extLst>
            </p:cNvPr>
            <p:cNvSpPr/>
            <p:nvPr/>
          </p:nvSpPr>
          <p:spPr>
            <a:xfrm>
              <a:off x="8833030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544D15E-9D05-989E-FBE6-27D981199C5A}"/>
                </a:ext>
              </a:extLst>
            </p:cNvPr>
            <p:cNvSpPr txBox="1"/>
            <p:nvPr/>
          </p:nvSpPr>
          <p:spPr>
            <a:xfrm>
              <a:off x="6093105" y="3059668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0CDD3E6-306D-BC09-BC1F-5A2AD82E0F53}"/>
              </a:ext>
            </a:extLst>
          </p:cNvPr>
          <p:cNvGrpSpPr/>
          <p:nvPr/>
        </p:nvGrpSpPr>
        <p:grpSpPr>
          <a:xfrm>
            <a:off x="5216436" y="5389781"/>
            <a:ext cx="4337825" cy="1019019"/>
            <a:chOff x="5237917" y="4057299"/>
            <a:chExt cx="4337825" cy="1019019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195FB4E8-E2CC-389D-E6EF-CD5782CAD04D}"/>
                </a:ext>
              </a:extLst>
            </p:cNvPr>
            <p:cNvSpPr/>
            <p:nvPr/>
          </p:nvSpPr>
          <p:spPr>
            <a:xfrm>
              <a:off x="5237917" y="4057299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Quad Arrow 42">
              <a:extLst>
                <a:ext uri="{FF2B5EF4-FFF2-40B4-BE49-F238E27FC236}">
                  <a16:creationId xmlns:a16="http://schemas.microsoft.com/office/drawing/2014/main" id="{6C2D48B2-1D74-4AD7-FE99-FDFA609AAE31}"/>
                </a:ext>
              </a:extLst>
            </p:cNvPr>
            <p:cNvSpPr/>
            <p:nvPr/>
          </p:nvSpPr>
          <p:spPr>
            <a:xfrm>
              <a:off x="5437075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Quad Arrow 43">
              <a:extLst>
                <a:ext uri="{FF2B5EF4-FFF2-40B4-BE49-F238E27FC236}">
                  <a16:creationId xmlns:a16="http://schemas.microsoft.com/office/drawing/2014/main" id="{2EB2BAB5-0E61-57B2-0E95-9696EE2C36D4}"/>
                </a:ext>
              </a:extLst>
            </p:cNvPr>
            <p:cNvSpPr/>
            <p:nvPr/>
          </p:nvSpPr>
          <p:spPr>
            <a:xfrm>
              <a:off x="8839578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830232C7-0E62-F902-459D-1CC74FBDB653}"/>
                </a:ext>
              </a:extLst>
            </p:cNvPr>
            <p:cNvSpPr txBox="1"/>
            <p:nvPr/>
          </p:nvSpPr>
          <p:spPr>
            <a:xfrm>
              <a:off x="6099653" y="4415962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24CCDA41-EE5A-4A13-EC3B-279A30A70337}"/>
              </a:ext>
            </a:extLst>
          </p:cNvPr>
          <p:cNvGrpSpPr/>
          <p:nvPr/>
        </p:nvGrpSpPr>
        <p:grpSpPr>
          <a:xfrm>
            <a:off x="5203340" y="4095390"/>
            <a:ext cx="4337825" cy="1019019"/>
            <a:chOff x="5237917" y="5395147"/>
            <a:chExt cx="4337825" cy="1019019"/>
          </a:xfrm>
        </p:grpSpPr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3C0E50D3-3F3E-3878-5E42-0915D1002082}"/>
                </a:ext>
              </a:extLst>
            </p:cNvPr>
            <p:cNvSpPr/>
            <p:nvPr/>
          </p:nvSpPr>
          <p:spPr>
            <a:xfrm>
              <a:off x="5237917" y="5395147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Quad Arrow 45">
              <a:extLst>
                <a:ext uri="{FF2B5EF4-FFF2-40B4-BE49-F238E27FC236}">
                  <a16:creationId xmlns:a16="http://schemas.microsoft.com/office/drawing/2014/main" id="{707DDB22-16A6-4491-A943-ACA413260F84}"/>
                </a:ext>
              </a:extLst>
            </p:cNvPr>
            <p:cNvSpPr/>
            <p:nvPr/>
          </p:nvSpPr>
          <p:spPr>
            <a:xfrm>
              <a:off x="5443623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Quad Arrow 46">
              <a:extLst>
                <a:ext uri="{FF2B5EF4-FFF2-40B4-BE49-F238E27FC236}">
                  <a16:creationId xmlns:a16="http://schemas.microsoft.com/office/drawing/2014/main" id="{06253CE6-889B-8A4A-EE59-F5907FC7C655}"/>
                </a:ext>
              </a:extLst>
            </p:cNvPr>
            <p:cNvSpPr/>
            <p:nvPr/>
          </p:nvSpPr>
          <p:spPr>
            <a:xfrm>
              <a:off x="8846126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A57AF51C-B66D-20D8-52B6-5687E6C8342F}"/>
                </a:ext>
              </a:extLst>
            </p:cNvPr>
            <p:cNvSpPr txBox="1"/>
            <p:nvPr/>
          </p:nvSpPr>
          <p:spPr>
            <a:xfrm>
              <a:off x="6106201" y="5772256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B62BF00A-CCF5-3236-4A4B-D88A411392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8B1259CF-BD1F-03DA-F400-E62040C3938F}"/>
              </a:ext>
            </a:extLst>
          </p:cNvPr>
          <p:cNvSpPr txBox="1"/>
          <p:nvPr/>
        </p:nvSpPr>
        <p:spPr>
          <a:xfrm>
            <a:off x="3481411" y="268173"/>
            <a:ext cx="2943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Gill Sans MT" panose="020B0502020104020203" pitchFamily="34" charset="77"/>
              </a:rPr>
              <a:t>THURSDAY</a:t>
            </a:r>
            <a:endParaRPr lang="en-GB" sz="2000" b="1" i="1" dirty="0">
              <a:solidFill>
                <a:srgbClr val="05AEEE"/>
              </a:solidFill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1899764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89D3B-DD0D-7B4C-453A-B550AA4CBC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7354866-2ABA-E5F1-9B4B-54B9D383D260}"/>
              </a:ext>
            </a:extLst>
          </p:cNvPr>
          <p:cNvSpPr txBox="1"/>
          <p:nvPr/>
        </p:nvSpPr>
        <p:spPr>
          <a:xfrm>
            <a:off x="801677" y="1437382"/>
            <a:ext cx="8996779" cy="505131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228600" lvl="0" indent="-228600" defTabSz="914400">
              <a:lnSpc>
                <a:spcPct val="150000"/>
              </a:lnSpc>
              <a:buFontTx/>
              <a:buAutoNum type="arabicPeriod"/>
              <a:defRPr/>
            </a:pPr>
            <a:r>
              <a:rPr lang="en-GB" sz="4400" dirty="0">
                <a:latin typeface="Gill Sans MT" panose="020B0502020104020203" pitchFamily="34" charset="77"/>
              </a:rPr>
              <a:t>The </a:t>
            </a:r>
            <a:r>
              <a:rPr lang="en-GB" sz="4400" dirty="0">
                <a:solidFill>
                  <a:schemeClr val="accent3"/>
                </a:solidFill>
                <a:latin typeface="Gill Sans MT" panose="020B0502020104020203" pitchFamily="34" charset="77"/>
              </a:rPr>
              <a:t>bicycle</a:t>
            </a:r>
            <a:r>
              <a:rPr lang="en-GB" sz="4400" dirty="0">
                <a:latin typeface="Gill Sans MT" panose="020B0502020104020203" pitchFamily="34" charset="77"/>
              </a:rPr>
              <a:t> has eight gears.</a:t>
            </a:r>
          </a:p>
          <a:p>
            <a:pPr marL="228600" lvl="0" indent="-228600" defTabSz="914400">
              <a:lnSpc>
                <a:spcPct val="150000"/>
              </a:lnSpc>
              <a:buFontTx/>
              <a:buAutoNum type="arabicPeriod"/>
              <a:defRPr/>
            </a:pPr>
            <a:r>
              <a:rPr lang="en-GB" sz="4400" dirty="0">
                <a:latin typeface="Gill Sans MT" panose="020B0502020104020203" pitchFamily="34" charset="77"/>
              </a:rPr>
              <a:t>Those </a:t>
            </a:r>
            <a:r>
              <a:rPr lang="en-GB" sz="4400" dirty="0">
                <a:solidFill>
                  <a:schemeClr val="accent3"/>
                </a:solidFill>
                <a:latin typeface="Gill Sans MT" panose="020B0502020104020203" pitchFamily="34" charset="77"/>
              </a:rPr>
              <a:t>cymbals</a:t>
            </a:r>
            <a:r>
              <a:rPr lang="en-GB" sz="4400" dirty="0">
                <a:latin typeface="Gill Sans MT" panose="020B0502020104020203" pitchFamily="34" charset="77"/>
              </a:rPr>
              <a:t> are so loud!</a:t>
            </a:r>
          </a:p>
          <a:p>
            <a:pPr marL="228600" lvl="0" indent="-228600" defTabSz="914400">
              <a:lnSpc>
                <a:spcPct val="150000"/>
              </a:lnSpc>
              <a:buFontTx/>
              <a:buAutoNum type="arabicPeriod"/>
              <a:defRPr/>
            </a:pPr>
            <a:r>
              <a:rPr lang="en-GB" sz="4400" dirty="0">
                <a:latin typeface="Gill Sans MT" panose="020B0502020104020203" pitchFamily="34" charset="77"/>
              </a:rPr>
              <a:t> Next month, we’re going to </a:t>
            </a:r>
            <a:r>
              <a:rPr lang="en-GB" sz="4400" dirty="0">
                <a:solidFill>
                  <a:schemeClr val="accent3"/>
                </a:solidFill>
                <a:latin typeface="Gill Sans MT" panose="020B0502020104020203" pitchFamily="34" charset="77"/>
              </a:rPr>
              <a:t>Egypt</a:t>
            </a:r>
            <a:r>
              <a:rPr lang="en-GB" sz="4400" dirty="0">
                <a:latin typeface="Gill Sans MT" panose="020B0502020104020203" pitchFamily="34" charset="77"/>
              </a:rPr>
              <a:t>.</a:t>
            </a:r>
          </a:p>
          <a:p>
            <a:pPr marL="228600" lvl="0" indent="-228600" defTabSz="914400">
              <a:lnSpc>
                <a:spcPct val="150000"/>
              </a:lnSpc>
              <a:buFontTx/>
              <a:buAutoNum type="arabicPeriod"/>
              <a:defRPr/>
            </a:pPr>
            <a:r>
              <a:rPr lang="en-GB" sz="4400" dirty="0">
                <a:solidFill>
                  <a:schemeClr val="accent3"/>
                </a:solidFill>
                <a:latin typeface="Gill Sans MT" panose="020B0502020104020203" pitchFamily="34" charset="77"/>
              </a:rPr>
              <a:t>Oxygen</a:t>
            </a:r>
            <a:r>
              <a:rPr lang="en-GB" sz="4400" dirty="0">
                <a:latin typeface="Gill Sans MT" panose="020B0502020104020203" pitchFamily="34" charset="77"/>
              </a:rPr>
              <a:t> is all around us. </a:t>
            </a:r>
          </a:p>
          <a:p>
            <a:pPr marL="228600" lvl="0" indent="-228600" defTabSz="914400">
              <a:lnSpc>
                <a:spcPct val="150000"/>
              </a:lnSpc>
              <a:buFontTx/>
              <a:buAutoNum type="arabicPeriod"/>
              <a:defRPr/>
            </a:pPr>
            <a:r>
              <a:rPr lang="en-GB" sz="4400" dirty="0">
                <a:latin typeface="Gill Sans MT" panose="020B0502020104020203" pitchFamily="34" charset="77"/>
              </a:rPr>
              <a:t>I eat </a:t>
            </a:r>
            <a:r>
              <a:rPr lang="en-GB" sz="4400" dirty="0">
                <a:solidFill>
                  <a:schemeClr val="accent3"/>
                </a:solidFill>
                <a:latin typeface="Gill Sans MT" panose="020B0502020104020203" pitchFamily="34" charset="77"/>
              </a:rPr>
              <a:t>syrup</a:t>
            </a:r>
            <a:r>
              <a:rPr lang="en-GB" sz="4400" dirty="0">
                <a:latin typeface="Gill Sans MT" panose="020B0502020104020203" pitchFamily="34" charset="77"/>
              </a:rPr>
              <a:t> on my pancakes.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A94DA7F-EF9A-BC7D-1489-75B8809FB428}"/>
              </a:ext>
            </a:extLst>
          </p:cNvPr>
          <p:cNvGrpSpPr/>
          <p:nvPr/>
        </p:nvGrpSpPr>
        <p:grpSpPr>
          <a:xfrm>
            <a:off x="413154" y="5706318"/>
            <a:ext cx="9079685" cy="921198"/>
            <a:chOff x="1171996" y="1289845"/>
            <a:chExt cx="7347536" cy="921198"/>
          </a:xfrm>
        </p:grpSpPr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F2CD4A22-12AC-B659-EF7F-4A959A967F38}"/>
                </a:ext>
              </a:extLst>
            </p:cNvPr>
            <p:cNvSpPr/>
            <p:nvPr/>
          </p:nvSpPr>
          <p:spPr>
            <a:xfrm>
              <a:off x="1171996" y="1289845"/>
              <a:ext cx="7347536" cy="921198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3" name="Quad Arrow 32">
              <a:extLst>
                <a:ext uri="{FF2B5EF4-FFF2-40B4-BE49-F238E27FC236}">
                  <a16:creationId xmlns:a16="http://schemas.microsoft.com/office/drawing/2014/main" id="{B616626F-32A5-3F95-AE53-CB056C59F381}"/>
                </a:ext>
              </a:extLst>
            </p:cNvPr>
            <p:cNvSpPr/>
            <p:nvPr/>
          </p:nvSpPr>
          <p:spPr>
            <a:xfrm>
              <a:off x="1293425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Quad Arrow 33">
              <a:extLst>
                <a:ext uri="{FF2B5EF4-FFF2-40B4-BE49-F238E27FC236}">
                  <a16:creationId xmlns:a16="http://schemas.microsoft.com/office/drawing/2014/main" id="{9FAC3DC7-EEB8-A35D-E4FF-269617AE3A58}"/>
                </a:ext>
              </a:extLst>
            </p:cNvPr>
            <p:cNvSpPr/>
            <p:nvPr/>
          </p:nvSpPr>
          <p:spPr>
            <a:xfrm>
              <a:off x="7872747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1A30307-EB01-BEA5-E00D-99E3753A9559}"/>
                </a:ext>
              </a:extLst>
            </p:cNvPr>
            <p:cNvSpPr txBox="1"/>
            <p:nvPr/>
          </p:nvSpPr>
          <p:spPr>
            <a:xfrm>
              <a:off x="3639271" y="1618434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12AA14BC-3316-D95B-BBD1-E07FAE2A60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B642564-A526-8024-F468-9D9F3366A1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06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949FC95-9B1A-98B4-5E00-553C9528B174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APPLY THE RULE - DICTATION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A0FF346-2181-8842-9F8D-30D4779B5525}"/>
              </a:ext>
            </a:extLst>
          </p:cNvPr>
          <p:cNvGrpSpPr/>
          <p:nvPr/>
        </p:nvGrpSpPr>
        <p:grpSpPr>
          <a:xfrm>
            <a:off x="413153" y="4674676"/>
            <a:ext cx="9079685" cy="921198"/>
            <a:chOff x="1171996" y="1289845"/>
            <a:chExt cx="7347536" cy="921198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1CE55740-6149-C820-DB70-D6CDA930E1A0}"/>
                </a:ext>
              </a:extLst>
            </p:cNvPr>
            <p:cNvSpPr/>
            <p:nvPr/>
          </p:nvSpPr>
          <p:spPr>
            <a:xfrm>
              <a:off x="1171996" y="1289845"/>
              <a:ext cx="7347536" cy="921198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" name="Quad Arrow 4">
              <a:extLst>
                <a:ext uri="{FF2B5EF4-FFF2-40B4-BE49-F238E27FC236}">
                  <a16:creationId xmlns:a16="http://schemas.microsoft.com/office/drawing/2014/main" id="{074A0C3E-3C2F-054F-9FE4-9C33A35ECC7A}"/>
                </a:ext>
              </a:extLst>
            </p:cNvPr>
            <p:cNvSpPr/>
            <p:nvPr/>
          </p:nvSpPr>
          <p:spPr>
            <a:xfrm>
              <a:off x="1293425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Quad Arrow 8">
              <a:extLst>
                <a:ext uri="{FF2B5EF4-FFF2-40B4-BE49-F238E27FC236}">
                  <a16:creationId xmlns:a16="http://schemas.microsoft.com/office/drawing/2014/main" id="{329E13CD-9978-FD27-E120-D1D3FC430C68}"/>
                </a:ext>
              </a:extLst>
            </p:cNvPr>
            <p:cNvSpPr/>
            <p:nvPr/>
          </p:nvSpPr>
          <p:spPr>
            <a:xfrm>
              <a:off x="7872747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279A235-328B-38E8-142D-A29545132258}"/>
                </a:ext>
              </a:extLst>
            </p:cNvPr>
            <p:cNvSpPr txBox="1"/>
            <p:nvPr/>
          </p:nvSpPr>
          <p:spPr>
            <a:xfrm>
              <a:off x="3639271" y="1618434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136F71-7A43-753F-5178-31CB3AAA4F26}"/>
              </a:ext>
            </a:extLst>
          </p:cNvPr>
          <p:cNvGrpSpPr/>
          <p:nvPr/>
        </p:nvGrpSpPr>
        <p:grpSpPr>
          <a:xfrm>
            <a:off x="413152" y="3643034"/>
            <a:ext cx="9079685" cy="921198"/>
            <a:chOff x="1171996" y="1289845"/>
            <a:chExt cx="7347536" cy="921198"/>
          </a:xfrm>
        </p:grpSpPr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FF95E81D-E587-95F0-EB23-AE5BF1FD6036}"/>
                </a:ext>
              </a:extLst>
            </p:cNvPr>
            <p:cNvSpPr/>
            <p:nvPr/>
          </p:nvSpPr>
          <p:spPr>
            <a:xfrm>
              <a:off x="1171996" y="1289845"/>
              <a:ext cx="7347536" cy="921198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7" name="Quad Arrow 36">
              <a:extLst>
                <a:ext uri="{FF2B5EF4-FFF2-40B4-BE49-F238E27FC236}">
                  <a16:creationId xmlns:a16="http://schemas.microsoft.com/office/drawing/2014/main" id="{34EA877A-9896-1FB6-FA80-426A6BDA8461}"/>
                </a:ext>
              </a:extLst>
            </p:cNvPr>
            <p:cNvSpPr/>
            <p:nvPr/>
          </p:nvSpPr>
          <p:spPr>
            <a:xfrm>
              <a:off x="1293425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Quad Arrow 37">
              <a:extLst>
                <a:ext uri="{FF2B5EF4-FFF2-40B4-BE49-F238E27FC236}">
                  <a16:creationId xmlns:a16="http://schemas.microsoft.com/office/drawing/2014/main" id="{DE8CF8EA-1E40-9644-F730-1E8D12DB77FE}"/>
                </a:ext>
              </a:extLst>
            </p:cNvPr>
            <p:cNvSpPr/>
            <p:nvPr/>
          </p:nvSpPr>
          <p:spPr>
            <a:xfrm>
              <a:off x="7872747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35404BB-2812-97F4-3631-16968B558341}"/>
                </a:ext>
              </a:extLst>
            </p:cNvPr>
            <p:cNvSpPr txBox="1"/>
            <p:nvPr/>
          </p:nvSpPr>
          <p:spPr>
            <a:xfrm>
              <a:off x="3639271" y="1618434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977417D-48AC-9484-B4D0-92C2F2C93BF5}"/>
              </a:ext>
            </a:extLst>
          </p:cNvPr>
          <p:cNvGrpSpPr/>
          <p:nvPr/>
        </p:nvGrpSpPr>
        <p:grpSpPr>
          <a:xfrm>
            <a:off x="413151" y="2611392"/>
            <a:ext cx="9079685" cy="921198"/>
            <a:chOff x="1171996" y="1289845"/>
            <a:chExt cx="7347536" cy="921198"/>
          </a:xfrm>
        </p:grpSpPr>
        <p:sp>
          <p:nvSpPr>
            <p:cNvPr id="41" name="Rounded Rectangle 40">
              <a:extLst>
                <a:ext uri="{FF2B5EF4-FFF2-40B4-BE49-F238E27FC236}">
                  <a16:creationId xmlns:a16="http://schemas.microsoft.com/office/drawing/2014/main" id="{FD125C95-ECCD-F311-AED3-8600A633A37A}"/>
                </a:ext>
              </a:extLst>
            </p:cNvPr>
            <p:cNvSpPr/>
            <p:nvPr/>
          </p:nvSpPr>
          <p:spPr>
            <a:xfrm>
              <a:off x="1171996" y="1289845"/>
              <a:ext cx="7347536" cy="921198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2" name="Quad Arrow 41">
              <a:extLst>
                <a:ext uri="{FF2B5EF4-FFF2-40B4-BE49-F238E27FC236}">
                  <a16:creationId xmlns:a16="http://schemas.microsoft.com/office/drawing/2014/main" id="{BA83862C-6D14-E8F4-2381-17F9D64A7B83}"/>
                </a:ext>
              </a:extLst>
            </p:cNvPr>
            <p:cNvSpPr/>
            <p:nvPr/>
          </p:nvSpPr>
          <p:spPr>
            <a:xfrm>
              <a:off x="1293425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Quad Arrow 42">
              <a:extLst>
                <a:ext uri="{FF2B5EF4-FFF2-40B4-BE49-F238E27FC236}">
                  <a16:creationId xmlns:a16="http://schemas.microsoft.com/office/drawing/2014/main" id="{183EA546-69B4-D941-E51D-5D3BF47273F3}"/>
                </a:ext>
              </a:extLst>
            </p:cNvPr>
            <p:cNvSpPr/>
            <p:nvPr/>
          </p:nvSpPr>
          <p:spPr>
            <a:xfrm>
              <a:off x="7872747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91F52B7-4906-5B82-D7FB-1F3E71C4DE6E}"/>
                </a:ext>
              </a:extLst>
            </p:cNvPr>
            <p:cNvSpPr txBox="1"/>
            <p:nvPr/>
          </p:nvSpPr>
          <p:spPr>
            <a:xfrm>
              <a:off x="3639271" y="1618434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404B2443-510B-8B11-1DF3-D7C45E02ED1B}"/>
              </a:ext>
            </a:extLst>
          </p:cNvPr>
          <p:cNvGrpSpPr/>
          <p:nvPr/>
        </p:nvGrpSpPr>
        <p:grpSpPr>
          <a:xfrm>
            <a:off x="413150" y="1579750"/>
            <a:ext cx="9079685" cy="921198"/>
            <a:chOff x="1171996" y="1289845"/>
            <a:chExt cx="7347536" cy="921198"/>
          </a:xfrm>
        </p:grpSpPr>
        <p:sp>
          <p:nvSpPr>
            <p:cNvPr id="46" name="Rounded Rectangle 45">
              <a:extLst>
                <a:ext uri="{FF2B5EF4-FFF2-40B4-BE49-F238E27FC236}">
                  <a16:creationId xmlns:a16="http://schemas.microsoft.com/office/drawing/2014/main" id="{2763A73F-669E-A080-8A99-C9F91153081F}"/>
                </a:ext>
              </a:extLst>
            </p:cNvPr>
            <p:cNvSpPr/>
            <p:nvPr/>
          </p:nvSpPr>
          <p:spPr>
            <a:xfrm>
              <a:off x="1171996" y="1289845"/>
              <a:ext cx="7347536" cy="921198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7" name="Quad Arrow 46">
              <a:extLst>
                <a:ext uri="{FF2B5EF4-FFF2-40B4-BE49-F238E27FC236}">
                  <a16:creationId xmlns:a16="http://schemas.microsoft.com/office/drawing/2014/main" id="{309DC347-4B33-D75B-4B7F-A134850D2FB5}"/>
                </a:ext>
              </a:extLst>
            </p:cNvPr>
            <p:cNvSpPr/>
            <p:nvPr/>
          </p:nvSpPr>
          <p:spPr>
            <a:xfrm>
              <a:off x="1293425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Quad Arrow 47">
              <a:extLst>
                <a:ext uri="{FF2B5EF4-FFF2-40B4-BE49-F238E27FC236}">
                  <a16:creationId xmlns:a16="http://schemas.microsoft.com/office/drawing/2014/main" id="{5B10662C-642C-9339-B018-5BA09D938785}"/>
                </a:ext>
              </a:extLst>
            </p:cNvPr>
            <p:cNvSpPr/>
            <p:nvPr/>
          </p:nvSpPr>
          <p:spPr>
            <a:xfrm>
              <a:off x="7872747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067F5C7D-E2B6-F042-AE6C-3DF42E23C432}"/>
                </a:ext>
              </a:extLst>
            </p:cNvPr>
            <p:cNvSpPr txBox="1"/>
            <p:nvPr/>
          </p:nvSpPr>
          <p:spPr>
            <a:xfrm>
              <a:off x="3639271" y="1618434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41365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EE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FC52C8-BA86-66DE-3100-79E2C0A680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B42054-E296-75E3-C8FC-159ADB21258C}"/>
              </a:ext>
            </a:extLst>
          </p:cNvPr>
          <p:cNvSpPr txBox="1"/>
          <p:nvPr/>
        </p:nvSpPr>
        <p:spPr>
          <a:xfrm>
            <a:off x="2906901" y="3003478"/>
            <a:ext cx="409218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0" b="1" i="0" dirty="0">
                <a:solidFill>
                  <a:schemeClr val="bg1"/>
                </a:solidFill>
                <a:latin typeface="Gill Sans MT" panose="020B0502020104020203" pitchFamily="34" charset="77"/>
              </a:rPr>
              <a:t>FRIDAY</a:t>
            </a:r>
            <a:endParaRPr lang="en-GB" sz="5400" b="1" i="0" dirty="0">
              <a:solidFill>
                <a:schemeClr val="bg1"/>
              </a:solidFill>
              <a:latin typeface="Gill Sans MT" panose="020B0502020104020203" pitchFamily="34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8D781C-360A-6AD0-A3F0-F8D0E1E72D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977" y="1450646"/>
            <a:ext cx="2028045" cy="1552832"/>
          </a:xfrm>
          <a:prstGeom prst="rect">
            <a:avLst/>
          </a:prstGeom>
          <a:effectLst>
            <a:glow rad="103032">
              <a:schemeClr val="bg1">
                <a:alpha val="40000"/>
              </a:schemeClr>
            </a:glow>
            <a:softEdge rad="0"/>
          </a:effectLst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DBC6B440-248A-512A-E7FF-64B2D56F203D}"/>
              </a:ext>
            </a:extLst>
          </p:cNvPr>
          <p:cNvSpPr/>
          <p:nvPr/>
        </p:nvSpPr>
        <p:spPr>
          <a:xfrm>
            <a:off x="2847853" y="4166018"/>
            <a:ext cx="4210283" cy="713678"/>
          </a:xfrm>
          <a:prstGeom prst="round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3200" b="1" dirty="0">
                <a:solidFill>
                  <a:srgbClr val="05AEEE"/>
                </a:solidFill>
                <a:latin typeface="Gill Sans MT" panose="020B0502020104020203" pitchFamily="34" charset="77"/>
              </a:rPr>
              <a:t>WEEKLY REVIEW</a:t>
            </a:r>
          </a:p>
        </p:txBody>
      </p:sp>
    </p:spTree>
    <p:extLst>
      <p:ext uri="{BB962C8B-B14F-4D97-AF65-F5344CB8AC3E}">
        <p14:creationId xmlns:p14="http://schemas.microsoft.com/office/powerpoint/2010/main" val="31037649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F5E178-13F4-2F92-239E-74BDFF7C1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2B264E6-F4E7-F8D6-5D0F-A3FC3EFFBA0D}"/>
              </a:ext>
            </a:extLst>
          </p:cNvPr>
          <p:cNvSpPr txBox="1"/>
          <p:nvPr/>
        </p:nvSpPr>
        <p:spPr>
          <a:xfrm>
            <a:off x="5203340" y="2628797"/>
            <a:ext cx="43723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comical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ly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938B7864-C14D-5AB9-7B13-D985E8582476}"/>
              </a:ext>
            </a:extLst>
          </p:cNvPr>
          <p:cNvSpPr/>
          <p:nvPr/>
        </p:nvSpPr>
        <p:spPr>
          <a:xfrm>
            <a:off x="2317673" y="1073656"/>
            <a:ext cx="5270652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SPACED RETRIEVAL PRACTICE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1E0248-6390-6A48-69C1-EE7F731A7E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D7EA0C6-C7F2-D70E-5D1D-25CE7AD8C9DC}"/>
              </a:ext>
            </a:extLst>
          </p:cNvPr>
          <p:cNvSpPr txBox="1"/>
          <p:nvPr/>
        </p:nvSpPr>
        <p:spPr>
          <a:xfrm>
            <a:off x="5237907" y="5304493"/>
            <a:ext cx="4337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hesitant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ly</a:t>
            </a:r>
            <a:endParaRPr lang="en-GB" sz="7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A138542-D609-5F86-CAF4-93419CF65861}"/>
              </a:ext>
            </a:extLst>
          </p:cNvPr>
          <p:cNvSpPr txBox="1"/>
          <p:nvPr/>
        </p:nvSpPr>
        <p:spPr>
          <a:xfrm>
            <a:off x="5203342" y="3966645"/>
            <a:ext cx="4372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kind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ly</a:t>
            </a:r>
            <a:endParaRPr lang="en-GB" sz="48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50C4FEA-B1D0-3716-DDEB-9099BC871E20}"/>
              </a:ext>
            </a:extLst>
          </p:cNvPr>
          <p:cNvSpPr txBox="1"/>
          <p:nvPr/>
        </p:nvSpPr>
        <p:spPr>
          <a:xfrm>
            <a:off x="186688" y="2628797"/>
            <a:ext cx="46249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comical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9A7EDBB-D732-357A-9658-08BBDFF12F8F}"/>
              </a:ext>
            </a:extLst>
          </p:cNvPr>
          <p:cNvSpPr txBox="1"/>
          <p:nvPr/>
        </p:nvSpPr>
        <p:spPr>
          <a:xfrm>
            <a:off x="-204999" y="5304493"/>
            <a:ext cx="540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hesitant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08EB410-9ADA-6F75-AB09-95FDC5C6E30B}"/>
              </a:ext>
            </a:extLst>
          </p:cNvPr>
          <p:cNvSpPr txBox="1"/>
          <p:nvPr/>
        </p:nvSpPr>
        <p:spPr>
          <a:xfrm>
            <a:off x="-314477" y="3966645"/>
            <a:ext cx="58863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kind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</a:t>
            </a:r>
            <a:endParaRPr lang="en-GB" sz="5400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1FC583A-C2E3-0C54-F203-121002A4027C}"/>
              </a:ext>
            </a:extLst>
          </p:cNvPr>
          <p:cNvCxnSpPr>
            <a:cxnSpLocks/>
          </p:cNvCxnSpPr>
          <p:nvPr/>
        </p:nvCxnSpPr>
        <p:spPr>
          <a:xfrm>
            <a:off x="4953000" y="1921397"/>
            <a:ext cx="0" cy="4583425"/>
          </a:xfrm>
          <a:prstGeom prst="line">
            <a:avLst/>
          </a:pr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86912077-6CB5-1733-6E1A-08D1ADABF647}"/>
              </a:ext>
            </a:extLst>
          </p:cNvPr>
          <p:cNvSpPr txBox="1"/>
          <p:nvPr/>
        </p:nvSpPr>
        <p:spPr>
          <a:xfrm>
            <a:off x="1185446" y="1881533"/>
            <a:ext cx="2627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SUPPORTED</a:t>
            </a: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(with clues)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2460C49-A30C-8097-20C6-DF565094DD77}"/>
              </a:ext>
            </a:extLst>
          </p:cNvPr>
          <p:cNvSpPr txBox="1"/>
          <p:nvPr/>
        </p:nvSpPr>
        <p:spPr>
          <a:xfrm>
            <a:off x="5733106" y="1881533"/>
            <a:ext cx="3373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INDEPENDENT</a:t>
            </a:r>
            <a:endParaRPr lang="en-GB" dirty="0">
              <a:latin typeface="Gill Sans MT" panose="020B0502020104020203" pitchFamily="34" charset="77"/>
            </a:endParaRP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(no clues)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B52EDC-97FB-9979-CBC3-9D105F03AD1A}"/>
              </a:ext>
            </a:extLst>
          </p:cNvPr>
          <p:cNvSpPr txBox="1"/>
          <p:nvPr/>
        </p:nvSpPr>
        <p:spPr>
          <a:xfrm>
            <a:off x="2651739" y="569581"/>
            <a:ext cx="4602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PREVIOUS WEEK’S RULE: </a:t>
            </a:r>
            <a:r>
              <a:rPr lang="en-GB" sz="2000" b="1" i="1" dirty="0">
                <a:solidFill>
                  <a:srgbClr val="05AEEE"/>
                </a:solidFill>
                <a:latin typeface="Gill Sans MT" panose="020B0502020104020203" pitchFamily="34" charset="77"/>
              </a:rPr>
              <a:t>-</a:t>
            </a:r>
            <a:r>
              <a:rPr lang="en-GB" sz="2000" b="1" i="1" dirty="0" err="1">
                <a:solidFill>
                  <a:srgbClr val="05AEEE"/>
                </a:solidFill>
                <a:latin typeface="Gill Sans MT" panose="020B0502020104020203" pitchFamily="34" charset="77"/>
              </a:rPr>
              <a:t>ly</a:t>
            </a:r>
            <a:r>
              <a:rPr lang="en-GB" sz="2000" b="1" i="1" dirty="0">
                <a:solidFill>
                  <a:srgbClr val="05AEEE"/>
                </a:solidFill>
                <a:latin typeface="Gill Sans MT" panose="020B0502020104020203" pitchFamily="34" charset="77"/>
              </a:rPr>
              <a:t> suffix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7F635D2A-D30F-980D-9422-6EB8B74B7DA8}"/>
              </a:ext>
            </a:extLst>
          </p:cNvPr>
          <p:cNvGrpSpPr/>
          <p:nvPr/>
        </p:nvGrpSpPr>
        <p:grpSpPr>
          <a:xfrm>
            <a:off x="360237" y="2741084"/>
            <a:ext cx="4337825" cy="3763738"/>
            <a:chOff x="271168" y="2765347"/>
            <a:chExt cx="4337825" cy="3694716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DC395198-03D3-3625-D6BE-66D9F5E49882}"/>
                </a:ext>
              </a:extLst>
            </p:cNvPr>
            <p:cNvSpPr/>
            <p:nvPr/>
          </p:nvSpPr>
          <p:spPr>
            <a:xfrm>
              <a:off x="271168" y="2765347"/>
              <a:ext cx="4337825" cy="3694716"/>
            </a:xfrm>
            <a:prstGeom prst="roundRect">
              <a:avLst>
                <a:gd name="adj" fmla="val 6016"/>
              </a:avLst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Quad Arrow 35">
              <a:extLst>
                <a:ext uri="{FF2B5EF4-FFF2-40B4-BE49-F238E27FC236}">
                  <a16:creationId xmlns:a16="http://schemas.microsoft.com/office/drawing/2014/main" id="{36132CA3-DA89-DBF2-80D8-E74D3EBE0CC4}"/>
                </a:ext>
              </a:extLst>
            </p:cNvPr>
            <p:cNvSpPr/>
            <p:nvPr/>
          </p:nvSpPr>
          <p:spPr>
            <a:xfrm>
              <a:off x="1907163" y="4057299"/>
              <a:ext cx="1065833" cy="1067145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A1DBD73D-29DA-23FC-2A52-81F5968E56E0}"/>
                </a:ext>
              </a:extLst>
            </p:cNvPr>
            <p:cNvSpPr txBox="1"/>
            <p:nvPr/>
          </p:nvSpPr>
          <p:spPr>
            <a:xfrm>
              <a:off x="1185445" y="5210481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D52A316-2B85-000F-9E75-E1665EEAA2A1}"/>
              </a:ext>
            </a:extLst>
          </p:cNvPr>
          <p:cNvGrpSpPr/>
          <p:nvPr/>
        </p:nvGrpSpPr>
        <p:grpSpPr>
          <a:xfrm>
            <a:off x="5061994" y="4118766"/>
            <a:ext cx="4337825" cy="1019019"/>
            <a:chOff x="5237916" y="2719451"/>
            <a:chExt cx="4337825" cy="1019019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D365A0FF-A680-B612-E0D5-1EB5CAAB5CBE}"/>
                </a:ext>
              </a:extLst>
            </p:cNvPr>
            <p:cNvSpPr/>
            <p:nvPr/>
          </p:nvSpPr>
          <p:spPr>
            <a:xfrm>
              <a:off x="5237916" y="2719451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Quad Arrow 39">
              <a:extLst>
                <a:ext uri="{FF2B5EF4-FFF2-40B4-BE49-F238E27FC236}">
                  <a16:creationId xmlns:a16="http://schemas.microsoft.com/office/drawing/2014/main" id="{E2EE67B7-AFEA-3988-6B85-6A5D5289B1EB}"/>
                </a:ext>
              </a:extLst>
            </p:cNvPr>
            <p:cNvSpPr/>
            <p:nvPr/>
          </p:nvSpPr>
          <p:spPr>
            <a:xfrm>
              <a:off x="5430527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Quad Arrow 40">
              <a:extLst>
                <a:ext uri="{FF2B5EF4-FFF2-40B4-BE49-F238E27FC236}">
                  <a16:creationId xmlns:a16="http://schemas.microsoft.com/office/drawing/2014/main" id="{5F933D08-20B5-6085-9279-1957017ABAFC}"/>
                </a:ext>
              </a:extLst>
            </p:cNvPr>
            <p:cNvSpPr/>
            <p:nvPr/>
          </p:nvSpPr>
          <p:spPr>
            <a:xfrm>
              <a:off x="8833030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8D6730D-797E-DD43-3C9D-41E94E5565D3}"/>
                </a:ext>
              </a:extLst>
            </p:cNvPr>
            <p:cNvSpPr txBox="1"/>
            <p:nvPr/>
          </p:nvSpPr>
          <p:spPr>
            <a:xfrm>
              <a:off x="6093105" y="3059668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BEB6EC96-D4CC-1E46-8BBB-F3C4F4395431}"/>
              </a:ext>
            </a:extLst>
          </p:cNvPr>
          <p:cNvGrpSpPr/>
          <p:nvPr/>
        </p:nvGrpSpPr>
        <p:grpSpPr>
          <a:xfrm>
            <a:off x="5094345" y="5465460"/>
            <a:ext cx="4337825" cy="1019019"/>
            <a:chOff x="5237917" y="4057299"/>
            <a:chExt cx="4337825" cy="1019019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8BC86518-01E9-19D2-0EE1-143052581B1A}"/>
                </a:ext>
              </a:extLst>
            </p:cNvPr>
            <p:cNvSpPr/>
            <p:nvPr/>
          </p:nvSpPr>
          <p:spPr>
            <a:xfrm>
              <a:off x="5237917" y="4057299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Quad Arrow 42">
              <a:extLst>
                <a:ext uri="{FF2B5EF4-FFF2-40B4-BE49-F238E27FC236}">
                  <a16:creationId xmlns:a16="http://schemas.microsoft.com/office/drawing/2014/main" id="{97320052-625F-BBD8-8068-DBD37270C09C}"/>
                </a:ext>
              </a:extLst>
            </p:cNvPr>
            <p:cNvSpPr/>
            <p:nvPr/>
          </p:nvSpPr>
          <p:spPr>
            <a:xfrm>
              <a:off x="5437075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Quad Arrow 43">
              <a:extLst>
                <a:ext uri="{FF2B5EF4-FFF2-40B4-BE49-F238E27FC236}">
                  <a16:creationId xmlns:a16="http://schemas.microsoft.com/office/drawing/2014/main" id="{42B00CBD-2D45-C93C-9836-AD8C53AC2BF1}"/>
                </a:ext>
              </a:extLst>
            </p:cNvPr>
            <p:cNvSpPr/>
            <p:nvPr/>
          </p:nvSpPr>
          <p:spPr>
            <a:xfrm>
              <a:off x="8839578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F0E5078-3ED0-5DF0-B3E9-06499651E146}"/>
                </a:ext>
              </a:extLst>
            </p:cNvPr>
            <p:cNvSpPr txBox="1"/>
            <p:nvPr/>
          </p:nvSpPr>
          <p:spPr>
            <a:xfrm>
              <a:off x="6099653" y="4415962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6F1A03E6-ADFE-8FDE-D33D-D4F665B7907D}"/>
              </a:ext>
            </a:extLst>
          </p:cNvPr>
          <p:cNvGrpSpPr/>
          <p:nvPr/>
        </p:nvGrpSpPr>
        <p:grpSpPr>
          <a:xfrm>
            <a:off x="5061995" y="2741084"/>
            <a:ext cx="4337825" cy="1019019"/>
            <a:chOff x="5237917" y="5395147"/>
            <a:chExt cx="4337825" cy="1019019"/>
          </a:xfrm>
        </p:grpSpPr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DC3FC5A0-88F3-F95B-B682-FEB219BA9EFA}"/>
                </a:ext>
              </a:extLst>
            </p:cNvPr>
            <p:cNvSpPr/>
            <p:nvPr/>
          </p:nvSpPr>
          <p:spPr>
            <a:xfrm>
              <a:off x="5237917" y="5395147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Quad Arrow 45">
              <a:extLst>
                <a:ext uri="{FF2B5EF4-FFF2-40B4-BE49-F238E27FC236}">
                  <a16:creationId xmlns:a16="http://schemas.microsoft.com/office/drawing/2014/main" id="{DD8D5CD3-0968-94A7-0F6B-249DF1F7AB5F}"/>
                </a:ext>
              </a:extLst>
            </p:cNvPr>
            <p:cNvSpPr/>
            <p:nvPr/>
          </p:nvSpPr>
          <p:spPr>
            <a:xfrm>
              <a:off x="5443623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Quad Arrow 46">
              <a:extLst>
                <a:ext uri="{FF2B5EF4-FFF2-40B4-BE49-F238E27FC236}">
                  <a16:creationId xmlns:a16="http://schemas.microsoft.com/office/drawing/2014/main" id="{1F6D0491-614C-0433-90EA-4160CE6CBD09}"/>
                </a:ext>
              </a:extLst>
            </p:cNvPr>
            <p:cNvSpPr/>
            <p:nvPr/>
          </p:nvSpPr>
          <p:spPr>
            <a:xfrm>
              <a:off x="8846126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B1E2794-0D8A-DFF9-1CCD-68E74068A69A}"/>
                </a:ext>
              </a:extLst>
            </p:cNvPr>
            <p:cNvSpPr txBox="1"/>
            <p:nvPr/>
          </p:nvSpPr>
          <p:spPr>
            <a:xfrm>
              <a:off x="6106201" y="5772256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A700273E-7685-AA07-4D5C-9D71D96BDC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C20868E5-79DB-B36D-C216-EB4FBCBEF000}"/>
              </a:ext>
            </a:extLst>
          </p:cNvPr>
          <p:cNvSpPr txBox="1"/>
          <p:nvPr/>
        </p:nvSpPr>
        <p:spPr>
          <a:xfrm>
            <a:off x="3481411" y="268173"/>
            <a:ext cx="2943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Gill Sans MT" panose="020B0502020104020203" pitchFamily="34" charset="77"/>
              </a:rPr>
              <a:t>FRIDAY</a:t>
            </a:r>
            <a:endParaRPr lang="en-GB" sz="2000" b="1" i="1" dirty="0">
              <a:solidFill>
                <a:srgbClr val="05AEEE"/>
              </a:solidFill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634675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540E8A-B811-105E-629E-9403E2CA9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49FD95-0FD5-06D1-AF2D-86E1DA937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2C4D4D36-B919-A7FE-DA6A-BC7DC1F9C5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F8ABC65-98B6-775C-0F3C-2D7FA19D94A6}"/>
              </a:ext>
            </a:extLst>
          </p:cNvPr>
          <p:cNvSpPr/>
          <p:nvPr/>
        </p:nvSpPr>
        <p:spPr>
          <a:xfrm>
            <a:off x="2828960" y="333834"/>
            <a:ext cx="4347106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WEEKLY REVIEW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8703ED-3DC2-06B5-038A-CDF4BAF353FF}"/>
              </a:ext>
            </a:extLst>
          </p:cNvPr>
          <p:cNvSpPr txBox="1"/>
          <p:nvPr/>
        </p:nvSpPr>
        <p:spPr>
          <a:xfrm>
            <a:off x="3023924" y="888377"/>
            <a:ext cx="3858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i="1" dirty="0">
                <a:latin typeface="Gill Sans MT" panose="020B0502020104020203" pitchFamily="34" charset="77"/>
              </a:rPr>
              <a:t>Hear and Repeat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D217D99-CBCF-B33A-79EE-22B299D66A88}"/>
              </a:ext>
            </a:extLst>
          </p:cNvPr>
          <p:cNvGraphicFramePr>
            <a:graphicFrameLocks noGrp="1"/>
          </p:cNvGraphicFramePr>
          <p:nvPr/>
        </p:nvGraphicFramePr>
        <p:xfrm>
          <a:off x="314350" y="1750741"/>
          <a:ext cx="9277300" cy="4876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55460">
                  <a:extLst>
                    <a:ext uri="{9D8B030D-6E8A-4147-A177-3AD203B41FA5}">
                      <a16:colId xmlns:a16="http://schemas.microsoft.com/office/drawing/2014/main" val="1258760958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2964003616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1589576130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1577149412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3286696559"/>
                    </a:ext>
                  </a:extLst>
                </a:gridCol>
              </a:tblGrid>
              <a:tr h="12191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cr</a:t>
                      </a:r>
                      <a:r>
                        <a:rPr lang="en-GB" sz="28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GB" sz="28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ramid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Gill Sans MT" panose="020B0502020104020203" pitchFamily="34" charset="0"/>
                        </a:rPr>
                        <a:t>bic</a:t>
                      </a:r>
                      <a:r>
                        <a:rPr lang="en-GB" sz="28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2800" dirty="0">
                          <a:latin typeface="Gill Sans MT" panose="020B0502020104020203" pitchFamily="34" charset="0"/>
                        </a:rPr>
                        <a:t>cle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ox</a:t>
                      </a:r>
                      <a:r>
                        <a:rPr lang="en-GB" sz="28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gen</a:t>
                      </a:r>
                      <a:endParaRPr lang="en-GB" sz="28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m</a:t>
                      </a:r>
                      <a:r>
                        <a:rPr lang="en-GB" sz="28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th</a:t>
                      </a:r>
                      <a:endParaRPr lang="en-GB" sz="2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3470326"/>
                  </a:ext>
                </a:extLst>
              </a:tr>
              <a:tr h="12191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</a:t>
                      </a:r>
                      <a:r>
                        <a:rPr lang="en-GB" sz="28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n-GB" sz="28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mbol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Gill Sans MT" panose="020B0502020104020203" pitchFamily="34" charset="0"/>
                        </a:rPr>
                        <a:t>c</a:t>
                      </a:r>
                      <a:r>
                        <a:rPr lang="en-GB" sz="28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2800" dirty="0">
                          <a:latin typeface="Gill Sans MT" panose="020B0502020104020203" pitchFamily="34" charset="0"/>
                        </a:rPr>
                        <a:t>mbals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Gill Sans MT" panose="020B0502020104020203" pitchFamily="34" charset="0"/>
                        </a:rPr>
                        <a:t>cr</a:t>
                      </a:r>
                      <a:r>
                        <a:rPr lang="en-GB" sz="28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2800" dirty="0">
                          <a:latin typeface="Gill Sans MT" panose="020B0502020104020203" pitchFamily="34" charset="0"/>
                        </a:rPr>
                        <a:t>pt</a:t>
                      </a:r>
                      <a:endParaRPr lang="en-GB" sz="28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Eg</a:t>
                      </a:r>
                      <a:r>
                        <a:rPr lang="en-GB" sz="28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pt</a:t>
                      </a:r>
                      <a:endParaRPr lang="en-GB" sz="28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07539090"/>
                  </a:ext>
                </a:extLst>
              </a:tr>
              <a:tr h="12191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GB" sz="28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n-GB" sz="28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rup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Gill Sans MT" panose="020B0502020104020203" pitchFamily="34" charset="0"/>
                        </a:rPr>
                        <a:t>c</a:t>
                      </a:r>
                      <a:r>
                        <a:rPr lang="en-GB" sz="28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2800" dirty="0">
                          <a:latin typeface="Gill Sans MT" panose="020B0502020104020203" pitchFamily="34" charset="0"/>
                        </a:rPr>
                        <a:t>linder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Gill Sans MT" panose="020B0502020104020203" pitchFamily="34" charset="0"/>
                        </a:rPr>
                        <a:t>l</a:t>
                      </a:r>
                      <a:r>
                        <a:rPr lang="en-GB" sz="28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2800" dirty="0">
                          <a:latin typeface="Gill Sans MT" panose="020B0502020104020203" pitchFamily="34" charset="0"/>
                        </a:rPr>
                        <a:t>rics</a:t>
                      </a:r>
                      <a:endParaRPr lang="en-GB" sz="28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g</a:t>
                      </a:r>
                      <a:r>
                        <a:rPr lang="en-GB" sz="28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mnastics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7804785"/>
                  </a:ext>
                </a:extLst>
              </a:tr>
              <a:tr h="12191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</a:t>
                      </a:r>
                      <a:r>
                        <a:rPr lang="en-GB" sz="28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stery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GB" sz="2800" b="0" i="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2800" b="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pical</a:t>
                      </a:r>
                      <a:r>
                        <a:rPr lang="en-GB" sz="2800" b="0" i="1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Gill Sans MT" panose="020B0502020104020203" pitchFamily="34" charset="0"/>
                        </a:rPr>
                        <a:t>g</a:t>
                      </a:r>
                      <a:r>
                        <a:rPr lang="en-GB" sz="28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2800" dirty="0">
                          <a:latin typeface="Gill Sans MT" panose="020B0502020104020203" pitchFamily="34" charset="0"/>
                        </a:rPr>
                        <a:t>mnast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Gill Sans MT" panose="020B0502020104020203" pitchFamily="34" charset="77"/>
                        </a:rPr>
                        <a:t>l</a:t>
                      </a:r>
                      <a:r>
                        <a:rPr lang="en-GB" sz="28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y</a:t>
                      </a:r>
                      <a:r>
                        <a:rPr lang="en-GB" sz="2800" dirty="0">
                          <a:latin typeface="Gill Sans MT" panose="020B0502020104020203" pitchFamily="34" charset="77"/>
                        </a:rPr>
                        <a:t>nx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</a:t>
                      </a:r>
                      <a:r>
                        <a:rPr lang="en-GB" sz="28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rup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9809451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82956A6-BBD0-010D-A96E-96E53F73941B}"/>
              </a:ext>
            </a:extLst>
          </p:cNvPr>
          <p:cNvSpPr txBox="1"/>
          <p:nvPr/>
        </p:nvSpPr>
        <p:spPr>
          <a:xfrm>
            <a:off x="689281" y="1310525"/>
            <a:ext cx="86197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>
                <a:latin typeface="Gill Sans MT" panose="020B0502020104020203" pitchFamily="34" charset="77"/>
              </a:rPr>
              <a:t>Teacher says the word. Pupils repeat the word aloud.</a:t>
            </a:r>
          </a:p>
        </p:txBody>
      </p:sp>
    </p:spTree>
    <p:extLst>
      <p:ext uri="{BB962C8B-B14F-4D97-AF65-F5344CB8AC3E}">
        <p14:creationId xmlns:p14="http://schemas.microsoft.com/office/powerpoint/2010/main" val="2194777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1801DA-1B2F-72E3-4A6F-EAE03F635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7BC0297-DB71-C18F-B2F6-FFF08EF97BE4}"/>
              </a:ext>
            </a:extLst>
          </p:cNvPr>
          <p:cNvSpPr txBox="1"/>
          <p:nvPr/>
        </p:nvSpPr>
        <p:spPr>
          <a:xfrm>
            <a:off x="5203340" y="2628797"/>
            <a:ext cx="437239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6600" dirty="0">
                <a:latin typeface="Gill Sans MT" panose="020B0502020104020203" pitchFamily="34" charset="0"/>
              </a:rPr>
              <a:t>sarcastical</a:t>
            </a:r>
            <a:r>
              <a:rPr lang="en-GB" sz="6600" dirty="0">
                <a:solidFill>
                  <a:srgbClr val="FF0000"/>
                </a:solidFill>
                <a:latin typeface="Gill Sans MT" panose="020B0502020104020203" pitchFamily="34" charset="0"/>
              </a:rPr>
              <a:t>ly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72E5D2AB-393A-351B-829D-61D5BE449991}"/>
              </a:ext>
            </a:extLst>
          </p:cNvPr>
          <p:cNvSpPr/>
          <p:nvPr/>
        </p:nvSpPr>
        <p:spPr>
          <a:xfrm>
            <a:off x="2317673" y="1073656"/>
            <a:ext cx="5270652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SPACED RETRIEVAL PRACTICE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D29C03-4E6B-A809-B66C-A5C16D4B2A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C9F2030-A5F3-F7D6-4A99-9F272EDE951A}"/>
              </a:ext>
            </a:extLst>
          </p:cNvPr>
          <p:cNvSpPr txBox="1"/>
          <p:nvPr/>
        </p:nvSpPr>
        <p:spPr>
          <a:xfrm>
            <a:off x="5237907" y="5304493"/>
            <a:ext cx="4337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cross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ly</a:t>
            </a:r>
            <a:endParaRPr lang="en-GB" sz="7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2EC50A8-363C-1738-886F-B594E89D8336}"/>
              </a:ext>
            </a:extLst>
          </p:cNvPr>
          <p:cNvSpPr txBox="1"/>
          <p:nvPr/>
        </p:nvSpPr>
        <p:spPr>
          <a:xfrm>
            <a:off x="5203342" y="3966645"/>
            <a:ext cx="4372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humb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ly</a:t>
            </a:r>
            <a:endParaRPr lang="en-GB" sz="48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0BCDF2E-31A8-5949-F9AD-4531F0476339}"/>
              </a:ext>
            </a:extLst>
          </p:cNvPr>
          <p:cNvSpPr txBox="1"/>
          <p:nvPr/>
        </p:nvSpPr>
        <p:spPr>
          <a:xfrm>
            <a:off x="186688" y="2628797"/>
            <a:ext cx="462496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6600" dirty="0">
                <a:latin typeface="Gill Sans MT" panose="020B0502020104020203" pitchFamily="34" charset="0"/>
              </a:rPr>
              <a:t>sarcastical</a:t>
            </a:r>
            <a:r>
              <a:rPr lang="en-GB" sz="6600" dirty="0">
                <a:solidFill>
                  <a:srgbClr val="FF0000"/>
                </a:solidFill>
                <a:latin typeface="Gill Sans MT" panose="020B0502020104020203" pitchFamily="34" charset="0"/>
              </a:rPr>
              <a:t>ly</a:t>
            </a:r>
            <a:endParaRPr lang="en-GB" sz="7200" dirty="0">
              <a:solidFill>
                <a:srgbClr val="FF0000"/>
              </a:solidFill>
              <a:latin typeface="Gill Sans MT" panose="020B050202010402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4503043-0CF8-0DE8-87E7-DC981E0B0943}"/>
              </a:ext>
            </a:extLst>
          </p:cNvPr>
          <p:cNvSpPr txBox="1"/>
          <p:nvPr/>
        </p:nvSpPr>
        <p:spPr>
          <a:xfrm>
            <a:off x="-204999" y="5304493"/>
            <a:ext cx="540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cross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ly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55687A5-FA8D-52B5-396C-B50EE8D6D125}"/>
              </a:ext>
            </a:extLst>
          </p:cNvPr>
          <p:cNvSpPr txBox="1"/>
          <p:nvPr/>
        </p:nvSpPr>
        <p:spPr>
          <a:xfrm>
            <a:off x="-314477" y="3966645"/>
            <a:ext cx="58863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humb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ly</a:t>
            </a:r>
            <a:endParaRPr lang="en-GB" sz="5400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B85724D-2F4B-DA26-72B2-2CC3835B42F7}"/>
              </a:ext>
            </a:extLst>
          </p:cNvPr>
          <p:cNvCxnSpPr>
            <a:cxnSpLocks/>
          </p:cNvCxnSpPr>
          <p:nvPr/>
        </p:nvCxnSpPr>
        <p:spPr>
          <a:xfrm>
            <a:off x="4953000" y="1921397"/>
            <a:ext cx="0" cy="4583425"/>
          </a:xfrm>
          <a:prstGeom prst="line">
            <a:avLst/>
          </a:pr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4600C1B6-C097-E24E-508A-86700B96E7FC}"/>
              </a:ext>
            </a:extLst>
          </p:cNvPr>
          <p:cNvSpPr txBox="1"/>
          <p:nvPr/>
        </p:nvSpPr>
        <p:spPr>
          <a:xfrm>
            <a:off x="1185446" y="1881533"/>
            <a:ext cx="2627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SUPPORTED</a:t>
            </a: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(with clues)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9607E61-59ED-CA2D-D879-51AC4D81BDFF}"/>
              </a:ext>
            </a:extLst>
          </p:cNvPr>
          <p:cNvSpPr txBox="1"/>
          <p:nvPr/>
        </p:nvSpPr>
        <p:spPr>
          <a:xfrm>
            <a:off x="5733106" y="1881533"/>
            <a:ext cx="3373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INDEPENDENT</a:t>
            </a:r>
            <a:endParaRPr lang="en-GB" dirty="0">
              <a:latin typeface="Gill Sans MT" panose="020B0502020104020203" pitchFamily="34" charset="77"/>
            </a:endParaRP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(no clues)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74F62FB-0451-8435-06A6-4CF16D8520AD}"/>
              </a:ext>
            </a:extLst>
          </p:cNvPr>
          <p:cNvSpPr txBox="1"/>
          <p:nvPr/>
        </p:nvSpPr>
        <p:spPr>
          <a:xfrm>
            <a:off x="2651739" y="569581"/>
            <a:ext cx="4602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PREVIOUS WEEK’S RULE: </a:t>
            </a:r>
            <a:r>
              <a:rPr lang="en-GB" sz="2000" b="1" i="1" dirty="0">
                <a:solidFill>
                  <a:srgbClr val="05AEEE"/>
                </a:solidFill>
                <a:latin typeface="Gill Sans MT" panose="020B0502020104020203" pitchFamily="34" charset="77"/>
              </a:rPr>
              <a:t>-</a:t>
            </a:r>
            <a:r>
              <a:rPr lang="en-GB" sz="2000" b="1" i="1" dirty="0" err="1">
                <a:solidFill>
                  <a:srgbClr val="05AEEE"/>
                </a:solidFill>
                <a:latin typeface="Gill Sans MT" panose="020B0502020104020203" pitchFamily="34" charset="77"/>
              </a:rPr>
              <a:t>ly</a:t>
            </a:r>
            <a:r>
              <a:rPr lang="en-GB" sz="2000" b="1" i="1" dirty="0">
                <a:solidFill>
                  <a:srgbClr val="05AEEE"/>
                </a:solidFill>
                <a:latin typeface="Gill Sans MT" panose="020B0502020104020203" pitchFamily="34" charset="77"/>
              </a:rPr>
              <a:t> suffix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EF18BB0-D324-4C82-DD51-FA3C9C810684}"/>
              </a:ext>
            </a:extLst>
          </p:cNvPr>
          <p:cNvGrpSpPr/>
          <p:nvPr/>
        </p:nvGrpSpPr>
        <p:grpSpPr>
          <a:xfrm>
            <a:off x="317979" y="2753688"/>
            <a:ext cx="4337825" cy="3694716"/>
            <a:chOff x="271168" y="2765347"/>
            <a:chExt cx="4337825" cy="3694716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E674EBF4-8E27-FEBE-B9D2-39835F02725A}"/>
                </a:ext>
              </a:extLst>
            </p:cNvPr>
            <p:cNvSpPr/>
            <p:nvPr/>
          </p:nvSpPr>
          <p:spPr>
            <a:xfrm>
              <a:off x="271168" y="2765347"/>
              <a:ext cx="4337825" cy="3694716"/>
            </a:xfrm>
            <a:prstGeom prst="roundRect">
              <a:avLst>
                <a:gd name="adj" fmla="val 6016"/>
              </a:avLst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Quad Arrow 35">
              <a:extLst>
                <a:ext uri="{FF2B5EF4-FFF2-40B4-BE49-F238E27FC236}">
                  <a16:creationId xmlns:a16="http://schemas.microsoft.com/office/drawing/2014/main" id="{70B9CE88-3E2D-0AAB-A402-BF3E47A0D679}"/>
                </a:ext>
              </a:extLst>
            </p:cNvPr>
            <p:cNvSpPr/>
            <p:nvPr/>
          </p:nvSpPr>
          <p:spPr>
            <a:xfrm>
              <a:off x="1907163" y="4057299"/>
              <a:ext cx="1065833" cy="1067145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1BA4381-27A2-4F48-399D-2E2F12FB213D}"/>
                </a:ext>
              </a:extLst>
            </p:cNvPr>
            <p:cNvSpPr txBox="1"/>
            <p:nvPr/>
          </p:nvSpPr>
          <p:spPr>
            <a:xfrm>
              <a:off x="1185445" y="5210481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1B3D6C9-0667-16F8-E2F1-E404EFC4B2F0}"/>
              </a:ext>
            </a:extLst>
          </p:cNvPr>
          <p:cNvGrpSpPr/>
          <p:nvPr/>
        </p:nvGrpSpPr>
        <p:grpSpPr>
          <a:xfrm>
            <a:off x="5203340" y="2784790"/>
            <a:ext cx="4337825" cy="1019019"/>
            <a:chOff x="5237916" y="2719451"/>
            <a:chExt cx="4337825" cy="1019019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C7E910B3-A658-CE56-F93F-9D0C44FD262B}"/>
                </a:ext>
              </a:extLst>
            </p:cNvPr>
            <p:cNvSpPr/>
            <p:nvPr/>
          </p:nvSpPr>
          <p:spPr>
            <a:xfrm>
              <a:off x="5237916" y="2719451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Quad Arrow 39">
              <a:extLst>
                <a:ext uri="{FF2B5EF4-FFF2-40B4-BE49-F238E27FC236}">
                  <a16:creationId xmlns:a16="http://schemas.microsoft.com/office/drawing/2014/main" id="{9F340C59-B288-1FE7-6B95-2B3D30473091}"/>
                </a:ext>
              </a:extLst>
            </p:cNvPr>
            <p:cNvSpPr/>
            <p:nvPr/>
          </p:nvSpPr>
          <p:spPr>
            <a:xfrm>
              <a:off x="5430527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Quad Arrow 40">
              <a:extLst>
                <a:ext uri="{FF2B5EF4-FFF2-40B4-BE49-F238E27FC236}">
                  <a16:creationId xmlns:a16="http://schemas.microsoft.com/office/drawing/2014/main" id="{AA66CD60-95E3-1A21-7663-3023DA35DD96}"/>
                </a:ext>
              </a:extLst>
            </p:cNvPr>
            <p:cNvSpPr/>
            <p:nvPr/>
          </p:nvSpPr>
          <p:spPr>
            <a:xfrm>
              <a:off x="8833030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18DB1B6A-EB72-46F8-DEE9-7C0CA0135CBB}"/>
                </a:ext>
              </a:extLst>
            </p:cNvPr>
            <p:cNvSpPr txBox="1"/>
            <p:nvPr/>
          </p:nvSpPr>
          <p:spPr>
            <a:xfrm>
              <a:off x="6093105" y="3059668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9255C08A-9257-3FD4-FB97-7327CF3A9555}"/>
              </a:ext>
            </a:extLst>
          </p:cNvPr>
          <p:cNvGrpSpPr/>
          <p:nvPr/>
        </p:nvGrpSpPr>
        <p:grpSpPr>
          <a:xfrm>
            <a:off x="5251012" y="4076689"/>
            <a:ext cx="4337825" cy="1019019"/>
            <a:chOff x="5237917" y="4057299"/>
            <a:chExt cx="4337825" cy="1019019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5C427ABE-34C2-F06A-5BBB-6B824CFF5E79}"/>
                </a:ext>
              </a:extLst>
            </p:cNvPr>
            <p:cNvSpPr/>
            <p:nvPr/>
          </p:nvSpPr>
          <p:spPr>
            <a:xfrm>
              <a:off x="5237917" y="4057299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Quad Arrow 42">
              <a:extLst>
                <a:ext uri="{FF2B5EF4-FFF2-40B4-BE49-F238E27FC236}">
                  <a16:creationId xmlns:a16="http://schemas.microsoft.com/office/drawing/2014/main" id="{6BAF9236-3E49-31C9-E9C5-4D2662AC31FB}"/>
                </a:ext>
              </a:extLst>
            </p:cNvPr>
            <p:cNvSpPr/>
            <p:nvPr/>
          </p:nvSpPr>
          <p:spPr>
            <a:xfrm>
              <a:off x="5437075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Quad Arrow 43">
              <a:extLst>
                <a:ext uri="{FF2B5EF4-FFF2-40B4-BE49-F238E27FC236}">
                  <a16:creationId xmlns:a16="http://schemas.microsoft.com/office/drawing/2014/main" id="{698D4DCB-53A3-07F9-427C-E90B3EC44177}"/>
                </a:ext>
              </a:extLst>
            </p:cNvPr>
            <p:cNvSpPr/>
            <p:nvPr/>
          </p:nvSpPr>
          <p:spPr>
            <a:xfrm>
              <a:off x="8839578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2CE380E-A555-B1B8-8582-D54FA962F4F4}"/>
                </a:ext>
              </a:extLst>
            </p:cNvPr>
            <p:cNvSpPr txBox="1"/>
            <p:nvPr/>
          </p:nvSpPr>
          <p:spPr>
            <a:xfrm>
              <a:off x="6099653" y="4415962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F29C003-2072-64E1-A6B4-8BBCC61851DE}"/>
              </a:ext>
            </a:extLst>
          </p:cNvPr>
          <p:cNvGrpSpPr/>
          <p:nvPr/>
        </p:nvGrpSpPr>
        <p:grpSpPr>
          <a:xfrm>
            <a:off x="5341530" y="5462896"/>
            <a:ext cx="4337825" cy="1019019"/>
            <a:chOff x="5237917" y="5395147"/>
            <a:chExt cx="4337825" cy="1019019"/>
          </a:xfrm>
        </p:grpSpPr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7FDCAE60-F3B1-5392-2443-7B118C627311}"/>
                </a:ext>
              </a:extLst>
            </p:cNvPr>
            <p:cNvSpPr/>
            <p:nvPr/>
          </p:nvSpPr>
          <p:spPr>
            <a:xfrm>
              <a:off x="5237917" y="5395147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Quad Arrow 45">
              <a:extLst>
                <a:ext uri="{FF2B5EF4-FFF2-40B4-BE49-F238E27FC236}">
                  <a16:creationId xmlns:a16="http://schemas.microsoft.com/office/drawing/2014/main" id="{78326147-2242-6DF1-A0D8-F36E5AF03DFD}"/>
                </a:ext>
              </a:extLst>
            </p:cNvPr>
            <p:cNvSpPr/>
            <p:nvPr/>
          </p:nvSpPr>
          <p:spPr>
            <a:xfrm>
              <a:off x="5443623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Quad Arrow 46">
              <a:extLst>
                <a:ext uri="{FF2B5EF4-FFF2-40B4-BE49-F238E27FC236}">
                  <a16:creationId xmlns:a16="http://schemas.microsoft.com/office/drawing/2014/main" id="{32AD8246-9573-B02D-FC67-DEFAA12FCB42}"/>
                </a:ext>
              </a:extLst>
            </p:cNvPr>
            <p:cNvSpPr/>
            <p:nvPr/>
          </p:nvSpPr>
          <p:spPr>
            <a:xfrm>
              <a:off x="8846126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D550938-8F88-E073-B9B8-C7F5C917B075}"/>
                </a:ext>
              </a:extLst>
            </p:cNvPr>
            <p:cNvSpPr txBox="1"/>
            <p:nvPr/>
          </p:nvSpPr>
          <p:spPr>
            <a:xfrm>
              <a:off x="6106201" y="5772256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4494D66A-99BB-4FEC-15ED-FDF8A0D42D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E885655E-4DFD-F11C-6D27-E38568ED33EA}"/>
              </a:ext>
            </a:extLst>
          </p:cNvPr>
          <p:cNvSpPr txBox="1"/>
          <p:nvPr/>
        </p:nvSpPr>
        <p:spPr>
          <a:xfrm>
            <a:off x="3481411" y="268173"/>
            <a:ext cx="2943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Gill Sans MT" panose="020B0502020104020203" pitchFamily="34" charset="77"/>
              </a:rPr>
              <a:t>MONDAY</a:t>
            </a:r>
            <a:endParaRPr lang="en-GB" sz="2000" b="1" i="1" dirty="0">
              <a:solidFill>
                <a:srgbClr val="05AEEE"/>
              </a:solidFill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04637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2E8380-9F4D-BE18-7C33-1448A2851A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B4B0DC71-39E0-423D-96B5-D995C492E768}"/>
              </a:ext>
            </a:extLst>
          </p:cNvPr>
          <p:cNvSpPr/>
          <p:nvPr/>
        </p:nvSpPr>
        <p:spPr>
          <a:xfrm>
            <a:off x="2347128" y="333834"/>
            <a:ext cx="5310769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DISCOVERY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574D77-DA30-1D9F-009F-BE54325B09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83A59F0-A3A5-AB24-9D66-35F516AA8D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3E15BDC-2306-F006-89A6-E1BE90216D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522828"/>
              </p:ext>
            </p:extLst>
          </p:nvPr>
        </p:nvGraphicFramePr>
        <p:xfrm>
          <a:off x="314350" y="3429000"/>
          <a:ext cx="9277300" cy="31985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55460">
                  <a:extLst>
                    <a:ext uri="{9D8B030D-6E8A-4147-A177-3AD203B41FA5}">
                      <a16:colId xmlns:a16="http://schemas.microsoft.com/office/drawing/2014/main" val="1258760958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2964003616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1589576130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1577149412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3286696559"/>
                    </a:ext>
                  </a:extLst>
                </a:gridCol>
              </a:tblGrid>
              <a:tr h="7996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crystal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pyramid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bicycle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oxygen</a:t>
                      </a:r>
                      <a:endParaRPr lang="en-GB" sz="24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myth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3470326"/>
                  </a:ext>
                </a:extLst>
              </a:tr>
              <a:tr h="7996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gym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symbol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cymbals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crypt</a:t>
                      </a:r>
                      <a:endParaRPr lang="en-GB" sz="24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Egypt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07539090"/>
                  </a:ext>
                </a:extLst>
              </a:tr>
              <a:tr h="7996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hymn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syrup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cylinder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lyrics</a:t>
                      </a:r>
                      <a:endParaRPr lang="en-GB" sz="24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gymnastics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7804785"/>
                  </a:ext>
                </a:extLst>
              </a:tr>
              <a:tr h="7996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mystery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typical</a:t>
                      </a:r>
                      <a:r>
                        <a:rPr lang="en-GB" sz="2400" b="0" i="1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gymnast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lynx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syrup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98094511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8F6C3FEA-6888-E795-6F66-8DE5AFB54382}"/>
              </a:ext>
            </a:extLst>
          </p:cNvPr>
          <p:cNvSpPr txBox="1"/>
          <p:nvPr/>
        </p:nvSpPr>
        <p:spPr>
          <a:xfrm>
            <a:off x="314350" y="886906"/>
            <a:ext cx="504640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0" dirty="0">
                <a:latin typeface="Gill Sans MT" panose="020B0502020104020203" pitchFamily="34" charset="0"/>
              </a:rPr>
              <a:t>pyramid</a:t>
            </a:r>
            <a:endParaRPr lang="en-GB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48432D3-A98F-8927-39BF-47C735E1CC62}"/>
              </a:ext>
            </a:extLst>
          </p:cNvPr>
          <p:cNvSpPr txBox="1"/>
          <p:nvPr/>
        </p:nvSpPr>
        <p:spPr>
          <a:xfrm>
            <a:off x="314350" y="2002209"/>
            <a:ext cx="504640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0" b="0" i="0" dirty="0">
                <a:effectLst/>
                <a:latin typeface="Gill Sans MT" panose="020B0502020104020203" pitchFamily="34" charset="0"/>
              </a:rPr>
              <a:t>mystery</a:t>
            </a:r>
            <a:endParaRPr lang="en-GB" sz="8000" dirty="0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BAC1A1F0-CB57-7FBF-4CF9-8AEC30B638FF}"/>
              </a:ext>
            </a:extLst>
          </p:cNvPr>
          <p:cNvSpPr/>
          <p:nvPr/>
        </p:nvSpPr>
        <p:spPr>
          <a:xfrm>
            <a:off x="6622964" y="1485950"/>
            <a:ext cx="2961273" cy="1323439"/>
          </a:xfrm>
          <a:prstGeom prst="roundRect">
            <a:avLst/>
          </a:prstGeom>
          <a:solidFill>
            <a:srgbClr val="05AE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Gill Sans MT" panose="020B0502020104020203" pitchFamily="34" charset="77"/>
              </a:rPr>
              <a:t>What do you notice?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26CAA3-76D7-9C63-F468-7ECE04CCF6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817" y="1231972"/>
            <a:ext cx="1706044" cy="1706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487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8DFF68-76F8-DE41-A5B6-DA5B894226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7DB71B7C-C292-1B9C-EC53-E30B49E8B907}"/>
              </a:ext>
            </a:extLst>
          </p:cNvPr>
          <p:cNvSpPr/>
          <p:nvPr/>
        </p:nvSpPr>
        <p:spPr>
          <a:xfrm>
            <a:off x="2512712" y="333834"/>
            <a:ext cx="4880576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REVEAL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74BBFC-6210-975C-1EB3-37B625EF0C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AF0E11AF-261E-5958-F332-F4C7CA35B2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6299CB6-4E08-4A9F-E031-DD34A8E37B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7399037"/>
              </p:ext>
            </p:extLst>
          </p:nvPr>
        </p:nvGraphicFramePr>
        <p:xfrm>
          <a:off x="314350" y="3429000"/>
          <a:ext cx="9277300" cy="31985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55460">
                  <a:extLst>
                    <a:ext uri="{9D8B030D-6E8A-4147-A177-3AD203B41FA5}">
                      <a16:colId xmlns:a16="http://schemas.microsoft.com/office/drawing/2014/main" val="1258760958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2964003616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1589576130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1577149412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3286696559"/>
                    </a:ext>
                  </a:extLst>
                </a:gridCol>
              </a:tblGrid>
              <a:tr h="7996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cr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ramid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0"/>
                        </a:rPr>
                        <a:t>bic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2400" dirty="0">
                          <a:latin typeface="Gill Sans MT" panose="020B0502020104020203" pitchFamily="34" charset="0"/>
                        </a:rPr>
                        <a:t>cle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ox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gen</a:t>
                      </a:r>
                      <a:endParaRPr lang="en-GB" sz="24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m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th</a:t>
                      </a:r>
                      <a:endParaRPr lang="en-GB" sz="24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3470326"/>
                  </a:ext>
                </a:extLst>
              </a:tr>
              <a:tr h="7996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mbol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0"/>
                        </a:rPr>
                        <a:t>c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2400" dirty="0">
                          <a:latin typeface="Gill Sans MT" panose="020B0502020104020203" pitchFamily="34" charset="0"/>
                        </a:rPr>
                        <a:t>mbals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0"/>
                        </a:rPr>
                        <a:t>cr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2400" dirty="0">
                          <a:latin typeface="Gill Sans MT" panose="020B0502020104020203" pitchFamily="34" charset="0"/>
                        </a:rPr>
                        <a:t>pt</a:t>
                      </a:r>
                      <a:endParaRPr lang="en-GB" sz="24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Eg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pt</a:t>
                      </a:r>
                      <a:endParaRPr lang="en-GB" sz="24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07539090"/>
                  </a:ext>
                </a:extLst>
              </a:tr>
              <a:tr h="7996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rup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0"/>
                        </a:rPr>
                        <a:t>c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2400" dirty="0">
                          <a:latin typeface="Gill Sans MT" panose="020B0502020104020203" pitchFamily="34" charset="0"/>
                        </a:rPr>
                        <a:t>linder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0"/>
                        </a:rPr>
                        <a:t>l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2400" dirty="0">
                          <a:latin typeface="Gill Sans MT" panose="020B0502020104020203" pitchFamily="34" charset="0"/>
                        </a:rPr>
                        <a:t>rics</a:t>
                      </a:r>
                      <a:endParaRPr lang="en-GB" sz="24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g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mnastics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7804785"/>
                  </a:ext>
                </a:extLst>
              </a:tr>
              <a:tr h="7996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stery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GB" sz="2400" b="0" i="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2400" b="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pical</a:t>
                      </a:r>
                      <a:r>
                        <a:rPr lang="en-GB" sz="2400" b="0" i="1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0"/>
                        </a:rPr>
                        <a:t>g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2400" dirty="0">
                          <a:latin typeface="Gill Sans MT" panose="020B0502020104020203" pitchFamily="34" charset="0"/>
                        </a:rPr>
                        <a:t>mnast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77"/>
                        </a:rPr>
                        <a:t>l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y</a:t>
                      </a:r>
                      <a:r>
                        <a:rPr lang="en-GB" sz="2400" dirty="0">
                          <a:latin typeface="Gill Sans MT" panose="020B0502020104020203" pitchFamily="34" charset="77"/>
                        </a:rPr>
                        <a:t>nx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rup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98094511"/>
                  </a:ext>
                </a:extLst>
              </a:tr>
            </a:tbl>
          </a:graphicData>
        </a:graphic>
      </p:graphicFrame>
      <p:sp>
        <p:nvSpPr>
          <p:cNvPr id="61" name="TextBox 60">
            <a:extLst>
              <a:ext uri="{FF2B5EF4-FFF2-40B4-BE49-F238E27FC236}">
                <a16:creationId xmlns:a16="http://schemas.microsoft.com/office/drawing/2014/main" id="{56954D4C-ECAE-2014-DB3B-BAB5CB4C32D6}"/>
              </a:ext>
            </a:extLst>
          </p:cNvPr>
          <p:cNvSpPr txBox="1"/>
          <p:nvPr/>
        </p:nvSpPr>
        <p:spPr>
          <a:xfrm>
            <a:off x="5793960" y="1024222"/>
            <a:ext cx="3797689" cy="2121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dirty="0">
                <a:latin typeface="Gill Sans" panose="020B0502020104020203" pitchFamily="34" charset="-79"/>
                <a:cs typeface="Gill Sans" panose="020B0502020104020203" pitchFamily="34" charset="-79"/>
              </a:rPr>
              <a:t>Which letters keep appearing? </a:t>
            </a:r>
          </a:p>
          <a:p>
            <a:pPr algn="ctr">
              <a:lnSpc>
                <a:spcPct val="150000"/>
              </a:lnSpc>
            </a:pPr>
            <a:r>
              <a:rPr lang="en-GB" dirty="0">
                <a:latin typeface="Gill Sans" panose="020B0502020104020203" pitchFamily="34" charset="-79"/>
                <a:cs typeface="Gill Sans" panose="020B0502020104020203" pitchFamily="34" charset="-79"/>
              </a:rPr>
              <a:t>Which part is the same? </a:t>
            </a:r>
          </a:p>
          <a:p>
            <a:pPr algn="ctr">
              <a:lnSpc>
                <a:spcPct val="150000"/>
              </a:lnSpc>
            </a:pPr>
            <a:r>
              <a:rPr lang="en-GB" dirty="0">
                <a:latin typeface="Gill Sans" panose="020B0502020104020203" pitchFamily="34" charset="-79"/>
                <a:cs typeface="Gill Sans" panose="020B0502020104020203" pitchFamily="34" charset="-79"/>
              </a:rPr>
              <a:t>Where does it appear in the word? </a:t>
            </a:r>
          </a:p>
          <a:p>
            <a:pPr algn="ctr">
              <a:lnSpc>
                <a:spcPct val="150000"/>
              </a:lnSpc>
            </a:pPr>
            <a:r>
              <a:rPr lang="en-GB" dirty="0">
                <a:latin typeface="Gill Sans" panose="020B0502020104020203" pitchFamily="34" charset="-79"/>
                <a:cs typeface="Gill Sans" panose="020B0502020104020203" pitchFamily="34" charset="-79"/>
              </a:rPr>
              <a:t>Do these suffixes appear every time? Are there irregular spellings?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6B654C-5516-A615-425C-0833BBDF0B28}"/>
              </a:ext>
            </a:extLst>
          </p:cNvPr>
          <p:cNvSpPr txBox="1"/>
          <p:nvPr/>
        </p:nvSpPr>
        <p:spPr>
          <a:xfrm>
            <a:off x="314351" y="886906"/>
            <a:ext cx="368893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0" dirty="0">
                <a:latin typeface="Gill Sans MT" panose="020B0502020104020203" pitchFamily="34" charset="0"/>
              </a:rPr>
              <a:t>p</a:t>
            </a:r>
            <a:r>
              <a:rPr lang="en-GB" sz="8000" dirty="0">
                <a:solidFill>
                  <a:srgbClr val="FF0000"/>
                </a:solidFill>
                <a:latin typeface="Gill Sans MT" panose="020B0502020104020203" pitchFamily="34" charset="0"/>
              </a:rPr>
              <a:t>y</a:t>
            </a:r>
            <a:r>
              <a:rPr lang="en-GB" sz="8000" dirty="0">
                <a:latin typeface="Gill Sans MT" panose="020B0502020104020203" pitchFamily="34" charset="0"/>
              </a:rPr>
              <a:t>ramid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B61B8B-9004-5263-66A3-56BA5B896ECC}"/>
              </a:ext>
            </a:extLst>
          </p:cNvPr>
          <p:cNvSpPr txBox="1"/>
          <p:nvPr/>
        </p:nvSpPr>
        <p:spPr>
          <a:xfrm>
            <a:off x="314350" y="2002209"/>
            <a:ext cx="368893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0" b="0" i="0" dirty="0">
                <a:effectLst/>
                <a:latin typeface="Gill Sans MT" panose="020B0502020104020203" pitchFamily="34" charset="0"/>
              </a:rPr>
              <a:t>m</a:t>
            </a:r>
            <a:r>
              <a:rPr lang="en-GB" sz="8000" b="0" i="0" dirty="0">
                <a:solidFill>
                  <a:srgbClr val="FF0000"/>
                </a:solidFill>
                <a:effectLst/>
                <a:latin typeface="Gill Sans MT" panose="020B0502020104020203" pitchFamily="34" charset="0"/>
              </a:rPr>
              <a:t>y</a:t>
            </a:r>
            <a:r>
              <a:rPr lang="en-GB" sz="8000" b="0" i="0" dirty="0">
                <a:effectLst/>
                <a:latin typeface="Gill Sans MT" panose="020B0502020104020203" pitchFamily="34" charset="0"/>
              </a:rPr>
              <a:t>stery</a:t>
            </a:r>
            <a:endParaRPr lang="en-GB" sz="8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4A2D8D8-2A3E-138A-89B3-B5531E0746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2054" y="1234744"/>
            <a:ext cx="1830659" cy="1830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959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B39CE9-5A7C-B352-420A-4481071093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E68F89B7-3901-8A40-7220-4285874BA6A4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EXPLANATION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777EAB-9B87-7D55-996F-9961EE0BE9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71C14240-0052-3237-B146-E21315B269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FA34CD0-C79D-3A55-B9EE-A0304C472694}"/>
              </a:ext>
            </a:extLst>
          </p:cNvPr>
          <p:cNvSpPr txBox="1"/>
          <p:nvPr/>
        </p:nvSpPr>
        <p:spPr>
          <a:xfrm>
            <a:off x="486137" y="997226"/>
            <a:ext cx="8933724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n-GB" sz="2000" b="1" dirty="0">
                <a:effectLst/>
                <a:latin typeface="Gill Sans MT" panose="020B0502020104020203" pitchFamily="34" charset="77"/>
              </a:rPr>
              <a:t>Let’s focus on the rule. </a:t>
            </a:r>
          </a:p>
          <a:p>
            <a:pPr algn="ctr"/>
            <a:r>
              <a:rPr lang="en-GB" sz="2000" dirty="0">
                <a:latin typeface="Gill Sans MT" panose="020B0502020104020203" pitchFamily="34" charset="77"/>
              </a:rPr>
              <a:t>In this rule, the /</a:t>
            </a:r>
            <a:r>
              <a:rPr lang="en-GB" sz="2000" dirty="0" err="1">
                <a:latin typeface="Gill Sans MT" panose="020B0502020104020203" pitchFamily="34" charset="77"/>
              </a:rPr>
              <a:t>ɪ</a:t>
            </a:r>
            <a:r>
              <a:rPr lang="en-GB" sz="2000" dirty="0">
                <a:latin typeface="Gill Sans MT" panose="020B0502020104020203" pitchFamily="34" charset="77"/>
              </a:rPr>
              <a:t>/ sound (pronounced like the letter </a:t>
            </a:r>
            <a:r>
              <a:rPr lang="en-GB" sz="2000" dirty="0" err="1">
                <a:latin typeface="Gill Sans MT" panose="020B0502020104020203" pitchFamily="34" charset="77"/>
              </a:rPr>
              <a:t>i</a:t>
            </a:r>
            <a:r>
              <a:rPr lang="en-GB" sz="2000" dirty="0">
                <a:latin typeface="Gill Sans MT" panose="020B0502020104020203" pitchFamily="34" charset="77"/>
              </a:rPr>
              <a:t> ) is spelled using the letter y.  This sound usually appears near the beginning or in the middle of a word. This is because these words all have a Greek origin, where the y was</a:t>
            </a:r>
          </a:p>
          <a:p>
            <a:pPr algn="ctr"/>
            <a:r>
              <a:rPr lang="en-GB" sz="2000" dirty="0">
                <a:latin typeface="Gill Sans MT" panose="020B0502020104020203" pitchFamily="34" charset="77"/>
              </a:rPr>
              <a:t>originally used as a vowel.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EEB008-CA0A-B0CE-97E8-47D6DCB78928}"/>
              </a:ext>
            </a:extLst>
          </p:cNvPr>
          <p:cNvSpPr txBox="1"/>
          <p:nvPr/>
        </p:nvSpPr>
        <p:spPr>
          <a:xfrm>
            <a:off x="1128207" y="5714145"/>
            <a:ext cx="11310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n-GB" b="1" u="sng" dirty="0">
                <a:effectLst/>
                <a:latin typeface="Gill Sans MT" panose="020B0502020104020203" pitchFamily="34" charset="77"/>
              </a:rPr>
              <a:t>Location</a:t>
            </a:r>
            <a:endParaRPr lang="en-GB" u="sng" dirty="0">
              <a:effectLst/>
              <a:latin typeface="Gill Sans MT" panose="020B0502020104020203" pitchFamily="34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C727400-48AF-B018-A920-9B0F7E81AEAD}"/>
              </a:ext>
            </a:extLst>
          </p:cNvPr>
          <p:cNvSpPr txBox="1"/>
          <p:nvPr/>
        </p:nvSpPr>
        <p:spPr>
          <a:xfrm>
            <a:off x="681438" y="6083477"/>
            <a:ext cx="20245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n-GB" dirty="0">
                <a:latin typeface="Gill Sans MT" panose="020B0502020104020203" pitchFamily="34" charset="77"/>
              </a:rPr>
              <a:t>b</a:t>
            </a:r>
            <a:r>
              <a:rPr lang="en-GB" dirty="0">
                <a:effectLst/>
                <a:latin typeface="Gill Sans MT" panose="020B0502020104020203" pitchFamily="34" charset="77"/>
              </a:rPr>
              <a:t>eginning or middle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7CFBF42-938A-3252-DD20-3FB14D20D5D0}"/>
              </a:ext>
            </a:extLst>
          </p:cNvPr>
          <p:cNvSpPr txBox="1"/>
          <p:nvPr/>
        </p:nvSpPr>
        <p:spPr>
          <a:xfrm>
            <a:off x="4255767" y="5714145"/>
            <a:ext cx="1577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n-GB" b="1" u="sng" dirty="0">
                <a:effectLst/>
                <a:latin typeface="Gill Sans MT" panose="020B0502020104020203" pitchFamily="34" charset="77"/>
              </a:rPr>
              <a:t>Sounds Like</a:t>
            </a:r>
            <a:endParaRPr lang="en-GB" u="sng" dirty="0">
              <a:effectLst/>
              <a:latin typeface="Gill Sans MT" panose="020B0502020104020203" pitchFamily="34" charset="7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12142E-567D-CEBF-2184-220B307EBFFC}"/>
              </a:ext>
            </a:extLst>
          </p:cNvPr>
          <p:cNvSpPr txBox="1"/>
          <p:nvPr/>
        </p:nvSpPr>
        <p:spPr>
          <a:xfrm>
            <a:off x="3606700" y="6083477"/>
            <a:ext cx="26806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n-GB" dirty="0">
                <a:latin typeface="Gill Sans MT" panose="020B0502020104020203" pitchFamily="34" charset="77"/>
              </a:rPr>
              <a:t>p</a:t>
            </a:r>
            <a:r>
              <a:rPr lang="en-GB" dirty="0">
                <a:effectLst/>
                <a:latin typeface="Gill Sans MT" panose="020B0502020104020203" pitchFamily="34" charset="77"/>
              </a:rPr>
              <a:t>ronounced like ‘</a:t>
            </a:r>
            <a:r>
              <a:rPr lang="en-GB" dirty="0" err="1">
                <a:effectLst/>
                <a:latin typeface="Gill Sans MT" panose="020B0502020104020203" pitchFamily="34" charset="77"/>
              </a:rPr>
              <a:t>i</a:t>
            </a:r>
            <a:r>
              <a:rPr lang="en-GB" dirty="0">
                <a:effectLst/>
                <a:latin typeface="Gill Sans MT" panose="020B0502020104020203" pitchFamily="34" charset="77"/>
              </a:rPr>
              <a:t>’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ABE5744-4679-13F4-F094-E6A86784C140}"/>
              </a:ext>
            </a:extLst>
          </p:cNvPr>
          <p:cNvSpPr txBox="1"/>
          <p:nvPr/>
        </p:nvSpPr>
        <p:spPr>
          <a:xfrm>
            <a:off x="7727386" y="5714145"/>
            <a:ext cx="13944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n-GB" b="1" u="sng" dirty="0">
                <a:effectLst/>
                <a:latin typeface="Gill Sans MT" panose="020B0502020104020203" pitchFamily="34" charset="77"/>
              </a:rPr>
              <a:t>Repetition</a:t>
            </a:r>
            <a:endParaRPr lang="en-GB" u="sng" dirty="0">
              <a:effectLst/>
              <a:latin typeface="Gill Sans MT" panose="020B0502020104020203" pitchFamily="34" charset="7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B8A86BD-D9DA-907F-B1F1-F1169B22B04D}"/>
              </a:ext>
            </a:extLst>
          </p:cNvPr>
          <p:cNvSpPr txBox="1"/>
          <p:nvPr/>
        </p:nvSpPr>
        <p:spPr>
          <a:xfrm>
            <a:off x="7383326" y="6083477"/>
            <a:ext cx="20245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n-GB" dirty="0">
                <a:effectLst/>
                <a:latin typeface="Gill Sans MT" panose="020B0502020104020203" pitchFamily="34" charset="77"/>
              </a:rPr>
              <a:t>y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A6EC40-E680-9B3C-21D9-2F4B4D1D859F}"/>
              </a:ext>
            </a:extLst>
          </p:cNvPr>
          <p:cNvCxnSpPr>
            <a:cxnSpLocks/>
          </p:cNvCxnSpPr>
          <p:nvPr/>
        </p:nvCxnSpPr>
        <p:spPr>
          <a:xfrm>
            <a:off x="486137" y="2736732"/>
            <a:ext cx="8921778" cy="0"/>
          </a:xfrm>
          <a:prstGeom prst="line">
            <a:avLst/>
          </a:pr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FD090A03-F5F9-6951-638A-FA263C088C99}"/>
              </a:ext>
            </a:extLst>
          </p:cNvPr>
          <p:cNvSpPr txBox="1"/>
          <p:nvPr/>
        </p:nvSpPr>
        <p:spPr>
          <a:xfrm>
            <a:off x="3888718" y="2706499"/>
            <a:ext cx="211661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400" dirty="0">
                <a:latin typeface="Gill Sans MT" panose="020B0502020104020203" pitchFamily="34" charset="0"/>
              </a:rPr>
              <a:t>m</a:t>
            </a:r>
            <a:r>
              <a:rPr lang="en-GB" sz="4400" dirty="0">
                <a:solidFill>
                  <a:srgbClr val="FF0000"/>
                </a:solidFill>
                <a:latin typeface="Gill Sans MT" panose="020B0502020104020203" pitchFamily="34" charset="0"/>
              </a:rPr>
              <a:t>y</a:t>
            </a:r>
            <a:r>
              <a:rPr lang="en-GB" sz="4400" dirty="0">
                <a:latin typeface="Gill Sans MT" panose="020B0502020104020203" pitchFamily="34" charset="0"/>
              </a:rPr>
              <a:t>stery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84F296-86AA-B118-6648-C5F75CD57B76}"/>
              </a:ext>
            </a:extLst>
          </p:cNvPr>
          <p:cNvSpPr txBox="1"/>
          <p:nvPr/>
        </p:nvSpPr>
        <p:spPr>
          <a:xfrm>
            <a:off x="635424" y="2706499"/>
            <a:ext cx="211661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400" dirty="0">
                <a:latin typeface="Gill Sans MT" panose="020B0502020104020203" pitchFamily="34" charset="0"/>
              </a:rPr>
              <a:t>p</a:t>
            </a:r>
            <a:r>
              <a:rPr lang="en-GB" sz="4400" dirty="0">
                <a:solidFill>
                  <a:srgbClr val="FF0000"/>
                </a:solidFill>
                <a:latin typeface="Gill Sans MT" panose="020B0502020104020203" pitchFamily="34" charset="0"/>
              </a:rPr>
              <a:t>y</a:t>
            </a:r>
            <a:r>
              <a:rPr lang="en-GB" sz="4400" dirty="0">
                <a:latin typeface="Gill Sans MT" panose="020B0502020104020203" pitchFamily="34" charset="0"/>
              </a:rPr>
              <a:t>ramid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7A2682-4187-3509-ECAE-6B58D443C424}"/>
              </a:ext>
            </a:extLst>
          </p:cNvPr>
          <p:cNvSpPr txBox="1"/>
          <p:nvPr/>
        </p:nvSpPr>
        <p:spPr>
          <a:xfrm>
            <a:off x="7142012" y="2721886"/>
            <a:ext cx="211661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400" dirty="0">
                <a:latin typeface="Gill Sans MT" panose="020B0502020104020203" pitchFamily="34" charset="0"/>
              </a:rPr>
              <a:t>s</a:t>
            </a:r>
            <a:r>
              <a:rPr lang="en-GB" sz="4400" dirty="0">
                <a:solidFill>
                  <a:srgbClr val="FF0000"/>
                </a:solidFill>
                <a:latin typeface="Gill Sans MT" panose="020B0502020104020203" pitchFamily="34" charset="0"/>
              </a:rPr>
              <a:t>y</a:t>
            </a:r>
            <a:r>
              <a:rPr lang="en-GB" sz="4400" dirty="0">
                <a:latin typeface="Gill Sans MT" panose="020B0502020104020203" pitchFamily="34" charset="0"/>
              </a:rPr>
              <a:t>rup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6A51885-EC23-DA80-70C9-150AD02D7D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969" y="3252371"/>
            <a:ext cx="2393524" cy="239352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29C3E71-AD55-3FB9-EF88-49F42C79E8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4208" y="3632226"/>
            <a:ext cx="1925633" cy="192563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59A4A4E-16A4-D76B-9DB4-094F2811E7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0110" y="3632225"/>
            <a:ext cx="1925634" cy="1925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8795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01ABF85-C332-F052-5610-F3B37AC11A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5967D5E-977D-9B04-F43A-93E20652CEDF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EXPLORATION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E19E57-6E21-F4B3-80EA-73A8A15194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968F0304-64C6-9A9B-D223-5D3002F81C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5911B0D-F8E3-91B8-15F6-AC67E226B5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69729"/>
              </p:ext>
            </p:extLst>
          </p:nvPr>
        </p:nvGraphicFramePr>
        <p:xfrm>
          <a:off x="438872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6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crystal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6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pyramid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6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gym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6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symbol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41EF98D-319F-30C4-0673-CD50DA462848}"/>
              </a:ext>
            </a:extLst>
          </p:cNvPr>
          <p:cNvSpPr txBox="1"/>
          <p:nvPr/>
        </p:nvSpPr>
        <p:spPr>
          <a:xfrm>
            <a:off x="1968197" y="1120273"/>
            <a:ext cx="5969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i="1" dirty="0">
                <a:latin typeface="Gill Sans MT" panose="020B0502020104020203" pitchFamily="34" charset="77"/>
              </a:rPr>
              <a:t>See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Hear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Say</a:t>
            </a:r>
            <a:r>
              <a:rPr lang="en-GB" sz="2800" dirty="0">
                <a:latin typeface="Gill Sans MT" panose="020B0502020104020203" pitchFamily="34" charset="77"/>
              </a:rPr>
              <a:t> → Spot the Pattern</a:t>
            </a:r>
            <a:r>
              <a:rPr lang="en-GB" sz="2800" i="1" dirty="0">
                <a:latin typeface="Gill Sans MT" panose="020B0502020104020203" pitchFamily="34" charset="77"/>
              </a:rPr>
              <a:t> </a:t>
            </a:r>
            <a:endParaRPr lang="en-GB" sz="2000" i="1" dirty="0"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75694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12B79A-76DA-89C3-5098-7EDE32F496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FF5ABBA-C6AA-3522-0BD7-F8CC6AB99E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ABCE4CDF-8145-A53A-4ECE-CB0739F881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017753A-298F-9F7A-939C-F1F94F207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939592"/>
              </p:ext>
            </p:extLst>
          </p:nvPr>
        </p:nvGraphicFramePr>
        <p:xfrm>
          <a:off x="438872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6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hymn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6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syrup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66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mystery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600" b="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typical</a:t>
                      </a:r>
                      <a:r>
                        <a:rPr lang="en-GB" sz="6600" b="0" i="1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BA77572-17D6-861D-1182-B20338101853}"/>
              </a:ext>
            </a:extLst>
          </p:cNvPr>
          <p:cNvSpPr txBox="1"/>
          <p:nvPr/>
        </p:nvSpPr>
        <p:spPr>
          <a:xfrm>
            <a:off x="1968197" y="1120273"/>
            <a:ext cx="5969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i="1" dirty="0">
                <a:latin typeface="Gill Sans MT" panose="020B0502020104020203" pitchFamily="34" charset="77"/>
              </a:rPr>
              <a:t>See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Hear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Say</a:t>
            </a:r>
            <a:r>
              <a:rPr lang="en-GB" sz="2800" dirty="0">
                <a:latin typeface="Gill Sans MT" panose="020B0502020104020203" pitchFamily="34" charset="77"/>
              </a:rPr>
              <a:t> → Spot the Pattern</a:t>
            </a:r>
            <a:r>
              <a:rPr lang="en-GB" sz="2800" i="1" dirty="0">
                <a:latin typeface="Gill Sans MT" panose="020B0502020104020203" pitchFamily="34" charset="77"/>
              </a:rPr>
              <a:t> </a:t>
            </a:r>
            <a:endParaRPr lang="en-GB" sz="2000" i="1" dirty="0">
              <a:latin typeface="Gill Sans MT" panose="020B0502020104020203" pitchFamily="34" charset="77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6D5816BA-72CD-9FE6-7180-DA880AF433B9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EXPLORATION</a:t>
            </a:r>
          </a:p>
        </p:txBody>
      </p:sp>
    </p:spTree>
    <p:extLst>
      <p:ext uri="{BB962C8B-B14F-4D97-AF65-F5344CB8AC3E}">
        <p14:creationId xmlns:p14="http://schemas.microsoft.com/office/powerpoint/2010/main" val="534950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DC03B0-78A6-A88D-3186-38DDA756A2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5BF6F2F-39B1-58CD-5F78-9E1871575B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9E7BFF01-CF97-0321-1046-035F732D5A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B2F45C0-0054-79C9-8976-DDE6C50930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832864"/>
              </p:ext>
            </p:extLst>
          </p:nvPr>
        </p:nvGraphicFramePr>
        <p:xfrm>
          <a:off x="438872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6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bicycle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6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oxygen</a:t>
                      </a:r>
                      <a:endParaRPr lang="en-GB" sz="66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6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cymbals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6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crypt</a:t>
                      </a:r>
                      <a:endParaRPr lang="en-GB" sz="66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E18C5481-E03C-014F-AB0C-400EA7AAF75D}"/>
              </a:ext>
            </a:extLst>
          </p:cNvPr>
          <p:cNvSpPr txBox="1"/>
          <p:nvPr/>
        </p:nvSpPr>
        <p:spPr>
          <a:xfrm>
            <a:off x="1968197" y="1120273"/>
            <a:ext cx="5969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i="1" dirty="0">
                <a:latin typeface="Gill Sans MT" panose="020B0502020104020203" pitchFamily="34" charset="77"/>
              </a:rPr>
              <a:t>See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Hear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Say</a:t>
            </a:r>
            <a:r>
              <a:rPr lang="en-GB" sz="2800" dirty="0">
                <a:latin typeface="Gill Sans MT" panose="020B0502020104020203" pitchFamily="34" charset="77"/>
              </a:rPr>
              <a:t> → Spot the Pattern</a:t>
            </a:r>
            <a:r>
              <a:rPr lang="en-GB" sz="2800" i="1" dirty="0">
                <a:latin typeface="Gill Sans MT" panose="020B0502020104020203" pitchFamily="34" charset="77"/>
              </a:rPr>
              <a:t> </a:t>
            </a:r>
            <a:endParaRPr lang="en-GB" sz="2000" i="1" dirty="0">
              <a:latin typeface="Gill Sans MT" panose="020B0502020104020203" pitchFamily="34" charset="77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52AF66EA-545A-86D8-3609-86845A4648B9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EXPLORATION</a:t>
            </a:r>
          </a:p>
        </p:txBody>
      </p:sp>
    </p:spTree>
    <p:extLst>
      <p:ext uri="{BB962C8B-B14F-4D97-AF65-F5344CB8AC3E}">
        <p14:creationId xmlns:p14="http://schemas.microsoft.com/office/powerpoint/2010/main" val="30388104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3406</TotalTime>
  <Words>810</Words>
  <Application>Microsoft Macintosh PowerPoint</Application>
  <PresentationFormat>A4 Paper (210x297 mm)</PresentationFormat>
  <Paragraphs>322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Aptos</vt:lpstr>
      <vt:lpstr>Aptos Display</vt:lpstr>
      <vt:lpstr>Arial</vt:lpstr>
      <vt:lpstr>Gill Sans</vt:lpstr>
      <vt:lpstr>Gill Sans MT</vt:lpstr>
      <vt:lpstr>Gill Sans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Jennings</dc:creator>
  <cp:lastModifiedBy>Andrew Jennings</cp:lastModifiedBy>
  <cp:revision>32</cp:revision>
  <dcterms:created xsi:type="dcterms:W3CDTF">2026-06-16T13:58:53Z</dcterms:created>
  <dcterms:modified xsi:type="dcterms:W3CDTF">2026-08-19T11:11:44Z</dcterms:modified>
</cp:coreProperties>
</file>