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269" r:id="rId3"/>
    <p:sldId id="274" r:id="rId4"/>
    <p:sldId id="286" r:id="rId5"/>
    <p:sldId id="280" r:id="rId6"/>
    <p:sldId id="287" r:id="rId7"/>
    <p:sldId id="281" r:id="rId8"/>
    <p:sldId id="282" r:id="rId9"/>
    <p:sldId id="283" r:id="rId10"/>
    <p:sldId id="284" r:id="rId11"/>
    <p:sldId id="285" r:id="rId12"/>
    <p:sldId id="288" r:id="rId13"/>
    <p:sldId id="270" r:id="rId14"/>
    <p:sldId id="299" r:id="rId15"/>
    <p:sldId id="292" r:id="rId16"/>
    <p:sldId id="300" r:id="rId17"/>
    <p:sldId id="293" r:id="rId18"/>
    <p:sldId id="294" r:id="rId19"/>
    <p:sldId id="295" r:id="rId20"/>
    <p:sldId id="271" r:id="rId21"/>
    <p:sldId id="301" r:id="rId22"/>
    <p:sldId id="298" r:id="rId23"/>
    <p:sldId id="272" r:id="rId24"/>
    <p:sldId id="302" r:id="rId25"/>
    <p:sldId id="297" r:id="rId26"/>
    <p:sldId id="273" r:id="rId27"/>
    <p:sldId id="303" r:id="rId28"/>
    <p:sldId id="291" r:id="rId2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EEE"/>
    <a:srgbClr val="FFFFFF"/>
    <a:srgbClr val="00AEEE"/>
    <a:srgbClr val="F5FDFF"/>
    <a:srgbClr val="F4FFFD"/>
    <a:srgbClr val="EC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/>
    <p:restoredTop sz="94756"/>
  </p:normalViewPr>
  <p:slideViewPr>
    <p:cSldViewPr snapToGrid="0">
      <p:cViewPr varScale="1">
        <p:scale>
          <a:sx n="114" d="100"/>
          <a:sy n="114" d="100"/>
        </p:scale>
        <p:origin x="13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45A1E-47BA-8042-886F-279EE06204F7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13C00-0138-0E4A-9D33-FF58679B71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89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713C00-0138-0E4A-9D33-FF58679B71B9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22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05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9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15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3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8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3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4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7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59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6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76AE5B-1C76-3C4B-AEF5-3B5E6C1C6616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6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900E2F-5C50-2038-B921-17A1F1A07E61}"/>
              </a:ext>
            </a:extLst>
          </p:cNvPr>
          <p:cNvSpPr txBox="1"/>
          <p:nvPr/>
        </p:nvSpPr>
        <p:spPr>
          <a:xfrm>
            <a:off x="1717597" y="3851749"/>
            <a:ext cx="6470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i="0">
                <a:solidFill>
                  <a:schemeClr val="bg1"/>
                </a:solidFill>
                <a:latin typeface="Gill Sans MT" panose="020B0502020104020203" pitchFamily="34" charset="77"/>
              </a:rPr>
              <a:t>Year 6 </a:t>
            </a:r>
            <a:r>
              <a:rPr lang="en-GB" sz="28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∙ Autumn 1 ∙  </a:t>
            </a:r>
            <a:r>
              <a:rPr lang="en-GB" sz="2800" b="1" i="0">
                <a:solidFill>
                  <a:schemeClr val="bg1"/>
                </a:solidFill>
                <a:latin typeface="Gill Sans MT" panose="020B0502020104020203" pitchFamily="34" charset="77"/>
              </a:rPr>
              <a:t>Week 4</a:t>
            </a:r>
            <a:endParaRPr lang="en-US" sz="2800" b="1" u="sng" dirty="0"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71E530-EA42-CC6A-6A3B-6A00BDC2F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579" y="850701"/>
            <a:ext cx="1628841" cy="1247170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13E1638-8742-708E-91C1-B806EBA036C1}"/>
              </a:ext>
            </a:extLst>
          </p:cNvPr>
          <p:cNvSpPr/>
          <p:nvPr/>
        </p:nvSpPr>
        <p:spPr>
          <a:xfrm>
            <a:off x="1610881" y="2748776"/>
            <a:ext cx="6684233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SPELLING TEACHING SLIDES</a:t>
            </a:r>
            <a:endParaRPr lang="en-US" sz="3200" b="1" dirty="0">
              <a:solidFill>
                <a:srgbClr val="05AEEE"/>
              </a:solidFill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854D4889-4D48-8415-B823-A204ACA66FFE}"/>
              </a:ext>
            </a:extLst>
          </p:cNvPr>
          <p:cNvSpPr/>
          <p:nvPr/>
        </p:nvSpPr>
        <p:spPr>
          <a:xfrm>
            <a:off x="1784611" y="4764264"/>
            <a:ext cx="6336778" cy="1047659"/>
          </a:xfrm>
          <a:prstGeom prst="round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SPELLING RULE</a:t>
            </a:r>
          </a:p>
          <a:p>
            <a:pPr algn="ctr"/>
            <a:r>
              <a:rPr lang="en-US" sz="2000" b="1" dirty="0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Suffixes –</a:t>
            </a:r>
            <a:r>
              <a:rPr lang="en-US" sz="2000" b="1" dirty="0" err="1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ible</a:t>
            </a:r>
            <a:r>
              <a:rPr lang="en-US" sz="2000" b="1" dirty="0">
                <a:solidFill>
                  <a:srgbClr val="05AEEE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 and -able</a:t>
            </a:r>
          </a:p>
        </p:txBody>
      </p:sp>
    </p:spTree>
    <p:extLst>
      <p:ext uri="{BB962C8B-B14F-4D97-AF65-F5344CB8AC3E}">
        <p14:creationId xmlns:p14="http://schemas.microsoft.com/office/powerpoint/2010/main" val="3897087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C0249C-F53C-2D7F-24C2-FC75ADB7C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076D9D-2A84-31DE-B6A2-C095CE7B3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E0ED371-E79A-EC22-FBE6-DB519D9A9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EBCFC95-A035-83B2-DD61-FA6F6A5F3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209180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dependable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sensible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reliable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incredible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654A420-D592-EEDE-A4BF-552F5A52D4BD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E7D67C9-73EB-48CD-E401-323271E3154C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386448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5B2F34-25CF-372A-2BD8-2460FF8E4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612628-D196-7FCF-5524-87A97FE48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2935AD8-BDE0-76FE-558F-A7E2AB06D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CF5247-9484-ED03-C22E-774660DF0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256536"/>
              </p:ext>
            </p:extLst>
          </p:nvPr>
        </p:nvGraphicFramePr>
        <p:xfrm>
          <a:off x="438873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enjoyable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reasonable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A84F167-5077-9775-2CA9-5E1AEC599C8E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6851BD-4FE6-6030-D33E-70BA68EB652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8791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E7F15E-535E-D46B-F963-443275906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2D821C-1B01-22D7-D0A4-8B12CE054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04CA188-1249-5FF8-3C2F-7C55BA3C7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F42BDED-F904-8149-2483-65A9E86FC69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APPLY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AE4F17-CD40-B86B-9C57-CE8AF4A709B2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Complete and Classify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C198A1D-E1DA-916F-6F0D-84CCEF97B0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592201"/>
              </p:ext>
            </p:extLst>
          </p:nvPr>
        </p:nvGraphicFramePr>
        <p:xfrm>
          <a:off x="691376" y="1672745"/>
          <a:ext cx="8619892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973">
                  <a:extLst>
                    <a:ext uri="{9D8B030D-6E8A-4147-A177-3AD203B41FA5}">
                      <a16:colId xmlns:a16="http://schemas.microsoft.com/office/drawing/2014/main" val="3797345151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1516270861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536692372"/>
                    </a:ext>
                  </a:extLst>
                </a:gridCol>
                <a:gridCol w="2154973">
                  <a:extLst>
                    <a:ext uri="{9D8B030D-6E8A-4147-A177-3AD203B41FA5}">
                      <a16:colId xmlns:a16="http://schemas.microsoft.com/office/drawing/2014/main" val="2526614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leg____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sens</a:t>
                      </a:r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91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comfort____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reli</a:t>
                      </a:r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incred</a:t>
                      </a:r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____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020096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DEB040-4427-BB11-DBC4-4D47C3F66FD9}"/>
              </a:ext>
            </a:extLst>
          </p:cNvPr>
          <p:cNvCxnSpPr>
            <a:cxnSpLocks/>
          </p:cNvCxnSpPr>
          <p:nvPr/>
        </p:nvCxnSpPr>
        <p:spPr>
          <a:xfrm>
            <a:off x="5008754" y="2832407"/>
            <a:ext cx="0" cy="3969834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BFAD04-AB16-1974-29B6-7C45682A2879}"/>
              </a:ext>
            </a:extLst>
          </p:cNvPr>
          <p:cNvCxnSpPr>
            <a:cxnSpLocks/>
          </p:cNvCxnSpPr>
          <p:nvPr/>
        </p:nvCxnSpPr>
        <p:spPr>
          <a:xfrm>
            <a:off x="547866" y="3372352"/>
            <a:ext cx="892177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2E205BB-223A-F22F-E79D-CBDDB009856D}"/>
              </a:ext>
            </a:extLst>
          </p:cNvPr>
          <p:cNvSpPr txBox="1"/>
          <p:nvPr/>
        </p:nvSpPr>
        <p:spPr>
          <a:xfrm>
            <a:off x="6571781" y="2823537"/>
            <a:ext cx="136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i="1" dirty="0">
                <a:latin typeface="Gill Sans MT" panose="020B0502020104020203" pitchFamily="34" charset="77"/>
              </a:rPr>
              <a:t>-</a:t>
            </a:r>
            <a:r>
              <a:rPr lang="en-GB" sz="2800" b="1" i="1" dirty="0" err="1">
                <a:latin typeface="Gill Sans MT" panose="020B0502020104020203" pitchFamily="34" charset="77"/>
              </a:rPr>
              <a:t>ible</a:t>
            </a:r>
            <a:endParaRPr lang="en-GB" sz="2000" b="1" i="1" dirty="0">
              <a:latin typeface="Gill Sans MT" panose="020B0502020104020203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4D7510-1B37-D114-642E-9549FEE90397}"/>
              </a:ext>
            </a:extLst>
          </p:cNvPr>
          <p:cNvSpPr txBox="1"/>
          <p:nvPr/>
        </p:nvSpPr>
        <p:spPr>
          <a:xfrm>
            <a:off x="1968196" y="2823537"/>
            <a:ext cx="136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i="1" dirty="0">
                <a:latin typeface="Gill Sans MT" panose="020B0502020104020203" pitchFamily="34" charset="77"/>
              </a:rPr>
              <a:t>-able</a:t>
            </a:r>
            <a:endParaRPr lang="en-GB" sz="2000" b="1" i="1" dirty="0">
              <a:latin typeface="Gill Sans MT" panose="020B0502020104020203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68FEB5-89C8-FC72-2DB3-6678D3A9798A}"/>
              </a:ext>
            </a:extLst>
          </p:cNvPr>
          <p:cNvSpPr txBox="1"/>
          <p:nvPr/>
        </p:nvSpPr>
        <p:spPr>
          <a:xfrm>
            <a:off x="1865507" y="1226452"/>
            <a:ext cx="61749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Gill Sans MT" panose="020B0502020104020203" pitchFamily="34" charset="77"/>
              </a:rPr>
              <a:t>Complete each word and then sort it into the correct column.</a:t>
            </a:r>
          </a:p>
        </p:txBody>
      </p:sp>
    </p:spTree>
    <p:extLst>
      <p:ext uri="{BB962C8B-B14F-4D97-AF65-F5344CB8AC3E}">
        <p14:creationId xmlns:p14="http://schemas.microsoft.com/office/powerpoint/2010/main" val="1295230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B3A06-8F9E-5898-5CAD-70815F574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012DD0-F7B6-6AF0-A8AC-5B864300B363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TUESDAY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865A3-78A8-66FB-0AE0-BBEBB1F3D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91EE71E-8DBC-599A-4CA3-0BC40B0E7D28}"/>
              </a:ext>
            </a:extLst>
          </p:cNvPr>
          <p:cNvSpPr/>
          <p:nvPr/>
        </p:nvSpPr>
        <p:spPr>
          <a:xfrm>
            <a:off x="2372316" y="4019141"/>
            <a:ext cx="5161357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EXPLORE SYLLABLES</a:t>
            </a:r>
          </a:p>
        </p:txBody>
      </p:sp>
    </p:spTree>
    <p:extLst>
      <p:ext uri="{BB962C8B-B14F-4D97-AF65-F5344CB8AC3E}">
        <p14:creationId xmlns:p14="http://schemas.microsoft.com/office/powerpoint/2010/main" val="769776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40EB8-43D8-EA55-74C8-49D60E64B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ECC8A5E-167C-C975-294F-086CAE38DC4B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f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a</a:t>
            </a:r>
            <a:r>
              <a:rPr lang="en-GB" sz="7200" dirty="0">
                <a:latin typeface="Gill Sans MT" panose="020B0502020104020203" pitchFamily="34" charset="0"/>
              </a:rPr>
              <a:t>ther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EE1EEBF-302E-FCCF-CF3F-00760B3B061B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E004C4-9E18-4B16-1C93-9D9477CFE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E81A784-A51C-EFFF-653C-3F078257F1B1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princip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le</a:t>
            </a:r>
            <a:endParaRPr lang="en-GB" sz="5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688980-1E7A-94CC-3250-F30B47194466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princip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al</a:t>
            </a:r>
            <a:endParaRPr lang="en-GB" sz="5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ACBAAC-F646-BB0A-97F0-F776CE33009D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f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  <a:r>
              <a:rPr lang="en-GB" sz="7200" dirty="0" err="1">
                <a:latin typeface="Gill Sans MT" panose="020B0502020104020203" pitchFamily="34" charset="0"/>
              </a:rPr>
              <a:t>ther</a:t>
            </a:r>
            <a:endParaRPr lang="en-GB" sz="7200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6542C5-8C79-4B6F-C7DF-9798DB2DEE09}"/>
              </a:ext>
            </a:extLst>
          </p:cNvPr>
          <p:cNvSpPr txBox="1"/>
          <p:nvPr/>
        </p:nvSpPr>
        <p:spPr>
          <a:xfrm>
            <a:off x="-204999" y="5304493"/>
            <a:ext cx="54083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err="1">
                <a:solidFill>
                  <a:srgbClr val="000000"/>
                </a:solidFill>
                <a:latin typeface="Gill Sans MT" panose="020B0502020104020203" pitchFamily="34" charset="0"/>
              </a:rPr>
              <a:t>princip</a:t>
            </a:r>
            <a:r>
              <a:rPr lang="en-GB" sz="60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6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F0C0AC-3651-3107-907B-B8BCA952F476}"/>
              </a:ext>
            </a:extLst>
          </p:cNvPr>
          <p:cNvSpPr txBox="1"/>
          <p:nvPr/>
        </p:nvSpPr>
        <p:spPr>
          <a:xfrm>
            <a:off x="-314477" y="3966645"/>
            <a:ext cx="58863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err="1">
                <a:solidFill>
                  <a:srgbClr val="000000"/>
                </a:solidFill>
                <a:latin typeface="Gill Sans MT" panose="020B0502020104020203" pitchFamily="34" charset="0"/>
              </a:rPr>
              <a:t>princip</a:t>
            </a:r>
            <a:r>
              <a:rPr lang="en-GB" sz="60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4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40A4625-97D5-442E-0277-5231A12923F4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A46C8AB-44E7-B8F3-C151-3BF40828ADBD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82B5342-FFAE-1DF8-4151-20B391F6ED77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374AD0C-7B33-1C81-C8C3-3637AD3E1C1C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homophones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2739DC7-ED8D-8DF8-7FC4-C7EADDC87C58}"/>
              </a:ext>
            </a:extLst>
          </p:cNvPr>
          <p:cNvGrpSpPr/>
          <p:nvPr/>
        </p:nvGrpSpPr>
        <p:grpSpPr>
          <a:xfrm>
            <a:off x="116159" y="2582409"/>
            <a:ext cx="4703284" cy="39570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5CDD47B2-F6B2-B3A8-D088-9CE38127E4F4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9C725ADC-7483-9967-9CBC-61DBA2A3F483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3A8C32-326B-FE45-0124-9D7ED96E9CDF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DF8769C-ECCA-BD93-F7EB-49A6BC122779}"/>
              </a:ext>
            </a:extLst>
          </p:cNvPr>
          <p:cNvGrpSpPr/>
          <p:nvPr/>
        </p:nvGrpSpPr>
        <p:grpSpPr>
          <a:xfrm>
            <a:off x="5404889" y="2858403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A16E48C-F410-84F9-D542-4B579E7BB0EE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C903E8D1-BCE2-03C6-4233-A5589CEE401B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1D301CF9-8758-CD7F-A8AB-9989389ED4D1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1AC25E3-2DDE-4F62-5859-AE06175C57AB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5C36676-1224-83D6-E81B-6D52A940590E}"/>
              </a:ext>
            </a:extLst>
          </p:cNvPr>
          <p:cNvGrpSpPr/>
          <p:nvPr/>
        </p:nvGrpSpPr>
        <p:grpSpPr>
          <a:xfrm>
            <a:off x="5401368" y="4202254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52935D08-832F-40F5-C2A4-4D323A64BE3B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769F5A6A-9AF4-EC09-7A2B-B12E18FD6EDD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D6619F3A-672A-6059-F779-981705F929E5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7B1DF0D-35FA-CC7E-529B-0E0E7C1B194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320FA3F-99F7-3CC2-67D6-A37B032AB06A}"/>
              </a:ext>
            </a:extLst>
          </p:cNvPr>
          <p:cNvGrpSpPr/>
          <p:nvPr/>
        </p:nvGrpSpPr>
        <p:grpSpPr>
          <a:xfrm>
            <a:off x="5404889" y="5470932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B78DF576-69F0-EFD6-8BBD-109E7F1C6503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2E8AB7D8-C909-A245-B156-14916AE62417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B757BDF7-B4B5-8A3D-FC7F-5BF4DE998D2A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C3B5564-CB93-A946-2FEF-7638BDDED944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996EB166-CD2C-61C4-CCC9-E2D26A3A6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7FB8549-3CD2-DDE2-9E7C-81239BDCC712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TUESDAY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86497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3D967-F33A-5B7F-7DE8-37F3F2047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5DFDB9-C996-A350-B304-1D581236AD83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– SYLLABLES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828416-C62D-15C7-3F59-BD17541CD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27C8759-9C5B-B838-4DD8-650697BFE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1227EB1-99BD-65AC-DB51-121EEB636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464115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no-tice-a-</a:t>
                      </a:r>
                      <a:r>
                        <a:rPr lang="en-GB" sz="54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leg-i-</a:t>
                      </a:r>
                      <a:r>
                        <a:rPr lang="en-GB" sz="54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com-fort-a-</a:t>
                      </a:r>
                      <a:r>
                        <a:rPr lang="en-GB" sz="54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un-der-stand-a-</a:t>
                      </a:r>
                      <a:r>
                        <a:rPr lang="en-GB" sz="44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4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8D513DD-ED38-B0A9-1268-887A064475D8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484583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F1D29-5163-1622-B811-B9C617FF0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3A6DA6F-A6C7-4FF1-7268-B79D53C0C008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8FEAD-D4A8-1E69-D0AC-9F436B743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8AA9E4F-3087-7BB4-7BC2-BA4A5995D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E9D7FF1-C0D5-29AA-B554-E8092061E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411143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a-</a:t>
                      </a:r>
                      <a:r>
                        <a:rPr lang="en-GB" sz="66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dor</a:t>
                      </a:r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-a-</a:t>
                      </a:r>
                      <a:r>
                        <a:rPr lang="en-GB" sz="66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app-li-ca-</a:t>
                      </a:r>
                      <a:r>
                        <a:rPr lang="en-GB" sz="66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tol</a:t>
                      </a:r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-er-a-</a:t>
                      </a:r>
                      <a:r>
                        <a:rPr lang="en-GB" sz="66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change-a-</a:t>
                      </a:r>
                      <a:r>
                        <a:rPr lang="en-GB" sz="66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63A7C29-4EAC-4DF9-CFEF-F603EB5B260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47233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741B7-1CF8-F67A-DE46-1CCC025BC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BF3AC-144F-5D35-8BC9-523034E7F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42F618F-1D25-7EF1-2DE7-DD3E56B5D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ACF23C-8718-158B-87E2-9E14A22014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932078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48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con-</a:t>
                      </a:r>
                      <a:r>
                        <a:rPr lang="en-GB" sz="48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sid</a:t>
                      </a:r>
                      <a:r>
                        <a:rPr lang="en-GB" sz="48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-er-a-</a:t>
                      </a:r>
                      <a:r>
                        <a:rPr lang="en-GB" sz="48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r>
                        <a:rPr lang="en-GB" sz="48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48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prob-a-</a:t>
                      </a:r>
                      <a:r>
                        <a:rPr lang="en-GB" sz="6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forc</a:t>
                      </a:r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-i-</a:t>
                      </a:r>
                      <a:r>
                        <a:rPr lang="en-GB" sz="6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horr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-i-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4B98247-0101-2087-07D3-07CFDCF4DD3D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A324B-C768-45E5-5A07-8D5DFD8E7400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1069052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D7C3C-7AAB-9819-05AA-07841C8EB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698DB6-C9CF-ADA4-4B8A-E95902963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F21A0F7-2FE9-0F69-420A-B97768369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EFEC7A-F663-1BC9-6182-6A00FC26C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5638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dep-end-a-</a:t>
                      </a:r>
                      <a:r>
                        <a:rPr lang="en-GB" sz="6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sen-si-ble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rel</a:t>
                      </a:r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-i-a-</a:t>
                      </a:r>
                      <a:r>
                        <a:rPr lang="en-GB" sz="6000" b="0" i="0" dirty="0" err="1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in-cred-i-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EA99DA8-B2C4-51D4-F16D-DFF6C7186088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D15E18-4FC1-11DA-ABB0-06012C4AFA4B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1204794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7651D-DAB6-9F62-8B1E-EB2D0A7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10ACE1-BFEA-CC91-5E55-57FB68A5F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4E20508-A1C6-9248-66B0-74C7F2731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0A7B1E4-66C0-5B1D-AE39-78128FF5A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2423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-joy-a-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-i-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rea-son-a-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vis-i-</a:t>
                      </a:r>
                      <a:r>
                        <a:rPr lang="en-GB" sz="6000" dirty="0" err="1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C2D5DE8-FFDD-7309-0BA3-3E103B2DC3B1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SYLLABLES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61B304-C6DE-5438-BD45-F44244481580}"/>
              </a:ext>
            </a:extLst>
          </p:cNvPr>
          <p:cNvSpPr txBox="1"/>
          <p:nvPr/>
        </p:nvSpPr>
        <p:spPr>
          <a:xfrm>
            <a:off x="1590067" y="1068596"/>
            <a:ext cx="6725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Hear → Say → Clap → Count → Write</a:t>
            </a:r>
          </a:p>
        </p:txBody>
      </p:sp>
    </p:spTree>
    <p:extLst>
      <p:ext uri="{BB962C8B-B14F-4D97-AF65-F5344CB8AC3E}">
        <p14:creationId xmlns:p14="http://schemas.microsoft.com/office/powerpoint/2010/main" val="3109639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1D77B1-7A44-F5CA-97A5-55961A716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918ED1-FFF3-EA54-B66D-CEFA037FEA35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MONDAY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EB27A3-2990-2923-CBEB-8C40C5828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F2DF900-421D-EF67-05CC-0D5F4973A1D0}"/>
              </a:ext>
            </a:extLst>
          </p:cNvPr>
          <p:cNvSpPr/>
          <p:nvPr/>
        </p:nvSpPr>
        <p:spPr>
          <a:xfrm>
            <a:off x="2786288" y="4104567"/>
            <a:ext cx="433341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RULE DISCOVERY</a:t>
            </a:r>
          </a:p>
        </p:txBody>
      </p:sp>
    </p:spTree>
    <p:extLst>
      <p:ext uri="{BB962C8B-B14F-4D97-AF65-F5344CB8AC3E}">
        <p14:creationId xmlns:p14="http://schemas.microsoft.com/office/powerpoint/2010/main" val="284335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067AB2-E79F-2CC6-C67D-9FFD103B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5F9A73-E468-00CB-D0C4-9A423D512307}"/>
              </a:ext>
            </a:extLst>
          </p:cNvPr>
          <p:cNvSpPr txBox="1"/>
          <p:nvPr/>
        </p:nvSpPr>
        <p:spPr>
          <a:xfrm>
            <a:off x="1971982" y="3003478"/>
            <a:ext cx="5962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WEDNESDAY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AF55FD-7686-4E83-DC66-070C02A2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C2451D-2DC4-4F75-3886-7D6ACCCEBD0B}"/>
              </a:ext>
            </a:extLst>
          </p:cNvPr>
          <p:cNvSpPr/>
          <p:nvPr/>
        </p:nvSpPr>
        <p:spPr>
          <a:xfrm>
            <a:off x="2786288" y="4104567"/>
            <a:ext cx="433341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APPLY THE RULE</a:t>
            </a:r>
          </a:p>
        </p:txBody>
      </p:sp>
    </p:spTree>
    <p:extLst>
      <p:ext uri="{BB962C8B-B14F-4D97-AF65-F5344CB8AC3E}">
        <p14:creationId xmlns:p14="http://schemas.microsoft.com/office/powerpoint/2010/main" val="3178111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587F8-4AF8-C9CA-AEA3-C706C3289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576B761-FA01-8BB6-4085-89D61DDA4727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pr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ecede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189F6E0-04B4-B3A5-FDE7-B2A64376D9F1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A5E6D2-C503-B7D8-4CBC-B9A2F08CF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BCBF773-A0F7-D818-43E3-C6A01DF83693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pro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phet</a:t>
            </a:r>
            <a:endParaRPr lang="en-GB" sz="5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42BE58-FCEC-2A17-B8D0-EDED0FF83CE8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oceed</a:t>
            </a:r>
            <a:endParaRPr lang="en-GB" sz="5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165EFC-3CDC-043E-6965-5BEEFA2DEF70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pr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EB6EAC-EF5A-28E9-089F-4F39A171BB6E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pro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C894CE-92C4-731F-5712-E14C3796273A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7A88F86-8797-F28B-4D1B-4A26CEE2C26B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4F7B940-AD77-5BA1-42DE-62F811A2A819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87F8BDE-1C70-7AD3-623C-5FA7E379823C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6E3717A-27C0-C98B-B6E1-550AC919A660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homophones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3C4A354-B9A2-E370-4563-06509ED497D8}"/>
              </a:ext>
            </a:extLst>
          </p:cNvPr>
          <p:cNvGrpSpPr/>
          <p:nvPr/>
        </p:nvGrpSpPr>
        <p:grpSpPr>
          <a:xfrm>
            <a:off x="295920" y="2665383"/>
            <a:ext cx="4574685" cy="3839439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4C5A5DAD-0D75-DF95-BB94-1B6C53F1D53D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81D2494B-D2C6-41CB-B4AC-F83883F30435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311F6F6-B64E-147C-F476-089411BA7D93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803DCF3-C7EE-8681-CB01-DC0A30220DCB}"/>
              </a:ext>
            </a:extLst>
          </p:cNvPr>
          <p:cNvGrpSpPr/>
          <p:nvPr/>
        </p:nvGrpSpPr>
        <p:grpSpPr>
          <a:xfrm>
            <a:off x="5272255" y="2889337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17DC8D2-F0B4-982D-1AC9-DF39C2109DFB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3C7544C9-872C-AC4D-5E15-047E8C48C6AB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FB776F70-F32E-E190-4F5A-288A187A98F4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F137301-687B-5670-CB0C-A8FF7C0138D0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C3033DD-A535-214B-954A-E15AA8A15711}"/>
              </a:ext>
            </a:extLst>
          </p:cNvPr>
          <p:cNvGrpSpPr/>
          <p:nvPr/>
        </p:nvGrpSpPr>
        <p:grpSpPr>
          <a:xfrm>
            <a:off x="5237906" y="4087760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E69D90CD-C851-AEAE-67B6-CE58EF38BE1D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116719F9-64DD-884D-8AAB-620BA4565FD0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562BF670-7A54-08A1-1536-DE8565D00468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80AAC43-6E7C-79F5-ED5E-11881665E6B6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CF74D2C-1A6C-8003-05ED-A10147E52E3C}"/>
              </a:ext>
            </a:extLst>
          </p:cNvPr>
          <p:cNvGrpSpPr/>
          <p:nvPr/>
        </p:nvGrpSpPr>
        <p:grpSpPr>
          <a:xfrm>
            <a:off x="5196991" y="5401128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3CAE731-490E-8FE1-8ACF-6F403A5C55BC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00FD5ED0-6D98-F29C-57BE-823A65980306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BC173C6A-0F80-76B9-7558-A5A190574212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F901D5E-72A0-7ECB-22B0-AD3067BE1816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7FC4B28-9507-B43A-58E7-DF9277944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991CE156-9DA8-9487-2BE1-E2523D13C740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WEDNESDAY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35339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04B82-91E0-6341-6E6C-ECF5CA4C5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453537-DFBD-C930-A97D-36935A30D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EAFC2AC-1B7C-9E3A-7AC8-9E16D3ED3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ACD8972-7CC0-915A-7BC0-4317E81A193C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APPLY THE RULE - PRACTICE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D672AD-828E-1A17-B01C-6B7DB518A210}"/>
              </a:ext>
            </a:extLst>
          </p:cNvPr>
          <p:cNvSpPr txBox="1"/>
          <p:nvPr/>
        </p:nvSpPr>
        <p:spPr>
          <a:xfrm>
            <a:off x="1435113" y="1068595"/>
            <a:ext cx="7073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Gill Sans MT" panose="020B0502020104020203" pitchFamily="34" charset="77"/>
              </a:rPr>
              <a:t>Look → Cover → Write → Check → Correct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0EBF7A-5E5A-A430-46AF-0C4B41709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390733"/>
              </p:ext>
            </p:extLst>
          </p:nvPr>
        </p:nvGraphicFramePr>
        <p:xfrm>
          <a:off x="685800" y="1794072"/>
          <a:ext cx="8572500" cy="45267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5940">
                  <a:extLst>
                    <a:ext uri="{9D8B030D-6E8A-4147-A177-3AD203B41FA5}">
                      <a16:colId xmlns:a16="http://schemas.microsoft.com/office/drawing/2014/main" val="194293485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1523337370"/>
                    </a:ext>
                  </a:extLst>
                </a:gridCol>
                <a:gridCol w="2308860">
                  <a:extLst>
                    <a:ext uri="{9D8B030D-6E8A-4147-A177-3AD203B41FA5}">
                      <a16:colId xmlns:a16="http://schemas.microsoft.com/office/drawing/2014/main" val="2182128674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2108435003"/>
                    </a:ext>
                  </a:extLst>
                </a:gridCol>
              </a:tblGrid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Focus 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Attempt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Attempt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Gill Sans MT" panose="020B0502020104020203" pitchFamily="34" charset="77"/>
                        </a:rPr>
                        <a:t>Final Correct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860571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enjoy</a:t>
                      </a:r>
                      <a:r>
                        <a:rPr lang="en-GB" sz="2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6512015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reason</a:t>
                      </a:r>
                      <a:r>
                        <a:rPr lang="en-GB" sz="2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7377779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2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9098966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</a:t>
                      </a:r>
                      <a:r>
                        <a:rPr lang="en-GB" sz="2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22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6354837"/>
                  </a:ext>
                </a:extLst>
              </a:tr>
              <a:tr h="754453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change</a:t>
                      </a:r>
                      <a:r>
                        <a:rPr lang="en-GB" sz="22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7030A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0065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473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6A527B-6A19-7075-006A-78E1A994E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FBF35F-EB81-CF6C-40C1-D28DF1264BCA}"/>
              </a:ext>
            </a:extLst>
          </p:cNvPr>
          <p:cNvSpPr txBox="1"/>
          <p:nvPr/>
        </p:nvSpPr>
        <p:spPr>
          <a:xfrm>
            <a:off x="2445909" y="3003478"/>
            <a:ext cx="50141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THURSDAY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BF1D2F-BB88-F135-8322-E4FBC1A67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DF0AC5-0A94-68D5-CAA1-9128CB9C7B5C}"/>
              </a:ext>
            </a:extLst>
          </p:cNvPr>
          <p:cNvSpPr/>
          <p:nvPr/>
        </p:nvSpPr>
        <p:spPr>
          <a:xfrm>
            <a:off x="2387867" y="4137687"/>
            <a:ext cx="5130265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REVIEW &amp; DICTATION</a:t>
            </a:r>
          </a:p>
        </p:txBody>
      </p:sp>
    </p:spTree>
    <p:extLst>
      <p:ext uri="{BB962C8B-B14F-4D97-AF65-F5344CB8AC3E}">
        <p14:creationId xmlns:p14="http://schemas.microsoft.com/office/powerpoint/2010/main" val="13260979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C710A-64B1-47D7-7851-72EE83A4C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09F4A4B-C9E1-0903-D3C2-F157CFEDEFDB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wa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ry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9962C84-299D-3056-87CF-15098370FDAA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E2635A-047B-8012-E071-7D42B8756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4F7C735-E521-359B-DAA4-2FF95A3D935F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ai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sle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DA073C-D106-9016-E16C-F1B78403DA12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wea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ry</a:t>
            </a:r>
            <a:endParaRPr lang="en-GB" sz="5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759645-C1C6-F005-204D-60465042F0A6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 err="1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wa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42776A-0307-C8D1-73C6-4585BE266F5A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ai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D15DAD-9714-5D73-0957-D10086E66640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wea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93ADEEE-CEF4-6914-82E0-A09395F20242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AD980596-C32B-4B21-10B6-D27FB64A2E84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64F862E-BA1B-3A51-6D51-7AD5E55AE36D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3373F8B-BB28-CD53-1AD9-25B54ECCD365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homophones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7492C7E-3727-D981-ADFD-0D422075E402}"/>
              </a:ext>
            </a:extLst>
          </p:cNvPr>
          <p:cNvGrpSpPr/>
          <p:nvPr/>
        </p:nvGrpSpPr>
        <p:grpSpPr>
          <a:xfrm>
            <a:off x="280648" y="2627695"/>
            <a:ext cx="4422008" cy="3828101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DF367221-BE95-C401-E533-9FE05E355AB1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B57A0FD4-AABE-8005-345D-C92D5A1E873D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E0B8C63-A211-8972-3BE0-0406CF1D9146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23F0049-F842-19E3-F1CE-8C057A7FEB84}"/>
              </a:ext>
            </a:extLst>
          </p:cNvPr>
          <p:cNvGrpSpPr/>
          <p:nvPr/>
        </p:nvGrpSpPr>
        <p:grpSpPr>
          <a:xfrm>
            <a:off x="5298108" y="4236448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34A48DC0-5C2C-C78B-3A87-496EA0D81585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33FD65AD-8086-03ED-419F-2953722C470C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0565C2F1-0DF3-CE81-44E4-90E9B1E5E9EF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C24D2B4-6FCE-FDFB-E44C-AA27FA4D711D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E1C9AF4-9D05-3747-61FD-C30B3520DA42}"/>
              </a:ext>
            </a:extLst>
          </p:cNvPr>
          <p:cNvGrpSpPr/>
          <p:nvPr/>
        </p:nvGrpSpPr>
        <p:grpSpPr>
          <a:xfrm>
            <a:off x="5298107" y="2979377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0D42166B-42E9-60A1-2571-5767A2173BD8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E77F05BB-9D5D-D762-A45D-CB6F8BCD5A99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D8265C43-32DA-DA4B-A4E2-05869A6AC67A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E744CD1-21F2-5791-424F-7C30C00D2782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4764EA6-8DCE-4EA2-9484-1C479C6498A3}"/>
              </a:ext>
            </a:extLst>
          </p:cNvPr>
          <p:cNvGrpSpPr/>
          <p:nvPr/>
        </p:nvGrpSpPr>
        <p:grpSpPr>
          <a:xfrm>
            <a:off x="5285012" y="5436777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687D116-393B-E6FB-4D64-0ACF75FF7CBB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8EDBA86B-47AE-6BE9-D718-038AB0DA1723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5C337A22-D747-7251-A730-E0F99A70B97A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A1DC8A6-0F32-76AB-C272-14673D877CD9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89ECA0F7-6CEA-C4BE-49ED-4429EA830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8AB114EF-C986-824B-E434-CA3210BC4FE1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THURSDAY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05862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89D3B-DD0D-7B4C-453A-B550AA4CB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7354866-2ABA-E5F1-9B4B-54B9D383D260}"/>
              </a:ext>
            </a:extLst>
          </p:cNvPr>
          <p:cNvSpPr txBox="1"/>
          <p:nvPr/>
        </p:nvSpPr>
        <p:spPr>
          <a:xfrm>
            <a:off x="923854" y="1273877"/>
            <a:ext cx="8711923" cy="505131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Your puppy is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adorable</a:t>
            </a:r>
            <a:r>
              <a:rPr lang="en-GB" sz="4400" dirty="0">
                <a:latin typeface="Gill Sans MT" panose="020B0502020104020203" pitchFamily="34" charset="77"/>
              </a:rPr>
              <a:t>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This sofa is so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comfortable</a:t>
            </a:r>
            <a:r>
              <a:rPr lang="en-GB" sz="4400" dirty="0">
                <a:latin typeface="Gill Sans MT" panose="020B0502020104020203" pitchFamily="34" charset="77"/>
              </a:rPr>
              <a:t>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My dad is totally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reliable</a:t>
            </a:r>
            <a:r>
              <a:rPr lang="en-GB" sz="4400" dirty="0">
                <a:latin typeface="Gill Sans MT" panose="020B0502020104020203" pitchFamily="34" charset="77"/>
              </a:rPr>
              <a:t>.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Why is she so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horrible</a:t>
            </a:r>
            <a:r>
              <a:rPr lang="en-GB" sz="4400" dirty="0">
                <a:latin typeface="Gill Sans MT" panose="020B0502020104020203" pitchFamily="34" charset="77"/>
              </a:rPr>
              <a:t>?</a:t>
            </a:r>
          </a:p>
          <a:p>
            <a:pPr marL="228600" lvl="0" indent="-228600" defTabSz="914400">
              <a:lnSpc>
                <a:spcPct val="150000"/>
              </a:lnSpc>
              <a:buFontTx/>
              <a:buAutoNum type="arabicPeriod"/>
              <a:defRPr/>
            </a:pPr>
            <a:r>
              <a:rPr lang="en-GB" sz="4400" dirty="0">
                <a:latin typeface="Gill Sans MT" panose="020B0502020104020203" pitchFamily="34" charset="77"/>
              </a:rPr>
              <a:t>I’ve had such an </a:t>
            </a:r>
            <a:r>
              <a:rPr lang="en-GB" sz="4400" dirty="0">
                <a:solidFill>
                  <a:schemeClr val="accent3"/>
                </a:solidFill>
                <a:latin typeface="Gill Sans MT" panose="020B0502020104020203" pitchFamily="34" charset="77"/>
              </a:rPr>
              <a:t>enjoyable</a:t>
            </a:r>
            <a:r>
              <a:rPr lang="en-GB" sz="4400" dirty="0">
                <a:latin typeface="Gill Sans MT" panose="020B0502020104020203" pitchFamily="34" charset="77"/>
              </a:rPr>
              <a:t> holiday.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6012E39-6384-D8FC-980A-4D34FABB2E43}"/>
              </a:ext>
            </a:extLst>
          </p:cNvPr>
          <p:cNvGrpSpPr/>
          <p:nvPr/>
        </p:nvGrpSpPr>
        <p:grpSpPr>
          <a:xfrm>
            <a:off x="521308" y="5492582"/>
            <a:ext cx="8863377" cy="921198"/>
            <a:chOff x="1171996" y="1342501"/>
            <a:chExt cx="7347536" cy="921198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7CEA75CC-C99F-D415-F2B2-B91C07985AB7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Quad Arrow 11">
              <a:extLst>
                <a:ext uri="{FF2B5EF4-FFF2-40B4-BE49-F238E27FC236}">
                  <a16:creationId xmlns:a16="http://schemas.microsoft.com/office/drawing/2014/main" id="{94BFB1DC-8DEC-3492-6EAA-E29465F4B09C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Quad Arrow 12">
              <a:extLst>
                <a:ext uri="{FF2B5EF4-FFF2-40B4-BE49-F238E27FC236}">
                  <a16:creationId xmlns:a16="http://schemas.microsoft.com/office/drawing/2014/main" id="{B1CB76DA-6CB1-91DB-5546-18C2FD2BE2F4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AFEEBFD-D92D-DC0C-08B9-9E0F351EC055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EFD486B-099D-080A-6773-B61EF38963C5}"/>
              </a:ext>
            </a:extLst>
          </p:cNvPr>
          <p:cNvGrpSpPr/>
          <p:nvPr/>
        </p:nvGrpSpPr>
        <p:grpSpPr>
          <a:xfrm>
            <a:off x="506352" y="4501301"/>
            <a:ext cx="8863377" cy="921198"/>
            <a:chOff x="1171996" y="1342501"/>
            <a:chExt cx="7347536" cy="92119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B19A004-D334-ADEA-89F4-CD83B3C1C811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Quad Arrow 17">
              <a:extLst>
                <a:ext uri="{FF2B5EF4-FFF2-40B4-BE49-F238E27FC236}">
                  <a16:creationId xmlns:a16="http://schemas.microsoft.com/office/drawing/2014/main" id="{94978964-7AEA-061C-C613-44A82DE24104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Quad Arrow 18">
              <a:extLst>
                <a:ext uri="{FF2B5EF4-FFF2-40B4-BE49-F238E27FC236}">
                  <a16:creationId xmlns:a16="http://schemas.microsoft.com/office/drawing/2014/main" id="{4861D5C2-F5E0-E1C7-2B42-6C990066321F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E39476-84A1-83BA-BA77-48833DCA3B2A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8BBCCE0-7AAD-3FE8-CA82-379CD751BE74}"/>
              </a:ext>
            </a:extLst>
          </p:cNvPr>
          <p:cNvGrpSpPr/>
          <p:nvPr/>
        </p:nvGrpSpPr>
        <p:grpSpPr>
          <a:xfrm>
            <a:off x="521307" y="3491519"/>
            <a:ext cx="8863377" cy="921198"/>
            <a:chOff x="1171996" y="1342501"/>
            <a:chExt cx="7347536" cy="921198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EE648B18-4A2C-4C0B-BC44-593CBF0F7A31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Quad Arrow 22">
              <a:extLst>
                <a:ext uri="{FF2B5EF4-FFF2-40B4-BE49-F238E27FC236}">
                  <a16:creationId xmlns:a16="http://schemas.microsoft.com/office/drawing/2014/main" id="{D487077C-C96C-F244-EE7B-881F1385EF44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Quad Arrow 23">
              <a:extLst>
                <a:ext uri="{FF2B5EF4-FFF2-40B4-BE49-F238E27FC236}">
                  <a16:creationId xmlns:a16="http://schemas.microsoft.com/office/drawing/2014/main" id="{2B31E680-E5B9-19C2-2DD8-EFE7F2BFBD31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20CEFD-999C-AFB7-453A-7DA06439E7B2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365BB8-09DD-1531-E058-03C5522B02CF}"/>
              </a:ext>
            </a:extLst>
          </p:cNvPr>
          <p:cNvGrpSpPr/>
          <p:nvPr/>
        </p:nvGrpSpPr>
        <p:grpSpPr>
          <a:xfrm>
            <a:off x="506351" y="2507802"/>
            <a:ext cx="8863377" cy="921198"/>
            <a:chOff x="1171996" y="1342501"/>
            <a:chExt cx="7347536" cy="921198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60D80009-3A22-F30B-C161-BA4A3526F149}"/>
                </a:ext>
              </a:extLst>
            </p:cNvPr>
            <p:cNvSpPr/>
            <p:nvPr/>
          </p:nvSpPr>
          <p:spPr>
            <a:xfrm>
              <a:off x="1171996" y="1342501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Quad Arrow 27">
              <a:extLst>
                <a:ext uri="{FF2B5EF4-FFF2-40B4-BE49-F238E27FC236}">
                  <a16:creationId xmlns:a16="http://schemas.microsoft.com/office/drawing/2014/main" id="{BF19F857-DB38-56F1-6032-F86B7DB564F2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Quad Arrow 28">
              <a:extLst>
                <a:ext uri="{FF2B5EF4-FFF2-40B4-BE49-F238E27FC236}">
                  <a16:creationId xmlns:a16="http://schemas.microsoft.com/office/drawing/2014/main" id="{4551D94B-7D69-2E71-8794-373DFE485C8F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A2FAC03-F9B3-71C7-A658-FAF3EAB1554A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A94DA7F-EF9A-BC7D-1489-75B8809FB428}"/>
              </a:ext>
            </a:extLst>
          </p:cNvPr>
          <p:cNvGrpSpPr/>
          <p:nvPr/>
        </p:nvGrpSpPr>
        <p:grpSpPr>
          <a:xfrm>
            <a:off x="521307" y="1507271"/>
            <a:ext cx="8863377" cy="921198"/>
            <a:chOff x="1171996" y="1289845"/>
            <a:chExt cx="7347536" cy="921198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2CD4A22-12AC-B659-EF7F-4A959A967F38}"/>
                </a:ext>
              </a:extLst>
            </p:cNvPr>
            <p:cNvSpPr/>
            <p:nvPr/>
          </p:nvSpPr>
          <p:spPr>
            <a:xfrm>
              <a:off x="1171996" y="1289845"/>
              <a:ext cx="7347536" cy="921198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3" name="Quad Arrow 32">
              <a:extLst>
                <a:ext uri="{FF2B5EF4-FFF2-40B4-BE49-F238E27FC236}">
                  <a16:creationId xmlns:a16="http://schemas.microsoft.com/office/drawing/2014/main" id="{B616626F-32A5-3F95-AE53-CB056C59F381}"/>
                </a:ext>
              </a:extLst>
            </p:cNvPr>
            <p:cNvSpPr/>
            <p:nvPr/>
          </p:nvSpPr>
          <p:spPr>
            <a:xfrm>
              <a:off x="1293425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Quad Arrow 33">
              <a:extLst>
                <a:ext uri="{FF2B5EF4-FFF2-40B4-BE49-F238E27FC236}">
                  <a16:creationId xmlns:a16="http://schemas.microsoft.com/office/drawing/2014/main" id="{9FAC3DC7-EEB8-A35D-E4FF-269617AE3A58}"/>
                </a:ext>
              </a:extLst>
            </p:cNvPr>
            <p:cNvSpPr/>
            <p:nvPr/>
          </p:nvSpPr>
          <p:spPr>
            <a:xfrm>
              <a:off x="7872747" y="153566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A30307-EB01-BEA5-E00D-99E3753A9559}"/>
                </a:ext>
              </a:extLst>
            </p:cNvPr>
            <p:cNvSpPr txBox="1"/>
            <p:nvPr/>
          </p:nvSpPr>
          <p:spPr>
            <a:xfrm>
              <a:off x="3639271" y="1618434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2AA14BC-3316-D95B-BBD1-E07FAE2A6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B642564-A526-8024-F468-9D9F3366A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06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949FC95-9B1A-98B4-5E00-553C9528B17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APPLY THE RULE - DICTATION</a:t>
            </a:r>
          </a:p>
        </p:txBody>
      </p:sp>
    </p:spTree>
    <p:extLst>
      <p:ext uri="{BB962C8B-B14F-4D97-AF65-F5344CB8AC3E}">
        <p14:creationId xmlns:p14="http://schemas.microsoft.com/office/powerpoint/2010/main" val="7190607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E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FC52C8-BA86-66DE-3100-79E2C0A68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B42054-E296-75E3-C8FC-159ADB21258C}"/>
              </a:ext>
            </a:extLst>
          </p:cNvPr>
          <p:cNvSpPr txBox="1"/>
          <p:nvPr/>
        </p:nvSpPr>
        <p:spPr>
          <a:xfrm>
            <a:off x="2906901" y="3003478"/>
            <a:ext cx="40921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0" b="1" i="0" dirty="0">
                <a:solidFill>
                  <a:schemeClr val="bg1"/>
                </a:solidFill>
                <a:latin typeface="Gill Sans MT" panose="020B0502020104020203" pitchFamily="34" charset="77"/>
              </a:rPr>
              <a:t>FRIDAY</a:t>
            </a:r>
            <a:endParaRPr lang="en-GB" sz="5400" b="1" i="0" dirty="0">
              <a:solidFill>
                <a:schemeClr val="bg1"/>
              </a:solidFill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8D781C-360A-6AD0-A3F0-F8D0E1E72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977" y="1450646"/>
            <a:ext cx="2028045" cy="1552832"/>
          </a:xfrm>
          <a:prstGeom prst="rect">
            <a:avLst/>
          </a:prstGeom>
          <a:effectLst>
            <a:glow rad="103032">
              <a:schemeClr val="bg1">
                <a:alpha val="40000"/>
              </a:schemeClr>
            </a:glow>
            <a:softEdge rad="0"/>
          </a:effec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BC6B440-248A-512A-E7FF-64B2D56F203D}"/>
              </a:ext>
            </a:extLst>
          </p:cNvPr>
          <p:cNvSpPr/>
          <p:nvPr/>
        </p:nvSpPr>
        <p:spPr>
          <a:xfrm>
            <a:off x="2847853" y="4166018"/>
            <a:ext cx="4210283" cy="713678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3200" b="1" dirty="0">
                <a:solidFill>
                  <a:srgbClr val="05AEEE"/>
                </a:solidFill>
                <a:latin typeface="Gill Sans MT" panose="020B0502020104020203" pitchFamily="34" charset="77"/>
              </a:rPr>
              <a:t>WEEKLY REVIEW</a:t>
            </a:r>
          </a:p>
        </p:txBody>
      </p:sp>
    </p:spTree>
    <p:extLst>
      <p:ext uri="{BB962C8B-B14F-4D97-AF65-F5344CB8AC3E}">
        <p14:creationId xmlns:p14="http://schemas.microsoft.com/office/powerpoint/2010/main" val="3103764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D8F2D-4E3B-1432-37F7-9A401B519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16DB221-4258-EA4E-E1A9-BB541CFCCC46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prophe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sy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19ED4B1-FF9D-5C42-D8DE-5153155018F9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A49769-75D3-22AF-6E8C-F9D5D16FD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ACA606-E6A4-74E7-F079-7EFBEA517968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pro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fit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9E6C97-4289-606F-8B6C-F8F8AED70392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m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ou</a:t>
            </a:r>
            <a:r>
              <a:rPr lang="en-GB" sz="7200" dirty="0">
                <a:latin typeface="Gill Sans MT" panose="020B0502020104020203" pitchFamily="34" charset="0"/>
              </a:rPr>
              <a:t>rning</a:t>
            </a:r>
            <a:endParaRPr lang="en-GB" sz="5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FD11BA-C2DA-907E-63A6-0D5CBA672826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 err="1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prophe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4E5F32-9C03-8F86-8CF2-77F3EC51CF49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pro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F117FC-ECE6-80BB-ED55-DF9987C03069}"/>
              </a:ext>
            </a:extLst>
          </p:cNvPr>
          <p:cNvSpPr txBox="1"/>
          <p:nvPr/>
        </p:nvSpPr>
        <p:spPr>
          <a:xfrm>
            <a:off x="-314476" y="3966645"/>
            <a:ext cx="4982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m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</a:t>
            </a:r>
            <a:r>
              <a:rPr lang="en-GB" sz="7200" dirty="0" err="1">
                <a:latin typeface="Gill Sans MT" panose="020B0502020104020203" pitchFamily="34" charset="0"/>
              </a:rPr>
              <a:t>rning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5748C43-4A86-EE42-5755-86424D54387D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EC6439F-8658-D3D4-5390-DA45A07DA03A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6C4CCCC-28CC-8863-7AD0-945941999370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C04E570-ECD2-E26D-C74C-2E9BFEEBE94B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homophones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C0C1488-1B44-1F99-23CE-B710F48ABC56}"/>
              </a:ext>
            </a:extLst>
          </p:cNvPr>
          <p:cNvGrpSpPr/>
          <p:nvPr/>
        </p:nvGrpSpPr>
        <p:grpSpPr>
          <a:xfrm>
            <a:off x="169402" y="2731079"/>
            <a:ext cx="4609224" cy="3773743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15C55DFF-227C-C015-B816-95AD9B3F6E5C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D3BE9585-C745-9373-B31A-8213E0D49C7C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90C356-6821-3359-448F-4652A6F4ABBF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C9CEB98-5562-F1E9-C174-9BCA4C63EB8C}"/>
              </a:ext>
            </a:extLst>
          </p:cNvPr>
          <p:cNvGrpSpPr/>
          <p:nvPr/>
        </p:nvGrpSpPr>
        <p:grpSpPr>
          <a:xfrm>
            <a:off x="5285011" y="2731079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454D9A8A-654D-633C-89F5-F05378ED55C1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63D69405-E87E-025A-0E19-CA2ED426F2A0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55D187F9-F7D1-6B3B-6BC6-43BF174CDFA0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427922E-2F2F-BD21-6B09-C6B56CC4C385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3FF4C65-FE1F-8453-C554-AC1C067212C8}"/>
              </a:ext>
            </a:extLst>
          </p:cNvPr>
          <p:cNvGrpSpPr/>
          <p:nvPr/>
        </p:nvGrpSpPr>
        <p:grpSpPr>
          <a:xfrm>
            <a:off x="5187182" y="5442346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53E6A2E3-164B-30D8-69C3-F983835017BB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7A6F0D97-A6B1-98A0-9593-97C7F90BC354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6C875AFB-32CE-D111-543F-63961358D057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D87C48E-E9C1-FE85-71ED-4F27615BA1A7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C1E60A3-1914-BA9D-335D-5A5D886D19C2}"/>
              </a:ext>
            </a:extLst>
          </p:cNvPr>
          <p:cNvGrpSpPr/>
          <p:nvPr/>
        </p:nvGrpSpPr>
        <p:grpSpPr>
          <a:xfrm>
            <a:off x="5220623" y="4106514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F05AF033-4F7A-9797-CEF0-98133F10F15E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6638D3F6-AE87-612A-B33A-09448A677AEE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9087E2F4-AE1C-908E-7749-A597A83119E2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167A0E6-67C7-521D-7BC5-8E5254BC3B35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5E10DDE6-75F4-9DAD-8D27-128E2C5F4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4237194-63D7-7F03-2594-310C380E516F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FRIDAY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46320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40E8A-B811-105E-629E-9403E2CA9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49FD95-0FD5-06D1-AF2D-86E1DA937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C4D4D36-B919-A7FE-DA6A-BC7DC1F9C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F8ABC65-98B6-775C-0F3C-2D7FA19D94A6}"/>
              </a:ext>
            </a:extLst>
          </p:cNvPr>
          <p:cNvSpPr/>
          <p:nvPr/>
        </p:nvSpPr>
        <p:spPr>
          <a:xfrm>
            <a:off x="2828960" y="333834"/>
            <a:ext cx="4347106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WEEKLY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8703ED-3DC2-06B5-038A-CDF4BAF353FF}"/>
              </a:ext>
            </a:extLst>
          </p:cNvPr>
          <p:cNvSpPr txBox="1"/>
          <p:nvPr/>
        </p:nvSpPr>
        <p:spPr>
          <a:xfrm>
            <a:off x="3023924" y="888377"/>
            <a:ext cx="3858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i="1" dirty="0">
                <a:latin typeface="Gill Sans MT" panose="020B0502020104020203" pitchFamily="34" charset="77"/>
              </a:rPr>
              <a:t>Hear and Repeat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D217D99-CBCF-B33A-79EE-22B299D66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789207"/>
              </p:ext>
            </p:extLst>
          </p:nvPr>
        </p:nvGraphicFramePr>
        <p:xfrm>
          <a:off x="314350" y="1750741"/>
          <a:ext cx="9277300" cy="4876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ador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applic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 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prob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enjoy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toler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forc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horr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reason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leg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sens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1219194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reli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incred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82956A6-BBD0-010D-A96E-96E53F73941B}"/>
              </a:ext>
            </a:extLst>
          </p:cNvPr>
          <p:cNvSpPr txBox="1"/>
          <p:nvPr/>
        </p:nvSpPr>
        <p:spPr>
          <a:xfrm>
            <a:off x="689281" y="1310525"/>
            <a:ext cx="8619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Gill Sans MT" panose="020B0502020104020203" pitchFamily="34" charset="77"/>
              </a:rPr>
              <a:t>Teacher says the word. Pupils repeat the word aloud.</a:t>
            </a:r>
          </a:p>
        </p:txBody>
      </p:sp>
    </p:spTree>
    <p:extLst>
      <p:ext uri="{BB962C8B-B14F-4D97-AF65-F5344CB8AC3E}">
        <p14:creationId xmlns:p14="http://schemas.microsoft.com/office/powerpoint/2010/main" val="1780688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801DA-1B2F-72E3-4A6F-EAE03F635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7BC0297-DB71-C18F-B2F6-FFF08EF97BE4}"/>
              </a:ext>
            </a:extLst>
          </p:cNvPr>
          <p:cNvSpPr txBox="1"/>
          <p:nvPr/>
        </p:nvSpPr>
        <p:spPr>
          <a:xfrm>
            <a:off x="5203340" y="2628797"/>
            <a:ext cx="4372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dev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ice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E5D2AB-393A-351B-829D-61D5BE449991}"/>
              </a:ext>
            </a:extLst>
          </p:cNvPr>
          <p:cNvSpPr/>
          <p:nvPr/>
        </p:nvSpPr>
        <p:spPr>
          <a:xfrm>
            <a:off x="2317673" y="1073656"/>
            <a:ext cx="5270652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SPACED RETRIEVAL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D29C03-4E6B-A809-B66C-A5C16D4B2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9F2030-A5F3-F7D6-4A99-9F272EDE951A}"/>
              </a:ext>
            </a:extLst>
          </p:cNvPr>
          <p:cNvSpPr txBox="1"/>
          <p:nvPr/>
        </p:nvSpPr>
        <p:spPr>
          <a:xfrm>
            <a:off x="5237907" y="5304493"/>
            <a:ext cx="433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licen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ce</a:t>
            </a:r>
            <a:endParaRPr lang="en-GB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EC50A8-363C-1738-886F-B594E89D8336}"/>
              </a:ext>
            </a:extLst>
          </p:cNvPr>
          <p:cNvSpPr txBox="1"/>
          <p:nvPr/>
        </p:nvSpPr>
        <p:spPr>
          <a:xfrm>
            <a:off x="5203342" y="3966645"/>
            <a:ext cx="4372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Gill Sans MT" panose="020B0502020104020203" pitchFamily="34" charset="0"/>
              </a:rPr>
              <a:t>dev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ise</a:t>
            </a:r>
            <a:endParaRPr lang="en-GB" sz="4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BCDF2E-31A8-5949-F9AD-4531F0476339}"/>
              </a:ext>
            </a:extLst>
          </p:cNvPr>
          <p:cNvSpPr txBox="1"/>
          <p:nvPr/>
        </p:nvSpPr>
        <p:spPr>
          <a:xfrm>
            <a:off x="186688" y="2628797"/>
            <a:ext cx="462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dev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503043-0CF8-0DE8-87E7-DC981E0B0943}"/>
              </a:ext>
            </a:extLst>
          </p:cNvPr>
          <p:cNvSpPr txBox="1"/>
          <p:nvPr/>
        </p:nvSpPr>
        <p:spPr>
          <a:xfrm>
            <a:off x="-204999" y="5304493"/>
            <a:ext cx="540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err="1">
                <a:solidFill>
                  <a:srgbClr val="000000"/>
                </a:solidFill>
                <a:latin typeface="Gill Sans MT" panose="020B0502020104020203" pitchFamily="34" charset="0"/>
              </a:rPr>
              <a:t>licen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7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5687A5-FA8D-52B5-396C-B50EE8D6D125}"/>
              </a:ext>
            </a:extLst>
          </p:cNvPr>
          <p:cNvSpPr txBox="1"/>
          <p:nvPr/>
        </p:nvSpPr>
        <p:spPr>
          <a:xfrm>
            <a:off x="-314477" y="3966645"/>
            <a:ext cx="5886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000000"/>
                </a:solidFill>
                <a:latin typeface="Gill Sans MT" panose="020B0502020104020203" pitchFamily="34" charset="0"/>
              </a:rPr>
              <a:t>dev</a:t>
            </a:r>
            <a:r>
              <a:rPr lang="en-GB" sz="7200" dirty="0">
                <a:solidFill>
                  <a:srgbClr val="FF0000"/>
                </a:solidFill>
                <a:latin typeface="Gill Sans MT" panose="020B0502020104020203" pitchFamily="34" charset="0"/>
              </a:rPr>
              <a:t>____</a:t>
            </a:r>
            <a:endParaRPr lang="en-GB" sz="5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B85724D-2F4B-DA26-72B2-2CC3835B42F7}"/>
              </a:ext>
            </a:extLst>
          </p:cNvPr>
          <p:cNvCxnSpPr>
            <a:cxnSpLocks/>
          </p:cNvCxnSpPr>
          <p:nvPr/>
        </p:nvCxnSpPr>
        <p:spPr>
          <a:xfrm>
            <a:off x="4953000" y="1921397"/>
            <a:ext cx="0" cy="4583425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600C1B6-C097-E24E-508A-86700B96E7FC}"/>
              </a:ext>
            </a:extLst>
          </p:cNvPr>
          <p:cNvSpPr txBox="1"/>
          <p:nvPr/>
        </p:nvSpPr>
        <p:spPr>
          <a:xfrm>
            <a:off x="1185446" y="1881533"/>
            <a:ext cx="262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SUPPORTED</a:t>
            </a: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(with clues)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607E61-59ED-CA2D-D879-51AC4D81BDFF}"/>
              </a:ext>
            </a:extLst>
          </p:cNvPr>
          <p:cNvSpPr txBox="1"/>
          <p:nvPr/>
        </p:nvSpPr>
        <p:spPr>
          <a:xfrm>
            <a:off x="5733106" y="1881533"/>
            <a:ext cx="3373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INDEPENDENT</a:t>
            </a:r>
            <a:endParaRPr lang="en-GB" dirty="0">
              <a:latin typeface="Gill Sans MT" panose="020B0502020104020203" pitchFamily="34" charset="77"/>
            </a:endParaRPr>
          </a:p>
          <a:p>
            <a:pPr algn="ctr"/>
            <a:r>
              <a:rPr lang="en-GB" sz="1600" i="1" dirty="0">
                <a:latin typeface="Gill Sans MT" panose="020B0502020104020203" pitchFamily="34" charset="77"/>
              </a:rPr>
              <a:t>(no clues)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4F62FB-0451-8435-06A6-4CF16D8520AD}"/>
              </a:ext>
            </a:extLst>
          </p:cNvPr>
          <p:cNvSpPr txBox="1"/>
          <p:nvPr/>
        </p:nvSpPr>
        <p:spPr>
          <a:xfrm>
            <a:off x="2651739" y="569581"/>
            <a:ext cx="460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ill Sans MT" panose="020B0502020104020203" pitchFamily="34" charset="77"/>
              </a:rPr>
              <a:t>PREVIOUS WEEK’S RULE: </a:t>
            </a:r>
            <a:r>
              <a:rPr lang="en-GB" sz="2000" b="1" i="1" dirty="0">
                <a:solidFill>
                  <a:srgbClr val="05AEEE"/>
                </a:solidFill>
                <a:latin typeface="Gill Sans MT" panose="020B0502020104020203" pitchFamily="34" charset="77"/>
              </a:rPr>
              <a:t>homophones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EF18BB0-D324-4C82-DD51-FA3C9C810684}"/>
              </a:ext>
            </a:extLst>
          </p:cNvPr>
          <p:cNvGrpSpPr/>
          <p:nvPr/>
        </p:nvGrpSpPr>
        <p:grpSpPr>
          <a:xfrm>
            <a:off x="419527" y="2820665"/>
            <a:ext cx="4337825" cy="3694716"/>
            <a:chOff x="271168" y="2765347"/>
            <a:chExt cx="4337825" cy="3694716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E674EBF4-8E27-FEBE-B9D2-39835F02725A}"/>
                </a:ext>
              </a:extLst>
            </p:cNvPr>
            <p:cNvSpPr/>
            <p:nvPr/>
          </p:nvSpPr>
          <p:spPr>
            <a:xfrm>
              <a:off x="271168" y="2765347"/>
              <a:ext cx="4337825" cy="3694716"/>
            </a:xfrm>
            <a:prstGeom prst="roundRect">
              <a:avLst>
                <a:gd name="adj" fmla="val 6016"/>
              </a:avLst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Quad Arrow 35">
              <a:extLst>
                <a:ext uri="{FF2B5EF4-FFF2-40B4-BE49-F238E27FC236}">
                  <a16:creationId xmlns:a16="http://schemas.microsoft.com/office/drawing/2014/main" id="{70B9CE88-3E2D-0AAB-A402-BF3E47A0D679}"/>
                </a:ext>
              </a:extLst>
            </p:cNvPr>
            <p:cNvSpPr/>
            <p:nvPr/>
          </p:nvSpPr>
          <p:spPr>
            <a:xfrm>
              <a:off x="1907163" y="4057299"/>
              <a:ext cx="1065833" cy="1067145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BA4381-27A2-4F48-399D-2E2F12FB213D}"/>
                </a:ext>
              </a:extLst>
            </p:cNvPr>
            <p:cNvSpPr txBox="1"/>
            <p:nvPr/>
          </p:nvSpPr>
          <p:spPr>
            <a:xfrm>
              <a:off x="1185445" y="5210481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1B3D6C9-0667-16F8-E2F1-E404EFC4B2F0}"/>
              </a:ext>
            </a:extLst>
          </p:cNvPr>
          <p:cNvGrpSpPr/>
          <p:nvPr/>
        </p:nvGrpSpPr>
        <p:grpSpPr>
          <a:xfrm>
            <a:off x="5344296" y="4103550"/>
            <a:ext cx="4337825" cy="1019019"/>
            <a:chOff x="5237916" y="2719451"/>
            <a:chExt cx="4337825" cy="1019019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C7E910B3-A658-CE56-F93F-9D0C44FD262B}"/>
                </a:ext>
              </a:extLst>
            </p:cNvPr>
            <p:cNvSpPr/>
            <p:nvPr/>
          </p:nvSpPr>
          <p:spPr>
            <a:xfrm>
              <a:off x="5237916" y="2719451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Quad Arrow 39">
              <a:extLst>
                <a:ext uri="{FF2B5EF4-FFF2-40B4-BE49-F238E27FC236}">
                  <a16:creationId xmlns:a16="http://schemas.microsoft.com/office/drawing/2014/main" id="{9F340C59-B288-1FE7-6B95-2B3D30473091}"/>
                </a:ext>
              </a:extLst>
            </p:cNvPr>
            <p:cNvSpPr/>
            <p:nvPr/>
          </p:nvSpPr>
          <p:spPr>
            <a:xfrm>
              <a:off x="5430527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Quad Arrow 40">
              <a:extLst>
                <a:ext uri="{FF2B5EF4-FFF2-40B4-BE49-F238E27FC236}">
                  <a16:creationId xmlns:a16="http://schemas.microsoft.com/office/drawing/2014/main" id="{AA66CD60-95E3-1A21-7663-3023DA35DD96}"/>
                </a:ext>
              </a:extLst>
            </p:cNvPr>
            <p:cNvSpPr/>
            <p:nvPr/>
          </p:nvSpPr>
          <p:spPr>
            <a:xfrm>
              <a:off x="8833030" y="2957931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8DB1B6A-EB72-46F8-DEE9-7C0CA0135CBB}"/>
                </a:ext>
              </a:extLst>
            </p:cNvPr>
            <p:cNvSpPr txBox="1"/>
            <p:nvPr/>
          </p:nvSpPr>
          <p:spPr>
            <a:xfrm>
              <a:off x="6093105" y="3059668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255C08A-9257-3FD4-FB97-7327CF3A9555}"/>
              </a:ext>
            </a:extLst>
          </p:cNvPr>
          <p:cNvGrpSpPr/>
          <p:nvPr/>
        </p:nvGrpSpPr>
        <p:grpSpPr>
          <a:xfrm>
            <a:off x="5344297" y="2820665"/>
            <a:ext cx="4337825" cy="1019019"/>
            <a:chOff x="5237917" y="4057299"/>
            <a:chExt cx="4337825" cy="101901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5C427ABE-34C2-F06A-5BBB-6B824CFF5E79}"/>
                </a:ext>
              </a:extLst>
            </p:cNvPr>
            <p:cNvSpPr/>
            <p:nvPr/>
          </p:nvSpPr>
          <p:spPr>
            <a:xfrm>
              <a:off x="5237917" y="4057299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Quad Arrow 42">
              <a:extLst>
                <a:ext uri="{FF2B5EF4-FFF2-40B4-BE49-F238E27FC236}">
                  <a16:creationId xmlns:a16="http://schemas.microsoft.com/office/drawing/2014/main" id="{6BAF9236-3E49-31C9-E9C5-4D2662AC31FB}"/>
                </a:ext>
              </a:extLst>
            </p:cNvPr>
            <p:cNvSpPr/>
            <p:nvPr/>
          </p:nvSpPr>
          <p:spPr>
            <a:xfrm>
              <a:off x="5437075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Quad Arrow 43">
              <a:extLst>
                <a:ext uri="{FF2B5EF4-FFF2-40B4-BE49-F238E27FC236}">
                  <a16:creationId xmlns:a16="http://schemas.microsoft.com/office/drawing/2014/main" id="{698D4DCB-53A3-07F9-427C-E90B3EC44177}"/>
                </a:ext>
              </a:extLst>
            </p:cNvPr>
            <p:cNvSpPr/>
            <p:nvPr/>
          </p:nvSpPr>
          <p:spPr>
            <a:xfrm>
              <a:off x="8839578" y="4314225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2CE380E-A555-B1B8-8582-D54FA962F4F4}"/>
                </a:ext>
              </a:extLst>
            </p:cNvPr>
            <p:cNvSpPr txBox="1"/>
            <p:nvPr/>
          </p:nvSpPr>
          <p:spPr>
            <a:xfrm>
              <a:off x="6099653" y="4415962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F29C003-2072-64E1-A6B4-8BBCC61851DE}"/>
              </a:ext>
            </a:extLst>
          </p:cNvPr>
          <p:cNvGrpSpPr/>
          <p:nvPr/>
        </p:nvGrpSpPr>
        <p:grpSpPr>
          <a:xfrm>
            <a:off x="5333708" y="5274834"/>
            <a:ext cx="4337825" cy="1019019"/>
            <a:chOff x="5237917" y="5395147"/>
            <a:chExt cx="4337825" cy="1019019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FDCAE60-F3B1-5392-2443-7B118C627311}"/>
                </a:ext>
              </a:extLst>
            </p:cNvPr>
            <p:cNvSpPr/>
            <p:nvPr/>
          </p:nvSpPr>
          <p:spPr>
            <a:xfrm>
              <a:off x="5237917" y="5395147"/>
              <a:ext cx="4337825" cy="1019019"/>
            </a:xfrm>
            <a:prstGeom prst="roundRect">
              <a:avLst/>
            </a:prstGeom>
            <a:solidFill>
              <a:srgbClr val="05AEEE"/>
            </a:solidFill>
            <a:ln>
              <a:solidFill>
                <a:srgbClr val="05A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Quad Arrow 45">
              <a:extLst>
                <a:ext uri="{FF2B5EF4-FFF2-40B4-BE49-F238E27FC236}">
                  <a16:creationId xmlns:a16="http://schemas.microsoft.com/office/drawing/2014/main" id="{78326147-2242-6DF1-A0D8-F36E5AF03DFD}"/>
                </a:ext>
              </a:extLst>
            </p:cNvPr>
            <p:cNvSpPr/>
            <p:nvPr/>
          </p:nvSpPr>
          <p:spPr>
            <a:xfrm>
              <a:off x="5443623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Quad Arrow 46">
              <a:extLst>
                <a:ext uri="{FF2B5EF4-FFF2-40B4-BE49-F238E27FC236}">
                  <a16:creationId xmlns:a16="http://schemas.microsoft.com/office/drawing/2014/main" id="{32AD8246-9573-B02D-FC67-DEFAA12FCB42}"/>
                </a:ext>
              </a:extLst>
            </p:cNvPr>
            <p:cNvSpPr/>
            <p:nvPr/>
          </p:nvSpPr>
          <p:spPr>
            <a:xfrm>
              <a:off x="8846126" y="5670519"/>
              <a:ext cx="521233" cy="534862"/>
            </a:xfrm>
            <a:prstGeom prst="quadArrow">
              <a:avLst>
                <a:gd name="adj1" fmla="val 13265"/>
                <a:gd name="adj2" fmla="val 15574"/>
                <a:gd name="adj3" fmla="val 1557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D550938-8F88-E073-B9B8-C7F5C917B075}"/>
                </a:ext>
              </a:extLst>
            </p:cNvPr>
            <p:cNvSpPr txBox="1"/>
            <p:nvPr/>
          </p:nvSpPr>
          <p:spPr>
            <a:xfrm>
              <a:off x="6106201" y="5772256"/>
              <a:ext cx="2627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Gill Sans MT" panose="020B0502020104020203" pitchFamily="34" charset="77"/>
                </a:rPr>
                <a:t>DRAG TO REVEAL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4494D66A-99BB-4FEC-15ED-FDF8A0D42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E885655E-4DFD-F11C-6D27-E38568ED33EA}"/>
              </a:ext>
            </a:extLst>
          </p:cNvPr>
          <p:cNvSpPr txBox="1"/>
          <p:nvPr/>
        </p:nvSpPr>
        <p:spPr>
          <a:xfrm>
            <a:off x="3481411" y="268173"/>
            <a:ext cx="2943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Gill Sans MT" panose="020B0502020104020203" pitchFamily="34" charset="77"/>
              </a:rPr>
              <a:t>MONDAY</a:t>
            </a:r>
            <a:endParaRPr lang="en-GB" sz="2000" b="1" i="1" dirty="0">
              <a:solidFill>
                <a:srgbClr val="05AEE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0463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E8380-9F4D-BE18-7C33-1448A2851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4B0DC71-39E0-423D-96B5-D995C492E768}"/>
              </a:ext>
            </a:extLst>
          </p:cNvPr>
          <p:cNvSpPr/>
          <p:nvPr/>
        </p:nvSpPr>
        <p:spPr>
          <a:xfrm>
            <a:off x="2347128" y="333834"/>
            <a:ext cx="5310769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DISCOVERY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574D77-DA30-1D9F-009F-BE54325B0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83A59F0-A3A5-AB24-9D66-35F516AA8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3E15BDC-2306-F006-89A6-E1BE90216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39398"/>
              </p:ext>
            </p:extLst>
          </p:nvPr>
        </p:nvGraphicFramePr>
        <p:xfrm>
          <a:off x="314350" y="3429000"/>
          <a:ext cx="9277300" cy="3198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adorable 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applicable 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considerable 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probable 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enjoyable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tolerable 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changeable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forcible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horrible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reasonable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noticeable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legible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dependable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sensible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comfortable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understandable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reliable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incredible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F6C3FEA-6888-E795-6F66-8DE5AFB54382}"/>
              </a:ext>
            </a:extLst>
          </p:cNvPr>
          <p:cNvSpPr txBox="1"/>
          <p:nvPr/>
        </p:nvSpPr>
        <p:spPr>
          <a:xfrm>
            <a:off x="645517" y="808986"/>
            <a:ext cx="504640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dirty="0">
                <a:latin typeface="Gill Sans MT" panose="020B0502020104020203" pitchFamily="34" charset="0"/>
              </a:rPr>
              <a:t>sensible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8432D3-A98F-8927-39BF-47C735E1CC62}"/>
              </a:ext>
            </a:extLst>
          </p:cNvPr>
          <p:cNvSpPr txBox="1"/>
          <p:nvPr/>
        </p:nvSpPr>
        <p:spPr>
          <a:xfrm>
            <a:off x="627219" y="1607609"/>
            <a:ext cx="50464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b="0" i="0" dirty="0">
                <a:effectLst/>
                <a:latin typeface="Gill Sans MT" panose="020B0502020104020203" pitchFamily="34" charset="0"/>
              </a:rPr>
              <a:t>possible</a:t>
            </a:r>
            <a:endParaRPr lang="en-GB" sz="660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AC1A1F0-CB57-7FBF-4CF9-8AEC30B638FF}"/>
              </a:ext>
            </a:extLst>
          </p:cNvPr>
          <p:cNvSpPr/>
          <p:nvPr/>
        </p:nvSpPr>
        <p:spPr>
          <a:xfrm>
            <a:off x="2487111" y="2793143"/>
            <a:ext cx="5030801" cy="532505"/>
          </a:xfrm>
          <a:prstGeom prst="roundRect">
            <a:avLst/>
          </a:prstGeom>
          <a:solidFill>
            <a:srgbClr val="05A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Gill Sans MT" panose="020B0502020104020203" pitchFamily="34" charset="77"/>
              </a:rPr>
              <a:t>What do you notice?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08CDBA-C7D0-BE0F-6EA2-9021BDA74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012" y="969691"/>
            <a:ext cx="1601976" cy="16019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90029A8-50A0-28A2-304F-F19064DF373A}"/>
              </a:ext>
            </a:extLst>
          </p:cNvPr>
          <p:cNvSpPr txBox="1"/>
          <p:nvPr/>
        </p:nvSpPr>
        <p:spPr>
          <a:xfrm>
            <a:off x="6309825" y="808986"/>
            <a:ext cx="504640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dirty="0">
                <a:latin typeface="Gill Sans MT" panose="020B0502020104020203" pitchFamily="34" charset="0"/>
              </a:rPr>
              <a:t>adorable</a:t>
            </a:r>
            <a:endParaRPr lang="en-GB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CC1F03-F675-2251-AECC-E09E02B7A392}"/>
              </a:ext>
            </a:extLst>
          </p:cNvPr>
          <p:cNvSpPr txBox="1"/>
          <p:nvPr/>
        </p:nvSpPr>
        <p:spPr>
          <a:xfrm>
            <a:off x="6291527" y="1607609"/>
            <a:ext cx="50464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dirty="0">
                <a:latin typeface="Gill Sans MT" panose="020B0502020104020203" pitchFamily="34" charset="0"/>
              </a:rPr>
              <a:t>reliable</a:t>
            </a:r>
            <a:endParaRPr lang="en-GB" sz="6600" dirty="0"/>
          </a:p>
        </p:txBody>
      </p:sp>
    </p:spTree>
    <p:extLst>
      <p:ext uri="{BB962C8B-B14F-4D97-AF65-F5344CB8AC3E}">
        <p14:creationId xmlns:p14="http://schemas.microsoft.com/office/powerpoint/2010/main" val="395034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DFF68-76F8-DE41-A5B6-DA5B89422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DB71B7C-C292-1B9C-EC53-E30B49E8B907}"/>
              </a:ext>
            </a:extLst>
          </p:cNvPr>
          <p:cNvSpPr/>
          <p:nvPr/>
        </p:nvSpPr>
        <p:spPr>
          <a:xfrm>
            <a:off x="2512712" y="333834"/>
            <a:ext cx="4880576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REVEAL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74BBFC-6210-975C-1EB3-37B625EF0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F0E11AF-261E-5958-F332-F4C7CA35B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99CB6-4E08-4A9F-E031-DD34A8E37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568195"/>
              </p:ext>
            </p:extLst>
          </p:nvPr>
        </p:nvGraphicFramePr>
        <p:xfrm>
          <a:off x="314350" y="3429000"/>
          <a:ext cx="9277300" cy="31985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546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89576130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1577149412"/>
                    </a:ext>
                  </a:extLst>
                </a:gridCol>
                <a:gridCol w="1855460">
                  <a:extLst>
                    <a:ext uri="{9D8B030D-6E8A-4147-A177-3AD203B41FA5}">
                      <a16:colId xmlns:a16="http://schemas.microsoft.com/office/drawing/2014/main" val="3286696559"/>
                    </a:ext>
                  </a:extLst>
                </a:gridCol>
              </a:tblGrid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ador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applic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 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prob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enjoy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toler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forc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horr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reason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leg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depend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sens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poss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799629"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</a:t>
                      </a:r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t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i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</a:rPr>
                        <a:t>reli</a:t>
                      </a:r>
                      <a:r>
                        <a:rPr lang="en-GB" sz="2000" b="0" i="0" dirty="0">
                          <a:solidFill>
                            <a:srgbClr val="FF0000"/>
                          </a:solidFill>
                          <a:effectLst/>
                          <a:latin typeface="Gill Sans MT" panose="020B0502020104020203" pitchFamily="34" charset="0"/>
                        </a:rPr>
                        <a:t>able</a:t>
                      </a:r>
                      <a:endParaRPr lang="en-GB" sz="20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incred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vis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ible</a:t>
                      </a:r>
                      <a:endParaRPr lang="en-GB" sz="2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</a:tbl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id="{56954D4C-ECAE-2014-DB3B-BAB5CB4C32D6}"/>
              </a:ext>
            </a:extLst>
          </p:cNvPr>
          <p:cNvSpPr txBox="1"/>
          <p:nvPr/>
        </p:nvSpPr>
        <p:spPr>
          <a:xfrm>
            <a:off x="2998399" y="991528"/>
            <a:ext cx="3797689" cy="2121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Which letters keep appearing?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Which part is the same?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Where does it appear in the word? </a:t>
            </a:r>
          </a:p>
          <a:p>
            <a:pPr algn="ctr">
              <a:lnSpc>
                <a:spcPct val="150000"/>
              </a:lnSpc>
            </a:pPr>
            <a:r>
              <a:rPr lang="en-GB" dirty="0">
                <a:latin typeface="Gill Sans" panose="020B0502020104020203" pitchFamily="34" charset="-79"/>
                <a:cs typeface="Gill Sans" panose="020B0502020104020203" pitchFamily="34" charset="-79"/>
              </a:rPr>
              <a:t>Do these suffixes appear every time? Are there irregular spellings?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2A5C0B-0B19-7221-4F35-C408815FAABF}"/>
              </a:ext>
            </a:extLst>
          </p:cNvPr>
          <p:cNvSpPr txBox="1"/>
          <p:nvPr/>
        </p:nvSpPr>
        <p:spPr>
          <a:xfrm>
            <a:off x="288431" y="884464"/>
            <a:ext cx="504640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dirty="0">
                <a:latin typeface="Gill Sans MT" panose="020B0502020104020203" pitchFamily="34" charset="0"/>
              </a:rPr>
              <a:t>sens</a:t>
            </a:r>
            <a:r>
              <a:rPr lang="en-GB" sz="6600" dirty="0">
                <a:solidFill>
                  <a:srgbClr val="FF0000"/>
                </a:solidFill>
                <a:latin typeface="Gill Sans MT" panose="020B0502020104020203" pitchFamily="34" charset="0"/>
              </a:rPr>
              <a:t>ible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36761-467D-B54F-9C2E-724395930C47}"/>
              </a:ext>
            </a:extLst>
          </p:cNvPr>
          <p:cNvSpPr txBox="1"/>
          <p:nvPr/>
        </p:nvSpPr>
        <p:spPr>
          <a:xfrm>
            <a:off x="270133" y="1683087"/>
            <a:ext cx="50464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b="0" i="0" dirty="0">
                <a:effectLst/>
                <a:latin typeface="Gill Sans MT" panose="020B0502020104020203" pitchFamily="34" charset="0"/>
              </a:rPr>
              <a:t>poss</a:t>
            </a:r>
            <a:r>
              <a:rPr lang="en-GB" sz="66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ible</a:t>
            </a:r>
            <a:endParaRPr lang="en-GB" sz="66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08A0FF-E9CE-F241-E676-6CEDB6411072}"/>
              </a:ext>
            </a:extLst>
          </p:cNvPr>
          <p:cNvSpPr txBox="1"/>
          <p:nvPr/>
        </p:nvSpPr>
        <p:spPr>
          <a:xfrm>
            <a:off x="6688967" y="1002214"/>
            <a:ext cx="504640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dirty="0">
                <a:latin typeface="Gill Sans MT" panose="020B0502020104020203" pitchFamily="34" charset="0"/>
              </a:rPr>
              <a:t>ador</a:t>
            </a:r>
            <a:r>
              <a:rPr lang="en-GB" sz="6600" dirty="0">
                <a:solidFill>
                  <a:srgbClr val="FF0000"/>
                </a:solidFill>
                <a:latin typeface="Gill Sans MT" panose="020B0502020104020203" pitchFamily="34" charset="0"/>
              </a:rPr>
              <a:t>able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6DC4B-DA61-2C9E-3FC4-F3AB5948E167}"/>
              </a:ext>
            </a:extLst>
          </p:cNvPr>
          <p:cNvSpPr txBox="1"/>
          <p:nvPr/>
        </p:nvSpPr>
        <p:spPr>
          <a:xfrm>
            <a:off x="6670669" y="1800837"/>
            <a:ext cx="50464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600" dirty="0">
                <a:latin typeface="Gill Sans MT" panose="020B0502020104020203" pitchFamily="34" charset="0"/>
              </a:rPr>
              <a:t>reli</a:t>
            </a:r>
            <a:r>
              <a:rPr lang="en-GB" sz="6600" dirty="0">
                <a:solidFill>
                  <a:srgbClr val="FF0000"/>
                </a:solidFill>
                <a:latin typeface="Gill Sans MT" panose="020B0502020104020203" pitchFamily="34" charset="0"/>
              </a:rPr>
              <a:t>able</a:t>
            </a:r>
            <a:endParaRPr lang="en-GB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959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B39CE9-5A7C-B352-420A-448107109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68F89B7-3901-8A40-7220-4285874BA6A4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EXPLANATION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777EAB-9B87-7D55-996F-9961EE0BE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1C14240-0052-3237-B146-E21315B26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A34CD0-C79D-3A55-B9EE-A0304C472694}"/>
              </a:ext>
            </a:extLst>
          </p:cNvPr>
          <p:cNvSpPr txBox="1"/>
          <p:nvPr/>
        </p:nvSpPr>
        <p:spPr>
          <a:xfrm>
            <a:off x="48634" y="985077"/>
            <a:ext cx="97967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sz="2000" b="1" dirty="0">
                <a:effectLst/>
                <a:latin typeface="Gill Sans MT" panose="020B0502020104020203" pitchFamily="34" charset="77"/>
              </a:rPr>
              <a:t>Let’s focus on the rule. </a:t>
            </a:r>
          </a:p>
          <a:p>
            <a:pPr algn="ctr"/>
            <a:r>
              <a:rPr lang="en-GB" sz="2000" dirty="0">
                <a:latin typeface="Gill Sans MT" panose="020B0502020104020203" pitchFamily="34" charset="77"/>
              </a:rPr>
              <a:t>Suffixes are added to the end of a root word. They can change or modify the meaning, tense and word class of a word. See the -able or -</a:t>
            </a:r>
            <a:r>
              <a:rPr lang="en-GB" sz="2000" dirty="0" err="1">
                <a:latin typeface="Gill Sans MT" panose="020B0502020104020203" pitchFamily="34" charset="77"/>
              </a:rPr>
              <a:t>ible</a:t>
            </a:r>
            <a:r>
              <a:rPr lang="en-GB" sz="2000" dirty="0">
                <a:latin typeface="Gill Sans MT" panose="020B0502020104020203" pitchFamily="34" charset="77"/>
              </a:rPr>
              <a:t> suffix in </a:t>
            </a:r>
            <a:r>
              <a:rPr lang="en-GB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red</a:t>
            </a:r>
            <a:r>
              <a:rPr lang="en-GB" sz="2000" dirty="0">
                <a:latin typeface="Gill Sans MT" panose="020B0502020104020203" pitchFamily="34" charset="77"/>
              </a:rPr>
              <a:t> at the end of each word.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EE22B78-4C7D-E331-22CA-1D223623F285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4947025" y="2585044"/>
            <a:ext cx="0" cy="3550402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A6EC40-E680-9B3C-21D9-2F4B4D1D859F}"/>
              </a:ext>
            </a:extLst>
          </p:cNvPr>
          <p:cNvCxnSpPr>
            <a:cxnSpLocks/>
          </p:cNvCxnSpPr>
          <p:nvPr/>
        </p:nvCxnSpPr>
        <p:spPr>
          <a:xfrm>
            <a:off x="486137" y="2268383"/>
            <a:ext cx="8921778" cy="0"/>
          </a:xfrm>
          <a:prstGeom prst="line">
            <a:avLst/>
          </a:pr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BC4A6A0-CC66-A37E-7A25-92E67EA769A6}"/>
              </a:ext>
            </a:extLst>
          </p:cNvPr>
          <p:cNvSpPr txBox="1"/>
          <p:nvPr/>
        </p:nvSpPr>
        <p:spPr>
          <a:xfrm>
            <a:off x="361617" y="2371115"/>
            <a:ext cx="44608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sz="1600" dirty="0">
                <a:effectLst/>
                <a:latin typeface="Gill Sans MT" panose="020B0502020104020203" pitchFamily="34" charset="77"/>
              </a:rPr>
              <a:t>The -</a:t>
            </a:r>
            <a:r>
              <a:rPr lang="en-GB" sz="1600" dirty="0">
                <a:solidFill>
                  <a:srgbClr val="FF0000"/>
                </a:solidFill>
                <a:effectLst/>
                <a:latin typeface="Gill Sans MT" panose="020B0502020104020203" pitchFamily="34" charset="77"/>
              </a:rPr>
              <a:t>able</a:t>
            </a:r>
            <a:r>
              <a:rPr lang="en-GB" sz="1600" dirty="0">
                <a:effectLst/>
                <a:latin typeface="Gill Sans MT" panose="020B0502020104020203" pitchFamily="34" charset="77"/>
              </a:rPr>
              <a:t> ending is usually, but not always, used if a complete root word can be heard before it, even if there is no related word ending in –</a:t>
            </a:r>
            <a:r>
              <a:rPr lang="en-GB" sz="1600" dirty="0" err="1">
                <a:effectLst/>
                <a:latin typeface="Gill Sans MT" panose="020B0502020104020203" pitchFamily="34" charset="77"/>
              </a:rPr>
              <a:t>ation</a:t>
            </a:r>
            <a:r>
              <a:rPr lang="en-GB" sz="1600" dirty="0">
                <a:effectLst/>
                <a:latin typeface="Gill Sans MT" panose="020B0502020104020203" pitchFamily="34" charset="77"/>
              </a:rPr>
              <a:t>.</a:t>
            </a:r>
            <a:endParaRPr lang="en-GB" sz="500" dirty="0">
              <a:effectLst/>
              <a:latin typeface="Gill Sans MT" panose="020B0502020104020203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7C8CF0-49A8-0F8F-A1E0-08C6559274FF}"/>
              </a:ext>
            </a:extLst>
          </p:cNvPr>
          <p:cNvSpPr txBox="1"/>
          <p:nvPr/>
        </p:nvSpPr>
        <p:spPr>
          <a:xfrm>
            <a:off x="237093" y="6135446"/>
            <a:ext cx="94198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sz="1600" dirty="0">
                <a:effectLst/>
                <a:latin typeface="Gill Sans MT" panose="020B0502020104020203" pitchFamily="34" charset="77"/>
              </a:rPr>
              <a:t>The -</a:t>
            </a:r>
            <a:r>
              <a:rPr lang="en-GB" sz="1600" dirty="0">
                <a:solidFill>
                  <a:srgbClr val="FF0000"/>
                </a:solidFill>
                <a:effectLst/>
                <a:latin typeface="Gill Sans MT" panose="020B0502020104020203" pitchFamily="34" charset="77"/>
              </a:rPr>
              <a:t>able</a:t>
            </a:r>
            <a:r>
              <a:rPr lang="en-GB" sz="1600" dirty="0">
                <a:effectLst/>
                <a:latin typeface="Gill Sans MT" panose="020B0502020104020203" pitchFamily="34" charset="77"/>
              </a:rPr>
              <a:t> and </a:t>
            </a:r>
            <a:r>
              <a:rPr lang="en-GB" sz="1600" dirty="0">
                <a:solidFill>
                  <a:srgbClr val="FF0000"/>
                </a:solidFill>
                <a:effectLst/>
                <a:latin typeface="Gill Sans MT" panose="020B0502020104020203" pitchFamily="34" charset="77"/>
              </a:rPr>
              <a:t>-</a:t>
            </a:r>
            <a:r>
              <a:rPr lang="en-GB" sz="1600" dirty="0" err="1">
                <a:solidFill>
                  <a:srgbClr val="FF0000"/>
                </a:solidFill>
                <a:effectLst/>
                <a:latin typeface="Gill Sans MT" panose="020B0502020104020203" pitchFamily="34" charset="77"/>
              </a:rPr>
              <a:t>ible</a:t>
            </a:r>
            <a:r>
              <a:rPr lang="en-GB" sz="1600" dirty="0">
                <a:solidFill>
                  <a:srgbClr val="FF0000"/>
                </a:solidFill>
                <a:effectLst/>
                <a:latin typeface="Gill Sans MT" panose="020B0502020104020203" pitchFamily="34" charset="77"/>
              </a:rPr>
              <a:t> </a:t>
            </a:r>
            <a:r>
              <a:rPr lang="en-GB" sz="1600" dirty="0">
                <a:effectLst/>
                <a:latin typeface="Gill Sans MT" panose="020B0502020104020203" pitchFamily="34" charset="77"/>
              </a:rPr>
              <a:t>suffixes are used in words that are nearly always adjectives. These words can be great for writing as they can help us to describe characters, settings and personal qualities.</a:t>
            </a:r>
            <a:endParaRPr lang="en-GB" sz="500" dirty="0">
              <a:effectLst/>
              <a:latin typeface="Gill Sans MT" panose="020B0502020104020203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FC6AD0-DD74-AC2E-6E50-B40C4B309131}"/>
              </a:ext>
            </a:extLst>
          </p:cNvPr>
          <p:cNvSpPr txBox="1"/>
          <p:nvPr/>
        </p:nvSpPr>
        <p:spPr>
          <a:xfrm>
            <a:off x="486137" y="5229019"/>
            <a:ext cx="4312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GB" sz="1400" dirty="0">
                <a:effectLst/>
                <a:latin typeface="Gill Sans MT" panose="020B0502020104020203" pitchFamily="34" charset="77"/>
              </a:rPr>
              <a:t>For example, in reliable, the complete word rely is heard, but the ‘y’ changes to ‘</a:t>
            </a:r>
            <a:r>
              <a:rPr lang="en-GB" sz="1400" dirty="0" err="1">
                <a:effectLst/>
                <a:latin typeface="Gill Sans MT" panose="020B0502020104020203" pitchFamily="34" charset="77"/>
              </a:rPr>
              <a:t>i</a:t>
            </a:r>
            <a:r>
              <a:rPr lang="en-GB" sz="1400" dirty="0">
                <a:effectLst/>
                <a:latin typeface="Gill Sans MT" panose="020B0502020104020203" pitchFamily="34" charset="77"/>
              </a:rPr>
              <a:t>’ in accordance with the rule.</a:t>
            </a:r>
            <a:endParaRPr lang="en-GB" sz="400" dirty="0">
              <a:effectLst/>
              <a:latin typeface="Gill Sans MT" panose="020B0502020104020203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7BE8DE-8452-A3C4-A794-0523D1D7FA0D}"/>
              </a:ext>
            </a:extLst>
          </p:cNvPr>
          <p:cNvSpPr txBox="1"/>
          <p:nvPr/>
        </p:nvSpPr>
        <p:spPr>
          <a:xfrm>
            <a:off x="5071550" y="2371114"/>
            <a:ext cx="45853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ill Sans MT" panose="020B0502020104020203" pitchFamily="34" charset="77"/>
              </a:rPr>
              <a:t>The -</a:t>
            </a:r>
            <a:r>
              <a:rPr lang="en-GB" sz="1600" dirty="0" err="1">
                <a:solidFill>
                  <a:srgbClr val="FF0000"/>
                </a:solidFill>
                <a:latin typeface="Gill Sans MT" panose="020B0502020104020203" pitchFamily="34" charset="77"/>
              </a:rPr>
              <a:t>ible</a:t>
            </a:r>
            <a:r>
              <a:rPr lang="en-GB" sz="1600" dirty="0">
                <a:latin typeface="Gill Sans MT" panose="020B0502020104020203" pitchFamily="34" charset="77"/>
              </a:rPr>
              <a:t> ending is common if a complete root word can’t be heard before it, but also sometimes occurs when a complete word can be heard (e.g. sensible).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1108EB-A9E5-5303-FE02-2295EF4BE508}"/>
              </a:ext>
            </a:extLst>
          </p:cNvPr>
          <p:cNvSpPr txBox="1"/>
          <p:nvPr/>
        </p:nvSpPr>
        <p:spPr>
          <a:xfrm>
            <a:off x="237098" y="3161666"/>
            <a:ext cx="458540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600" b="0" i="0" dirty="0">
                <a:effectLst/>
                <a:latin typeface="Gill Sans MT" panose="020B0502020104020203" pitchFamily="34" charset="0"/>
              </a:rPr>
              <a:t>reli</a:t>
            </a:r>
            <a:r>
              <a:rPr lang="en-GB" sz="66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able</a:t>
            </a:r>
            <a:endParaRPr lang="en-GB" sz="6600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A79A636-9B88-534E-0AD4-7C2721314D9E}"/>
              </a:ext>
            </a:extLst>
          </p:cNvPr>
          <p:cNvSpPr txBox="1"/>
          <p:nvPr/>
        </p:nvSpPr>
        <p:spPr>
          <a:xfrm>
            <a:off x="4947020" y="3161666"/>
            <a:ext cx="458540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600" b="0" i="0" dirty="0">
                <a:effectLst/>
                <a:latin typeface="Gill Sans MT" panose="020B0502020104020203" pitchFamily="34" charset="0"/>
              </a:rPr>
              <a:t>poss</a:t>
            </a:r>
            <a:r>
              <a:rPr lang="en-GB" sz="66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ible</a:t>
            </a:r>
            <a:endParaRPr lang="en-GB" sz="66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90DD94-7239-A440-B209-E2DD04FBB359}"/>
              </a:ext>
            </a:extLst>
          </p:cNvPr>
          <p:cNvSpPr txBox="1"/>
          <p:nvPr/>
        </p:nvSpPr>
        <p:spPr>
          <a:xfrm>
            <a:off x="237098" y="4068093"/>
            <a:ext cx="458540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600" b="0" i="0" dirty="0">
                <a:effectLst/>
                <a:latin typeface="Gill Sans MT" panose="020B0502020104020203" pitchFamily="34" charset="0"/>
              </a:rPr>
              <a:t>lov</a:t>
            </a:r>
            <a:r>
              <a:rPr lang="en-GB" sz="66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able</a:t>
            </a:r>
            <a:endParaRPr lang="en-GB" sz="66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FD6FA1-209F-29D4-0B0C-6406DD4949FF}"/>
              </a:ext>
            </a:extLst>
          </p:cNvPr>
          <p:cNvSpPr txBox="1"/>
          <p:nvPr/>
        </p:nvSpPr>
        <p:spPr>
          <a:xfrm>
            <a:off x="4933999" y="4247478"/>
            <a:ext cx="458540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6600" b="0" i="0" dirty="0">
                <a:effectLst/>
                <a:latin typeface="Gill Sans MT" panose="020B0502020104020203" pitchFamily="34" charset="0"/>
              </a:rPr>
              <a:t>horr</a:t>
            </a:r>
            <a:r>
              <a:rPr lang="en-GB" sz="6600" b="0" i="0" dirty="0">
                <a:solidFill>
                  <a:srgbClr val="FF0000"/>
                </a:solidFill>
                <a:effectLst/>
                <a:latin typeface="Gill Sans MT" panose="020B0502020104020203" pitchFamily="34" charset="0"/>
              </a:rPr>
              <a:t>ible</a:t>
            </a:r>
            <a:endParaRPr lang="en-GB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879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1ABF85-C332-F052-5610-F3B37AC11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67D5E-977D-9B04-F43A-93E20652CEDF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19E57-6E21-F4B3-80EA-73A8A1519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68F0304-64C6-9A9B-D223-5D3002F8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911B0D-F8E3-91B8-15F6-AC67E226B5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668796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adorable 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applicable 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tolerable 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6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changeable</a:t>
                      </a:r>
                      <a:endParaRPr lang="en-GB" sz="66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41EF98D-319F-30C4-0673-CD50DA462848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5694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12B79A-76DA-89C3-5098-7EDE32F49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F5ABBA-C6AA-3522-0BD7-F8CC6AB99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BCE4CDF-8145-A53A-4ECE-CB0739F88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017753A-298F-9F7A-939C-F1F94F207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18604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noticeable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legible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comfortable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4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understandable</a:t>
                      </a:r>
                      <a:endParaRPr lang="en-GB" sz="54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BA77572-17D6-861D-1182-B20338101853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D5816BA-72CD-9FE6-7180-DA880AF433B9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534950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DC03B0-78A6-A88D-3186-38DDA756A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BF6F2F-39B1-58CD-5F78-9E1871575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3031" y="230484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E7BFF01-CF97-0321-1046-035F732D5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8" y="230485"/>
            <a:ext cx="965427" cy="739207"/>
          </a:xfrm>
          <a:prstGeom prst="rect">
            <a:avLst/>
          </a:prstGeom>
          <a:effectLst>
            <a:glow rad="101600">
              <a:srgbClr val="05AEEE">
                <a:alpha val="40000"/>
              </a:srgbClr>
            </a:glow>
          </a:effec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2F45C0-0054-79C9-8976-DDE6C5093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600565"/>
              </p:ext>
            </p:extLst>
          </p:nvPr>
        </p:nvGraphicFramePr>
        <p:xfrm>
          <a:off x="438872" y="1794074"/>
          <a:ext cx="9028254" cy="4730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4127">
                  <a:extLst>
                    <a:ext uri="{9D8B030D-6E8A-4147-A177-3AD203B41FA5}">
                      <a16:colId xmlns:a16="http://schemas.microsoft.com/office/drawing/2014/main" val="1064454742"/>
                    </a:ext>
                  </a:extLst>
                </a:gridCol>
                <a:gridCol w="4514127">
                  <a:extLst>
                    <a:ext uri="{9D8B030D-6E8A-4147-A177-3AD203B41FA5}">
                      <a16:colId xmlns:a16="http://schemas.microsoft.com/office/drawing/2014/main" val="1494282292"/>
                    </a:ext>
                  </a:extLst>
                </a:gridCol>
              </a:tblGrid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considerable 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probable 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892610"/>
                  </a:ext>
                </a:extLst>
              </a:tr>
              <a:tr h="2365046">
                <a:tc>
                  <a:txBody>
                    <a:bodyPr/>
                    <a:lstStyle/>
                    <a:p>
                      <a:pPr algn="ctr"/>
                      <a:r>
                        <a:rPr lang="en-GB" sz="6000" b="0" i="0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</a:rPr>
                        <a:t>forcible</a:t>
                      </a:r>
                      <a:endParaRPr lang="en-GB" sz="60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horrible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797343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18C5481-E03C-014F-AB0C-400EA7AAF75D}"/>
              </a:ext>
            </a:extLst>
          </p:cNvPr>
          <p:cNvSpPr txBox="1"/>
          <p:nvPr/>
        </p:nvSpPr>
        <p:spPr>
          <a:xfrm>
            <a:off x="1968197" y="1120273"/>
            <a:ext cx="5969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Gill Sans MT" panose="020B0502020104020203" pitchFamily="34" charset="77"/>
              </a:rPr>
              <a:t>See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Hear</a:t>
            </a:r>
            <a:r>
              <a:rPr lang="en-GB" sz="2800" dirty="0">
                <a:latin typeface="Gill Sans MT" panose="020B0502020104020203" pitchFamily="34" charset="77"/>
              </a:rPr>
              <a:t> → </a:t>
            </a:r>
            <a:r>
              <a:rPr lang="en-GB" sz="2800" i="1" dirty="0">
                <a:latin typeface="Gill Sans MT" panose="020B0502020104020203" pitchFamily="34" charset="77"/>
              </a:rPr>
              <a:t>Say</a:t>
            </a:r>
            <a:r>
              <a:rPr lang="en-GB" sz="2800" dirty="0">
                <a:latin typeface="Gill Sans MT" panose="020B0502020104020203" pitchFamily="34" charset="77"/>
              </a:rPr>
              <a:t> → Spot the Pattern</a:t>
            </a:r>
            <a:r>
              <a:rPr lang="en-GB" sz="2800" i="1" dirty="0">
                <a:latin typeface="Gill Sans MT" panose="020B0502020104020203" pitchFamily="34" charset="77"/>
              </a:rPr>
              <a:t> </a:t>
            </a:r>
            <a:endParaRPr lang="en-GB" sz="2000" i="1" dirty="0">
              <a:latin typeface="Gill Sans MT" panose="020B0502020104020203" pitchFamily="34" charset="77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2AF66EA-545A-86D8-3609-86845A4648B9}"/>
              </a:ext>
            </a:extLst>
          </p:cNvPr>
          <p:cNvSpPr/>
          <p:nvPr/>
        </p:nvSpPr>
        <p:spPr>
          <a:xfrm>
            <a:off x="1968196" y="333834"/>
            <a:ext cx="5969603" cy="532505"/>
          </a:xfrm>
          <a:prstGeom prst="roundRect">
            <a:avLst/>
          </a:prstGeom>
          <a:solidFill>
            <a:srgbClr val="05AEE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en-GB" sz="2400" b="1" dirty="0">
                <a:solidFill>
                  <a:schemeClr val="bg1"/>
                </a:solidFill>
                <a:latin typeface="Gill Sans MT" panose="020B0502020104020203" pitchFamily="34" charset="77"/>
              </a:rPr>
              <a:t>LEARN NEW RULE - EXPLORATION</a:t>
            </a:r>
          </a:p>
        </p:txBody>
      </p:sp>
    </p:spTree>
    <p:extLst>
      <p:ext uri="{BB962C8B-B14F-4D97-AF65-F5344CB8AC3E}">
        <p14:creationId xmlns:p14="http://schemas.microsoft.com/office/powerpoint/2010/main" val="3038810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3431</TotalTime>
  <Words>862</Words>
  <Application>Microsoft Macintosh PowerPoint</Application>
  <PresentationFormat>A4 Paper (210x297 mm)</PresentationFormat>
  <Paragraphs>284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Aptos</vt:lpstr>
      <vt:lpstr>Aptos Display</vt:lpstr>
      <vt:lpstr>Arial</vt:lpstr>
      <vt:lpstr>Gill Sans</vt:lpstr>
      <vt:lpstr>Gill Sans MT</vt:lpstr>
      <vt:lpstr>Gill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Jennings</dc:creator>
  <cp:lastModifiedBy>Andrew Jennings</cp:lastModifiedBy>
  <cp:revision>33</cp:revision>
  <dcterms:created xsi:type="dcterms:W3CDTF">2026-06-16T13:58:53Z</dcterms:created>
  <dcterms:modified xsi:type="dcterms:W3CDTF">2026-08-18T10:06:16Z</dcterms:modified>
</cp:coreProperties>
</file>