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DFF"/>
    <a:srgbClr val="F4FFFD"/>
    <a:srgbClr val="EC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2"/>
    <p:restoredTop sz="94540"/>
  </p:normalViewPr>
  <p:slideViewPr>
    <p:cSldViewPr snapToGrid="0">
      <p:cViewPr varScale="1">
        <p:scale>
          <a:sx n="114" d="100"/>
          <a:sy n="114" d="100"/>
        </p:scale>
        <p:origin x="17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8059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7492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2159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838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831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398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42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476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5459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361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9669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1679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862295-986E-F553-F261-D8EE84908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DCB0B33-476D-94AB-907A-065E0C4476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320775"/>
              </p:ext>
            </p:extLst>
          </p:nvPr>
        </p:nvGraphicFramePr>
        <p:xfrm>
          <a:off x="209083" y="1413879"/>
          <a:ext cx="9487830" cy="51169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8605">
                  <a:extLst>
                    <a:ext uri="{9D8B030D-6E8A-4147-A177-3AD203B41FA5}">
                      <a16:colId xmlns:a16="http://schemas.microsoft.com/office/drawing/2014/main" val="458450377"/>
                    </a:ext>
                  </a:extLst>
                </a:gridCol>
                <a:gridCol w="2001548">
                  <a:extLst>
                    <a:ext uri="{9D8B030D-6E8A-4147-A177-3AD203B41FA5}">
                      <a16:colId xmlns:a16="http://schemas.microsoft.com/office/drawing/2014/main" val="3765746959"/>
                    </a:ext>
                  </a:extLst>
                </a:gridCol>
                <a:gridCol w="2001548">
                  <a:extLst>
                    <a:ext uri="{9D8B030D-6E8A-4147-A177-3AD203B41FA5}">
                      <a16:colId xmlns:a16="http://schemas.microsoft.com/office/drawing/2014/main" val="2924210533"/>
                    </a:ext>
                  </a:extLst>
                </a:gridCol>
                <a:gridCol w="2161310">
                  <a:extLst>
                    <a:ext uri="{9D8B030D-6E8A-4147-A177-3AD203B41FA5}">
                      <a16:colId xmlns:a16="http://schemas.microsoft.com/office/drawing/2014/main" val="2032059517"/>
                    </a:ext>
                  </a:extLst>
                </a:gridCol>
                <a:gridCol w="1704819">
                  <a:extLst>
                    <a:ext uri="{9D8B030D-6E8A-4147-A177-3AD203B41FA5}">
                      <a16:colId xmlns:a16="http://schemas.microsoft.com/office/drawing/2014/main" val="2307371072"/>
                    </a:ext>
                  </a:extLst>
                </a:gridCol>
              </a:tblGrid>
              <a:tr h="261506">
                <a:tc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Day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Lesson Plan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Remember to Do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Spaced Retrieval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085107"/>
                  </a:ext>
                </a:extLst>
              </a:tr>
              <a:tr h="359032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Monday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dirty="0">
                          <a:latin typeface="Gill Sans MT" panose="020B0502020104020203" pitchFamily="34" charset="77"/>
                        </a:rPr>
                        <a:t>Rule Discovery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Complete spaced retrieval practice • Discovery slide – discuss what pupils notice • Reveal and explain the spelling rule • Explore the example words • Complete the short </a:t>
                      </a:r>
                      <a:r>
                        <a:rPr lang="en-GB" sz="1000" b="1" i="0" dirty="0">
                          <a:latin typeface="Gill Sans MT" panose="020B0502020104020203" pitchFamily="34" charset="77"/>
                        </a:rPr>
                        <a:t>Complete and Classify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activity.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/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Print Rule Sheet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Print Display Slips &amp; Trim</a:t>
                      </a:r>
                    </a:p>
                    <a:p>
                      <a:pPr algn="l"/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Hand Out Homework Sheet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latin typeface="Gill Sans MT" panose="020B0502020104020203" pitchFamily="34" charset="0"/>
                        </a:rPr>
                        <a:t>devi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830341"/>
                  </a:ext>
                </a:extLst>
              </a:tr>
              <a:tr h="35903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latin typeface="Gill Sans MT" panose="020B0502020104020203" pitchFamily="34" charset="0"/>
                        </a:rPr>
                        <a:t>devi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164036"/>
                  </a:ext>
                </a:extLst>
              </a:tr>
              <a:tr h="52301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000" b="1" dirty="0">
                          <a:latin typeface="Gill Sans MT" panose="020B0502020104020203" pitchFamily="34" charset="77"/>
                        </a:rPr>
                        <a:t>Rule: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Suffixes are added to the end of a root word. They can change or modify the meaning, tense and word class of a word. See the -able or       -</a:t>
                      </a:r>
                      <a:r>
                        <a:rPr lang="en-GB" sz="1000" dirty="0" err="1">
                          <a:latin typeface="Gill Sans MT" panose="020B0502020104020203" pitchFamily="34" charset="77"/>
                        </a:rPr>
                        <a:t>ible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 suffix in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red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 at the end of each word.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latin typeface="Gill Sans MT" panose="020B0502020104020203" pitchFamily="34" charset="0"/>
                        </a:rPr>
                        <a:t>licen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0364044"/>
                  </a:ext>
                </a:extLst>
              </a:tr>
              <a:tr h="285566">
                <a:tc rowSpan="3"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Tuesday</a:t>
                      </a:r>
                    </a:p>
                    <a:p>
                      <a:pPr algn="ctr"/>
                      <a:r>
                        <a:rPr lang="en-GB" sz="1050" b="0" i="0" dirty="0">
                          <a:latin typeface="Gill Sans MT" panose="020B0502020104020203" pitchFamily="34" charset="77"/>
                        </a:rPr>
                        <a:t>Explore Words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Complete spaced retrieval practice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Read each word aloud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Clap and count syllables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Discuss where the spelling pattern appears in each word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Optional: write and segment words on whiteboards or paper.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Display the display slips in the classroom for visual reference.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latin typeface="Gill Sans MT" panose="020B0502020104020203" pitchFamily="34" charset="0"/>
                        </a:rPr>
                        <a:t>f</a:t>
                      </a:r>
                      <a:r>
                        <a:rPr lang="en-GB" sz="1200" b="0" dirty="0">
                          <a:solidFill>
                            <a:srgbClr val="00B050"/>
                          </a:solidFill>
                          <a:latin typeface="Gill Sans MT" panose="020B0502020104020203" pitchFamily="34" charset="0"/>
                        </a:rPr>
                        <a:t>a</a:t>
                      </a:r>
                      <a:r>
                        <a:rPr lang="en-GB" sz="1200" b="0" dirty="0">
                          <a:latin typeface="Gill Sans MT" panose="020B0502020104020203" pitchFamily="34" charset="0"/>
                        </a:rPr>
                        <a:t>ther</a:t>
                      </a:r>
                      <a:endParaRPr lang="en-GB" sz="1200" b="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919797"/>
                  </a:ext>
                </a:extLst>
              </a:tr>
              <a:tr h="285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princip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al</a:t>
                      </a:r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1200" b="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6531270"/>
                  </a:ext>
                </a:extLst>
              </a:tr>
              <a:tr h="28556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princip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le</a:t>
                      </a:r>
                      <a:endParaRPr lang="en-GB" sz="1200" b="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3213211"/>
                  </a:ext>
                </a:extLst>
              </a:tr>
              <a:tr h="285566">
                <a:tc rowSpan="3"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Wednesday</a:t>
                      </a:r>
                    </a:p>
                    <a:p>
                      <a:pPr algn="ctr"/>
                      <a:r>
                        <a:rPr lang="en-GB" sz="1050" b="0" i="0" dirty="0">
                          <a:latin typeface="Gill Sans MT" panose="020B0502020104020203" pitchFamily="34" charset="77"/>
                        </a:rPr>
                        <a:t>Practice Spellings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Complete spaced retrieval practice • Model Look, Cover, Write, Check • Pupils complete weekly practice sheet • Check and correct spellings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Print Look, Cover, Write, Check sheets</a:t>
                      </a:r>
                      <a:r>
                        <a:rPr lang="en-GB" sz="1000" b="0" i="0">
                          <a:latin typeface="Gill Sans MT" panose="020B0502020104020203" pitchFamily="34" charset="77"/>
                        </a:rPr>
                        <a:t>. </a:t>
                      </a:r>
                      <a:endParaRPr lang="en-GB" sz="1000" b="0" i="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pr</a:t>
                      </a:r>
                      <a:r>
                        <a:rPr lang="en-GB" sz="1200" b="0" i="0" dirty="0">
                          <a:solidFill>
                            <a:srgbClr val="00B050"/>
                          </a:solidFill>
                          <a:effectLst/>
                          <a:latin typeface="Gill Sans MT" panose="020B0502020104020203" pitchFamily="34" charset="0"/>
                        </a:rPr>
                        <a:t>ecede</a:t>
                      </a:r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1200" b="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349147"/>
                  </a:ext>
                </a:extLst>
              </a:tr>
              <a:tr h="285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pr</a:t>
                      </a:r>
                      <a:r>
                        <a:rPr lang="en-GB" sz="1200" b="0" i="0" dirty="0">
                          <a:solidFill>
                            <a:srgbClr val="00B050"/>
                          </a:solidFill>
                          <a:effectLst/>
                          <a:latin typeface="Gill Sans MT" panose="020B0502020104020203" pitchFamily="34" charset="0"/>
                        </a:rPr>
                        <a:t>oceed</a:t>
                      </a:r>
                      <a:endParaRPr lang="en-GB" sz="1200" b="0" dirty="0">
                        <a:solidFill>
                          <a:srgbClr val="00B05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954649"/>
                  </a:ext>
                </a:extLst>
              </a:tr>
              <a:tr h="28556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pro</a:t>
                      </a:r>
                      <a:r>
                        <a:rPr lang="en-GB" sz="1200" b="0" i="0" dirty="0">
                          <a:solidFill>
                            <a:srgbClr val="00B050"/>
                          </a:solidFill>
                          <a:effectLst/>
                          <a:latin typeface="Gill Sans MT" panose="020B0502020104020203" pitchFamily="34" charset="0"/>
                        </a:rPr>
                        <a:t>phet</a:t>
                      </a:r>
                      <a:endParaRPr lang="en-GB" sz="1200" b="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3051527"/>
                  </a:ext>
                </a:extLst>
              </a:tr>
              <a:tr h="285566">
                <a:tc rowSpan="3"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Thursday</a:t>
                      </a:r>
                    </a:p>
                    <a:p>
                      <a:pPr algn="ctr"/>
                      <a:r>
                        <a:rPr lang="en-GB" sz="1050" b="0" i="0" dirty="0">
                          <a:latin typeface="Gill Sans MT" panose="020B0502020104020203" pitchFamily="34" charset="77"/>
                        </a:rPr>
                        <a:t>Apply in Context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Complete spaced retrieval practice • Dictate each focus word • Read each sentence aloud twice • Pupils write </a:t>
                      </a:r>
                      <a:r>
                        <a:rPr lang="en-GB" sz="1000" b="0" i="0">
                          <a:latin typeface="Gill Sans MT" panose="020B0502020104020203" pitchFamily="34" charset="77"/>
                        </a:rPr>
                        <a:t>the sentence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Reveal and </a:t>
                      </a:r>
                      <a:r>
                        <a:rPr lang="en-GB" sz="1000" b="0" i="0">
                          <a:latin typeface="Gill Sans MT" panose="020B0502020104020203" pitchFamily="34" charset="77"/>
                        </a:rPr>
                        <a:t>discuss  all spellings</a:t>
                      </a:r>
                      <a:endParaRPr lang="en-GB" sz="1000" b="0" i="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000" dirty="0">
                          <a:latin typeface="Gill Sans MT" panose="020B0502020104020203" pitchFamily="34" charset="77"/>
                        </a:rPr>
                        <a:t>Your puppy is </a:t>
                      </a:r>
                      <a:r>
                        <a:rPr lang="en-GB" sz="1000" dirty="0">
                          <a:solidFill>
                            <a:schemeClr val="accent3"/>
                          </a:solidFill>
                          <a:latin typeface="Gill Sans MT" panose="020B0502020104020203" pitchFamily="34" charset="77"/>
                        </a:rPr>
                        <a:t>adorable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000" dirty="0">
                          <a:latin typeface="Gill Sans MT" panose="020B0502020104020203" pitchFamily="34" charset="77"/>
                        </a:rPr>
                        <a:t>This sofa is so </a:t>
                      </a:r>
                      <a:r>
                        <a:rPr lang="en-GB" sz="1000" dirty="0">
                          <a:solidFill>
                            <a:schemeClr val="accent3"/>
                          </a:solidFill>
                          <a:latin typeface="Gill Sans MT" panose="020B0502020104020203" pitchFamily="34" charset="77"/>
                        </a:rPr>
                        <a:t>comfortable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000" dirty="0">
                          <a:latin typeface="Gill Sans MT" panose="020B0502020104020203" pitchFamily="34" charset="77"/>
                        </a:rPr>
                        <a:t>My dad is totally </a:t>
                      </a:r>
                      <a:r>
                        <a:rPr lang="en-GB" sz="1000" dirty="0">
                          <a:solidFill>
                            <a:schemeClr val="accent3"/>
                          </a:solidFill>
                          <a:latin typeface="Gill Sans MT" panose="020B0502020104020203" pitchFamily="34" charset="77"/>
                        </a:rPr>
                        <a:t>reliable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000" dirty="0">
                          <a:latin typeface="Gill Sans MT" panose="020B0502020104020203" pitchFamily="34" charset="77"/>
                        </a:rPr>
                        <a:t>Why is she so </a:t>
                      </a:r>
                      <a:r>
                        <a:rPr lang="en-GB" sz="1000" dirty="0">
                          <a:solidFill>
                            <a:schemeClr val="accent3"/>
                          </a:solidFill>
                          <a:latin typeface="Gill Sans MT" panose="020B0502020104020203" pitchFamily="34" charset="77"/>
                        </a:rPr>
                        <a:t>horrible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?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000" dirty="0">
                          <a:latin typeface="Gill Sans MT" panose="020B0502020104020203" pitchFamily="34" charset="77"/>
                        </a:rPr>
                        <a:t>I’ve had such an </a:t>
                      </a:r>
                      <a:r>
                        <a:rPr lang="en-GB" sz="1000" dirty="0">
                          <a:solidFill>
                            <a:schemeClr val="accent3"/>
                          </a:solidFill>
                          <a:latin typeface="Gill Sans MT" panose="020B0502020104020203" pitchFamily="34" charset="77"/>
                        </a:rPr>
                        <a:t>enjoyable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 holiday.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Remove Display Slips After Lesson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latin typeface="Gill Sans MT" panose="020B0502020104020203" pitchFamily="34" charset="0"/>
                        </a:rPr>
                        <a:t>war</a:t>
                      </a:r>
                      <a:r>
                        <a:rPr lang="en-GB" sz="1200" b="0" dirty="0">
                          <a:solidFill>
                            <a:srgbClr val="00B05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b="0" dirty="0">
                          <a:latin typeface="Gill Sans MT" panose="020B0502020104020203" pitchFamily="34" charset="0"/>
                        </a:rPr>
                        <a:t> </a:t>
                      </a:r>
                      <a:endParaRPr lang="en-GB" sz="1200" b="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37921"/>
                  </a:ext>
                </a:extLst>
              </a:tr>
              <a:tr h="285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latin typeface="Gill Sans MT" panose="020B0502020104020203" pitchFamily="34" charset="0"/>
                        </a:rPr>
                        <a:t>w</a:t>
                      </a:r>
                      <a:r>
                        <a:rPr lang="en-GB" sz="1200" b="0" dirty="0">
                          <a:solidFill>
                            <a:srgbClr val="00B050"/>
                          </a:solidFill>
                          <a:latin typeface="Gill Sans MT" panose="020B0502020104020203" pitchFamily="34" charset="0"/>
                        </a:rPr>
                        <a:t>ea</a:t>
                      </a:r>
                      <a:r>
                        <a:rPr lang="en-GB" sz="1200" b="0" dirty="0">
                          <a:latin typeface="Gill Sans MT" panose="020B0502020104020203" pitchFamily="34" charset="0"/>
                        </a:rPr>
                        <a:t>r</a:t>
                      </a:r>
                      <a:r>
                        <a:rPr lang="en-GB" sz="1200" b="0" dirty="0">
                          <a:solidFill>
                            <a:srgbClr val="00B05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endParaRPr lang="en-GB" sz="1200" b="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119967"/>
                  </a:ext>
                </a:extLst>
              </a:tr>
              <a:tr h="38772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rgbClr val="00B050"/>
                          </a:solidFill>
                          <a:latin typeface="Gill Sans MT" panose="020B0502020104020203" pitchFamily="34" charset="0"/>
                        </a:rPr>
                        <a:t>ai</a:t>
                      </a: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626076"/>
                  </a:ext>
                </a:extLst>
              </a:tr>
              <a:tr h="285566">
                <a:tc rowSpan="3"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Friday</a:t>
                      </a:r>
                    </a:p>
                    <a:p>
                      <a:pPr algn="ctr"/>
                      <a:r>
                        <a:rPr lang="en-GB" sz="1050" b="0" i="0" dirty="0">
                          <a:latin typeface="Gill Sans MT" panose="020B0502020104020203" pitchFamily="34" charset="77"/>
                        </a:rPr>
                        <a:t>Review &amp; Assess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Optional: Hear and Repeat review slide – Teacher reads each word aloud and pupils repeat • Complete weekly spelling test • Mark and review common errors • Record scores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Prepare Weekly Spelling Test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Mark &amp; Record Scores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prophe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sy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556433"/>
                  </a:ext>
                </a:extLst>
              </a:tr>
              <a:tr h="285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m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ou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rning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538019"/>
                  </a:ext>
                </a:extLst>
              </a:tr>
              <a:tr h="28556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pro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fit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461098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491C45A-7E21-2398-01EB-ED1EC167D8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505939"/>
              </p:ext>
            </p:extLst>
          </p:nvPr>
        </p:nvGraphicFramePr>
        <p:xfrm>
          <a:off x="209084" y="164583"/>
          <a:ext cx="3292399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0542">
                  <a:extLst>
                    <a:ext uri="{9D8B030D-6E8A-4147-A177-3AD203B41FA5}">
                      <a16:colId xmlns:a16="http://schemas.microsoft.com/office/drawing/2014/main" val="458450377"/>
                    </a:ext>
                  </a:extLst>
                </a:gridCol>
                <a:gridCol w="1821857">
                  <a:extLst>
                    <a:ext uri="{9D8B030D-6E8A-4147-A177-3AD203B41FA5}">
                      <a16:colId xmlns:a16="http://schemas.microsoft.com/office/drawing/2014/main" val="3765746959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en-GB" sz="1200" b="1" i="0">
                          <a:latin typeface="Gill Sans MT" panose="020B0502020104020203" pitchFamily="34" charset="77"/>
                        </a:rPr>
                        <a:t>Year 6</a:t>
                      </a:r>
                      <a:endParaRPr lang="en-GB" sz="1200" b="1" i="0" dirty="0">
                        <a:latin typeface="Gill Sans MT" panose="020B0502020104020203" pitchFamily="34" charset="77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dirty="0">
                          <a:latin typeface="Gill Sans MT" panose="020B0502020104020203" pitchFamily="34" charset="77"/>
                        </a:rPr>
                        <a:t>Autumn 1 – Week 4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dirty="0">
                          <a:latin typeface="Gill Sans MT" panose="020B0502020104020203" pitchFamily="34" charset="77"/>
                        </a:rPr>
                        <a:t>Spellings at a glance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14920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Spelling Rule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Suffixes –</a:t>
                      </a:r>
                      <a:r>
                        <a:rPr lang="en-GB" sz="1200" b="1" i="0" dirty="0" err="1">
                          <a:latin typeface="Gill Sans MT" panose="020B0502020104020203" pitchFamily="34" charset="77"/>
                        </a:rPr>
                        <a:t>ible</a:t>
                      </a:r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 and -able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91979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DE2336F-AEB6-1E14-B471-C59E823386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550183"/>
              </p:ext>
            </p:extLst>
          </p:nvPr>
        </p:nvGraphicFramePr>
        <p:xfrm>
          <a:off x="3642420" y="164583"/>
          <a:ext cx="6054495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0899">
                  <a:extLst>
                    <a:ext uri="{9D8B030D-6E8A-4147-A177-3AD203B41FA5}">
                      <a16:colId xmlns:a16="http://schemas.microsoft.com/office/drawing/2014/main" val="3804985809"/>
                    </a:ext>
                  </a:extLst>
                </a:gridCol>
                <a:gridCol w="1210899">
                  <a:extLst>
                    <a:ext uri="{9D8B030D-6E8A-4147-A177-3AD203B41FA5}">
                      <a16:colId xmlns:a16="http://schemas.microsoft.com/office/drawing/2014/main" val="3748512246"/>
                    </a:ext>
                  </a:extLst>
                </a:gridCol>
                <a:gridCol w="1210899">
                  <a:extLst>
                    <a:ext uri="{9D8B030D-6E8A-4147-A177-3AD203B41FA5}">
                      <a16:colId xmlns:a16="http://schemas.microsoft.com/office/drawing/2014/main" val="2921767046"/>
                    </a:ext>
                  </a:extLst>
                </a:gridCol>
                <a:gridCol w="1210899">
                  <a:extLst>
                    <a:ext uri="{9D8B030D-6E8A-4147-A177-3AD203B41FA5}">
                      <a16:colId xmlns:a16="http://schemas.microsoft.com/office/drawing/2014/main" val="811158954"/>
                    </a:ext>
                  </a:extLst>
                </a:gridCol>
                <a:gridCol w="1210899">
                  <a:extLst>
                    <a:ext uri="{9D8B030D-6E8A-4147-A177-3AD203B41FA5}">
                      <a16:colId xmlns:a16="http://schemas.microsoft.com/office/drawing/2014/main" val="3215212214"/>
                    </a:ext>
                  </a:extLst>
                </a:gridCol>
              </a:tblGrid>
              <a:tr h="231130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ador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12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applic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12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consider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 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prob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12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enjoy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able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135089"/>
                  </a:ext>
                </a:extLst>
              </a:tr>
              <a:tr h="231130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toler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12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change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forc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ible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horr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  <a:endParaRPr lang="en-GB" sz="12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reason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able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425040"/>
                  </a:ext>
                </a:extLst>
              </a:tr>
              <a:tr h="231130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notice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leg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ible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depend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sens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poss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357354"/>
                  </a:ext>
                </a:extLst>
              </a:tr>
              <a:tr h="231130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comfor</a:t>
                      </a:r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t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understand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reli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incred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vis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230834"/>
                  </a:ext>
                </a:extLst>
              </a:tr>
            </a:tbl>
          </a:graphicData>
        </a:graphic>
      </p:graphicFrame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E2D04E6-4286-D924-35CE-6588C810C9BA}"/>
              </a:ext>
            </a:extLst>
          </p:cNvPr>
          <p:cNvCxnSpPr/>
          <p:nvPr/>
        </p:nvCxnSpPr>
        <p:spPr>
          <a:xfrm>
            <a:off x="3351125" y="548935"/>
            <a:ext cx="28590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FCDC0A8-5E9B-EE7D-4034-0A9EAF540DC3}"/>
              </a:ext>
            </a:extLst>
          </p:cNvPr>
          <p:cNvSpPr txBox="1"/>
          <p:nvPr/>
        </p:nvSpPr>
        <p:spPr>
          <a:xfrm>
            <a:off x="121858" y="6542171"/>
            <a:ext cx="43195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i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77"/>
              </a:rPr>
              <a:t>Weekly Sequence:  Teach → Investigate → Retrieve → Apply → Assess</a:t>
            </a:r>
          </a:p>
        </p:txBody>
      </p:sp>
    </p:spTree>
    <p:extLst>
      <p:ext uri="{BB962C8B-B14F-4D97-AF65-F5344CB8AC3E}">
        <p14:creationId xmlns:p14="http://schemas.microsoft.com/office/powerpoint/2010/main" val="876840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1476</TotalTime>
  <Words>374</Words>
  <Application>Microsoft Macintosh PowerPoint</Application>
  <PresentationFormat>A4 Paper (210x297 mm)</PresentationFormat>
  <Paragraphs>74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Gill Sans MT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Jennings</dc:creator>
  <cp:lastModifiedBy>Andrew Jennings</cp:lastModifiedBy>
  <cp:revision>23</cp:revision>
  <dcterms:created xsi:type="dcterms:W3CDTF">2026-06-16T13:58:53Z</dcterms:created>
  <dcterms:modified xsi:type="dcterms:W3CDTF">2026-08-18T10:06:45Z</dcterms:modified>
</cp:coreProperties>
</file>