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6"/>
  </p:notesMasterIdLst>
  <p:sldIdLst>
    <p:sldId id="478" r:id="rId2"/>
    <p:sldId id="486" r:id="rId3"/>
    <p:sldId id="288" r:id="rId4"/>
    <p:sldId id="488" r:id="rId5"/>
    <p:sldId id="48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9" r:id="rId27"/>
    <p:sldId id="280" r:id="rId28"/>
    <p:sldId id="281" r:id="rId29"/>
    <p:sldId id="294" r:id="rId30"/>
    <p:sldId id="282" r:id="rId31"/>
    <p:sldId id="295" r:id="rId32"/>
    <p:sldId id="296" r:id="rId33"/>
    <p:sldId id="297" r:id="rId34"/>
    <p:sldId id="299" r:id="rId35"/>
    <p:sldId id="298" r:id="rId36"/>
    <p:sldId id="300" r:id="rId37"/>
    <p:sldId id="301" r:id="rId38"/>
    <p:sldId id="302" r:id="rId39"/>
    <p:sldId id="303" r:id="rId40"/>
    <p:sldId id="304" r:id="rId41"/>
    <p:sldId id="307" r:id="rId42"/>
    <p:sldId id="308" r:id="rId43"/>
    <p:sldId id="305" r:id="rId44"/>
    <p:sldId id="306" r:id="rId45"/>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17"/>
    <p:restoredTop sz="94612"/>
  </p:normalViewPr>
  <p:slideViewPr>
    <p:cSldViewPr snapToGrid="0" snapToObjects="1">
      <p:cViewPr varScale="1">
        <p:scale>
          <a:sx n="79" d="100"/>
          <a:sy n="79" d="100"/>
        </p:scale>
        <p:origin x="2344" y="208"/>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25/08/2026</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36</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25/08/2026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25/08/2026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25/08/2026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25/08/2026</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554545"/>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The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i</a:t>
            </a: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sound spelt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ey</a:t>
            </a: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E4C19AD8-0ED4-57D6-4A6C-18717CF2C42D}"/>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324CF904-E6FA-08A3-783E-B7A1E771555C}"/>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2 -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Autumn 1 – Week 4</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410807187"/>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400" b="1" dirty="0">
                          <a:solidFill>
                            <a:srgbClr val="000000"/>
                          </a:solidFill>
                          <a:latin typeface="Gill Sans MT" panose="020B0502020104020203" pitchFamily="34" charset="0"/>
                        </a:rPr>
                        <a:t>k</a:t>
                      </a:r>
                      <a:r>
                        <a:rPr lang="en-US" sz="4400" b="1" dirty="0">
                          <a:solidFill>
                            <a:srgbClr val="FF0000"/>
                          </a:solidFill>
                          <a:latin typeface="Gill Sans MT" panose="020B0502020104020203" pitchFamily="34" charset="0"/>
                        </a:rPr>
                        <a:t>ey</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solidFill>
                            <a:srgbClr val="000000"/>
                          </a:solidFill>
                          <a:latin typeface="Gill Sans MT" panose="020B0502020104020203" pitchFamily="34" charset="0"/>
                        </a:rPr>
                        <a:t>donk</a:t>
                      </a:r>
                      <a:r>
                        <a:rPr lang="en-US" sz="4400" b="1" dirty="0">
                          <a:solidFill>
                            <a:srgbClr val="FF0000"/>
                          </a:solidFill>
                          <a:latin typeface="Gill Sans MT" panose="020B0502020104020203" pitchFamily="34" charset="0"/>
                        </a:rPr>
                        <a:t>ey</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US" sz="4400" b="1" dirty="0">
                          <a:solidFill>
                            <a:srgbClr val="000000"/>
                          </a:solidFill>
                          <a:latin typeface="Gill Sans MT" panose="020B0502020104020203" pitchFamily="34" charset="0"/>
                        </a:rPr>
                        <a:t>chimn</a:t>
                      </a:r>
                      <a:r>
                        <a:rPr lang="en-US" sz="4400" b="1" dirty="0">
                          <a:solidFill>
                            <a:srgbClr val="FF0000"/>
                          </a:solidFill>
                          <a:latin typeface="Gill Sans MT" panose="020B0502020104020203" pitchFamily="34" charset="0"/>
                        </a:rPr>
                        <a:t>ey</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solidFill>
                            <a:srgbClr val="000000"/>
                          </a:solidFill>
                          <a:latin typeface="Gill Sans MT" panose="020B0502020104020203" pitchFamily="34" charset="0"/>
                        </a:rPr>
                        <a:t>vall</a:t>
                      </a:r>
                      <a:r>
                        <a:rPr lang="en-US" sz="4400" b="1" dirty="0">
                          <a:solidFill>
                            <a:srgbClr val="FF0000"/>
                          </a:solidFill>
                          <a:latin typeface="Gill Sans MT" panose="020B0502020104020203" pitchFamily="34" charset="0"/>
                        </a:rPr>
                        <a:t>ey</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turk</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kidn</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journ</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troll</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400" b="1" dirty="0">
                          <a:latin typeface="Gill Sans MT" panose="020B0502020104020203" pitchFamily="34" charset="0"/>
                        </a:rPr>
                        <a:t>pull</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all</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latin typeface="Gill Sans MT" panose="020B0502020104020203" pitchFamily="34" charset="0"/>
                        </a:rPr>
                        <a:t>parsl</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77"/>
                        </a:rPr>
                        <a:t>jers</a:t>
                      </a:r>
                      <a:r>
                        <a:rPr lang="en-GB" sz="4400" b="1" dirty="0">
                          <a:solidFill>
                            <a:srgbClr val="FF0000"/>
                          </a:solidFill>
                          <a:latin typeface="Gill Sans MT" panose="020B0502020104020203" pitchFamily="34" charset="77"/>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281876467"/>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400" b="1" dirty="0">
                          <a:solidFill>
                            <a:srgbClr val="000000"/>
                          </a:solidFill>
                          <a:latin typeface="Gill Sans MT" panose="020B0502020104020203" pitchFamily="34" charset="0"/>
                        </a:rPr>
                        <a:t>monk</a:t>
                      </a:r>
                      <a:r>
                        <a:rPr lang="en-US" sz="4400" b="1" dirty="0">
                          <a:solidFill>
                            <a:srgbClr val="FF0000"/>
                          </a:solidFill>
                          <a:latin typeface="Gill Sans MT" panose="020B0502020104020203" pitchFamily="34" charset="0"/>
                        </a:rPr>
                        <a:t>ey</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mon</a:t>
                      </a:r>
                      <a:r>
                        <a:rPr lang="en-GB" sz="4400" b="1" dirty="0">
                          <a:solidFill>
                            <a:srgbClr val="FF0000"/>
                          </a:solidFill>
                          <a:latin typeface="Gill Sans MT" panose="020B0502020104020203" pitchFamily="34" charset="0"/>
                        </a:rPr>
                        <a:t>ey</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dirty="0">
                          <a:latin typeface="Gill Sans MT" panose="020B0502020104020203" pitchFamily="34" charset="0"/>
                        </a:rPr>
                        <a:t>hon</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jock</a:t>
                      </a:r>
                      <a:r>
                        <a:rPr lang="en-GB" sz="4400" b="1" dirty="0">
                          <a:solidFill>
                            <a:srgbClr val="FF0000"/>
                          </a:solidFill>
                          <a:latin typeface="Gill Sans MT" panose="020B0502020104020203" pitchFamily="34" charset="0"/>
                        </a:rPr>
                        <a:t>ey</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hock</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abb</a:t>
                      </a:r>
                      <a:r>
                        <a:rPr lang="en-GB" sz="4400" b="1" dirty="0">
                          <a:solidFill>
                            <a:srgbClr val="FF0000"/>
                          </a:solidFill>
                          <a:latin typeface="Gill Sans MT" panose="020B0502020104020203" pitchFamily="34" charset="0"/>
                        </a:rPr>
                        <a:t>ey</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voll</a:t>
                      </a:r>
                      <a:r>
                        <a:rPr lang="en-GB" sz="4400" b="1" dirty="0">
                          <a:solidFill>
                            <a:srgbClr val="FF0000"/>
                          </a:solidFill>
                          <a:latin typeface="Gill Sans MT" panose="020B0502020104020203" pitchFamily="34" charset="0"/>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77"/>
                        </a:rPr>
                        <a:t>smil</a:t>
                      </a:r>
                      <a:r>
                        <a:rPr lang="en-GB" sz="4400" b="1" dirty="0">
                          <a:solidFill>
                            <a:srgbClr val="FF0000"/>
                          </a:solidFill>
                          <a:latin typeface="Gill Sans MT" panose="020B0502020104020203" pitchFamily="34" charset="77"/>
                        </a:rPr>
                        <a:t>ey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k</a:t>
            </a:r>
            <a:r>
              <a:rPr lang="en-US"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chimn</a:t>
            </a:r>
            <a:r>
              <a:rPr lang="en-US"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turk</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journ</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pull</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donk</a:t>
            </a:r>
            <a:r>
              <a:rPr lang="en-US"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vall</a:t>
            </a:r>
            <a:r>
              <a:rPr lang="en-US"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kidn</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troll</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all</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monk</a:t>
            </a:r>
            <a:r>
              <a:rPr lang="en-US"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hon</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hock</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voll</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parsl</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mon</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jock</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abb</a:t>
            </a:r>
            <a:r>
              <a:rPr lang="en-GB" sz="7200" b="1" dirty="0">
                <a:solidFill>
                  <a:srgbClr val="FF0000"/>
                </a:solidFill>
                <a:latin typeface="Gill Sans MT" panose="020B0502020104020203" pitchFamily="34" charset="0"/>
              </a:rPr>
              <a:t>ey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smil</a:t>
            </a:r>
            <a:r>
              <a:rPr lang="en-GB" sz="7200" b="1" dirty="0">
                <a:solidFill>
                  <a:srgbClr val="FF0000"/>
                </a:solidFill>
                <a:latin typeface="Gill Sans MT" panose="020B0502020104020203" pitchFamily="34" charset="77"/>
              </a:rPr>
              <a:t>ey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jers</a:t>
            </a:r>
            <a:r>
              <a:rPr lang="en-GB" sz="7200" b="1" dirty="0">
                <a:solidFill>
                  <a:srgbClr val="FF0000"/>
                </a:solidFill>
                <a:latin typeface="Gill Sans MT" panose="020B0502020104020203" pitchFamily="34" charset="77"/>
              </a:rPr>
              <a:t>ey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134631138"/>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donkey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valley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kidney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trolley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alley</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money</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honey</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hockey</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77"/>
                        </a:rPr>
                        <a:t>smiley</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77"/>
                        </a:rPr>
                        <a:t>jersey</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endParaRPr lang="en-GB" sz="1400" b="1" i="0" u="none" dirty="0">
                        <a:solidFill>
                          <a:schemeClr val="tx1"/>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endParaRPr lang="en-GB" sz="1400" i="0" u="none" dirty="0">
                        <a:solidFill>
                          <a:srgbClr val="FF0000"/>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endParaRPr lang="en-GB" sz="1400" i="0" u="none" dirty="0">
                        <a:solidFill>
                          <a:srgbClr val="FF0000"/>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1136804856"/>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monkey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honey</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hockey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valley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parsley</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money</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jockey</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odyssey</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77"/>
                        </a:rPr>
                        <a:t>smiley</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77"/>
                        </a:rPr>
                        <a:t>jersey</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endParaRPr lang="en-GB" sz="1400" b="1" dirty="0">
                        <a:solidFill>
                          <a:schemeClr val="tx1"/>
                        </a:solidFill>
                        <a:latin typeface="Gill Sans MT" panose="020B0502020104020203" pitchFamily="34" charset="77"/>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endParaRPr lang="en-GB" sz="1400" dirty="0">
                        <a:solidFill>
                          <a:srgbClr val="FF0000"/>
                        </a:solidFill>
                        <a:latin typeface="Gill Sans MT" panose="020B0502020104020203" pitchFamily="34" charset="77"/>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endParaRPr lang="en-GB" sz="1400" dirty="0">
                        <a:solidFill>
                          <a:srgbClr val="FF0000"/>
                        </a:solidFill>
                        <a:latin typeface="Gill Sans MT" panose="020B0502020104020203" pitchFamily="34" charset="77"/>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2463151385"/>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donkey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valley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kidney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trolley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alley</a:t>
                      </a: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key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chimney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turkey</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journey</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pulley</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endParaRPr lang="en-GB" sz="1400" b="1" i="0" u="none" dirty="0">
                        <a:solidFill>
                          <a:schemeClr val="tx1"/>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endParaRPr lang="en-GB" sz="1400" i="0" u="none" dirty="0">
                        <a:solidFill>
                          <a:srgbClr val="FF0000"/>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endParaRPr lang="en-GB" sz="1400" i="0" u="none" dirty="0">
                        <a:solidFill>
                          <a:srgbClr val="FF0000"/>
                        </a:solidFill>
                        <a:latin typeface="Gill Sans MT" panose="020B0502020104020203" pitchFamily="34" charset="0"/>
                      </a:endParaRP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3C798A80-7BBD-3DA7-6F66-5C2928318CAD}"/>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205926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2349631092"/>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US" sz="2400" dirty="0">
                          <a:solidFill>
                            <a:srgbClr val="000000"/>
                          </a:solidFill>
                          <a:latin typeface="Gill Sans MT" panose="020B0502020104020203" pitchFamily="34" charset="0"/>
                        </a:rPr>
                        <a:t>k</a:t>
                      </a:r>
                      <a:r>
                        <a:rPr lang="en-US" sz="2400" dirty="0">
                          <a:solidFill>
                            <a:srgbClr val="FF0000"/>
                          </a:solidFill>
                          <a:latin typeface="Gill Sans MT" panose="020B0502020104020203" pitchFamily="34" charset="0"/>
                        </a:rPr>
                        <a:t>ey</a:t>
                      </a:r>
                      <a:endParaRPr lang="en-GB" sz="2400" dirty="0">
                        <a:solidFill>
                          <a:srgbClr val="FF0000"/>
                        </a:solidFill>
                        <a:latin typeface="Gill Sans MT" panose="020B0502020104020203" pitchFamily="34" charset="0"/>
                      </a:endParaRPr>
                    </a:p>
                  </a:txBody>
                  <a:tcPr anchor="ctr"/>
                </a:tc>
                <a:tc>
                  <a:txBody>
                    <a:bodyPr/>
                    <a:lstStyle/>
                    <a:p>
                      <a:pPr algn="ctr"/>
                      <a:r>
                        <a:rPr lang="en-US" sz="2400" dirty="0">
                          <a:solidFill>
                            <a:srgbClr val="000000"/>
                          </a:solidFill>
                          <a:latin typeface="Gill Sans MT" panose="020B0502020104020203" pitchFamily="34" charset="0"/>
                        </a:rPr>
                        <a:t>donk</a:t>
                      </a:r>
                      <a:r>
                        <a:rPr lang="en-US" sz="2400" dirty="0">
                          <a:solidFill>
                            <a:srgbClr val="FF0000"/>
                          </a:solidFill>
                          <a:latin typeface="Gill Sans MT" panose="020B0502020104020203" pitchFamily="34" charset="0"/>
                        </a:rPr>
                        <a:t>ey</a:t>
                      </a:r>
                      <a:endParaRPr lang="en-GB" sz="2400" dirty="0">
                        <a:solidFill>
                          <a:srgbClr val="FF0000"/>
                        </a:solidFill>
                        <a:latin typeface="Gill Sans MT" panose="020B0502020104020203" pitchFamily="34" charset="0"/>
                      </a:endParaRPr>
                    </a:p>
                  </a:txBody>
                  <a:tcPr anchor="ctr"/>
                </a:tc>
                <a:tc>
                  <a:txBody>
                    <a:bodyPr/>
                    <a:lstStyle/>
                    <a:p>
                      <a:pPr algn="ctr"/>
                      <a:r>
                        <a:rPr lang="en-US" sz="2400" dirty="0">
                          <a:solidFill>
                            <a:srgbClr val="000000"/>
                          </a:solidFill>
                          <a:latin typeface="Gill Sans MT" panose="020B0502020104020203" pitchFamily="34" charset="0"/>
                        </a:rPr>
                        <a:t>monk</a:t>
                      </a:r>
                      <a:r>
                        <a:rPr lang="en-US" sz="2400" dirty="0">
                          <a:solidFill>
                            <a:srgbClr val="FF0000"/>
                          </a:solidFill>
                          <a:latin typeface="Gill Sans MT" panose="020B0502020104020203" pitchFamily="34" charset="0"/>
                        </a:rPr>
                        <a:t>ey</a:t>
                      </a:r>
                      <a:endParaRPr lang="en-GB" sz="2400" dirty="0">
                        <a:solidFill>
                          <a:srgbClr val="FF0000"/>
                        </a:solidFill>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mon</a:t>
                      </a:r>
                      <a:r>
                        <a:rPr lang="en-GB" sz="2400" dirty="0">
                          <a:solidFill>
                            <a:srgbClr val="FF0000"/>
                          </a:solidFill>
                          <a:latin typeface="Gill Sans MT" panose="020B0502020104020203" pitchFamily="34" charset="0"/>
                        </a:rPr>
                        <a:t>ey</a:t>
                      </a:r>
                      <a:endParaRPr lang="en-GB" sz="24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r>
                        <a:rPr lang="en-US" sz="2400" dirty="0">
                          <a:solidFill>
                            <a:srgbClr val="000000"/>
                          </a:solidFill>
                          <a:latin typeface="Gill Sans MT" panose="020B0502020104020203" pitchFamily="34" charset="0"/>
                        </a:rPr>
                        <a:t>chimn</a:t>
                      </a:r>
                      <a:r>
                        <a:rPr lang="en-US" sz="2400" dirty="0">
                          <a:solidFill>
                            <a:srgbClr val="FF0000"/>
                          </a:solidFill>
                          <a:latin typeface="Gill Sans MT" panose="020B0502020104020203" pitchFamily="34" charset="0"/>
                        </a:rPr>
                        <a:t>ey</a:t>
                      </a:r>
                      <a:endParaRPr lang="en-GB" sz="2400" dirty="0">
                        <a:solidFill>
                          <a:srgbClr val="FF0000"/>
                        </a:solidFill>
                        <a:latin typeface="Gill Sans MT" panose="020B0502020104020203" pitchFamily="34" charset="0"/>
                      </a:endParaRPr>
                    </a:p>
                  </a:txBody>
                  <a:tcPr anchor="ctr"/>
                </a:tc>
                <a:tc>
                  <a:txBody>
                    <a:bodyPr/>
                    <a:lstStyle/>
                    <a:p>
                      <a:pPr algn="ctr"/>
                      <a:r>
                        <a:rPr lang="en-US" sz="2400" dirty="0">
                          <a:solidFill>
                            <a:srgbClr val="000000"/>
                          </a:solidFill>
                          <a:latin typeface="Gill Sans MT" panose="020B0502020104020203" pitchFamily="34" charset="0"/>
                        </a:rPr>
                        <a:t>vall</a:t>
                      </a:r>
                      <a:r>
                        <a:rPr lang="en-US" sz="2400" dirty="0">
                          <a:solidFill>
                            <a:srgbClr val="FF0000"/>
                          </a:solidFill>
                          <a:latin typeface="Gill Sans MT" panose="020B0502020104020203" pitchFamily="34" charset="0"/>
                        </a:rPr>
                        <a:t>ey</a:t>
                      </a:r>
                      <a:endParaRPr lang="en-GB" sz="2400" dirty="0">
                        <a:solidFill>
                          <a:srgbClr val="FF0000"/>
                        </a:solidFill>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hon</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jock</a:t>
                      </a:r>
                      <a:r>
                        <a:rPr lang="en-GB" sz="2400" dirty="0">
                          <a:solidFill>
                            <a:srgbClr val="FF0000"/>
                          </a:solidFill>
                          <a:latin typeface="Gill Sans MT" panose="020B0502020104020203" pitchFamily="34" charset="0"/>
                        </a:rPr>
                        <a:t>ey</a:t>
                      </a:r>
                      <a:endParaRPr lang="en-GB" sz="2400" dirty="0">
                        <a:latin typeface="Gill Sans MT" panose="020B0502020104020203" pitchFamily="34" charset="77"/>
                      </a:endParaRPr>
                    </a:p>
                  </a:txBody>
                  <a:tcPr anchor="ctr"/>
                </a:tc>
                <a:extLst>
                  <a:ext uri="{0D108BD9-81ED-4DB2-BD59-A6C34878D82A}">
                    <a16:rowId xmlns:a16="http://schemas.microsoft.com/office/drawing/2014/main" val="3507539090"/>
                  </a:ext>
                </a:extLst>
              </a:tr>
              <a:tr h="1380393">
                <a:tc>
                  <a:txBody>
                    <a:bodyPr/>
                    <a:lstStyle/>
                    <a:p>
                      <a:pPr algn="ctr"/>
                      <a:r>
                        <a:rPr lang="en-GB" sz="2400" dirty="0">
                          <a:latin typeface="Gill Sans MT" panose="020B0502020104020203" pitchFamily="34" charset="0"/>
                        </a:rPr>
                        <a:t>turk</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kidn</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hock</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abb</a:t>
                      </a:r>
                      <a:r>
                        <a:rPr lang="en-GB" sz="2400" dirty="0">
                          <a:solidFill>
                            <a:srgbClr val="FF0000"/>
                          </a:solidFill>
                          <a:latin typeface="Gill Sans MT" panose="020B0502020104020203" pitchFamily="34" charset="0"/>
                        </a:rPr>
                        <a:t>ey</a:t>
                      </a:r>
                      <a:endParaRPr lang="en-GB" sz="2400" dirty="0">
                        <a:latin typeface="Gill Sans MT" panose="020B0502020104020203" pitchFamily="34" charset="77"/>
                      </a:endParaRPr>
                    </a:p>
                  </a:txBody>
                  <a:tcPr anchor="ctr"/>
                </a:tc>
                <a:extLst>
                  <a:ext uri="{0D108BD9-81ED-4DB2-BD59-A6C34878D82A}">
                    <a16:rowId xmlns:a16="http://schemas.microsoft.com/office/drawing/2014/main" val="3537804785"/>
                  </a:ext>
                </a:extLst>
              </a:tr>
              <a:tr h="1380393">
                <a:tc>
                  <a:txBody>
                    <a:bodyPr/>
                    <a:lstStyle/>
                    <a:p>
                      <a:pPr algn="ctr"/>
                      <a:r>
                        <a:rPr lang="en-GB" sz="2400" dirty="0">
                          <a:latin typeface="Gill Sans MT" panose="020B0502020104020203" pitchFamily="34" charset="0"/>
                        </a:rPr>
                        <a:t>journ</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troll</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voll</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77"/>
                        </a:rPr>
                        <a:t>smil</a:t>
                      </a:r>
                      <a:r>
                        <a:rPr lang="en-GB" sz="2400" dirty="0">
                          <a:solidFill>
                            <a:srgbClr val="FF0000"/>
                          </a:solidFill>
                          <a:latin typeface="Gill Sans MT" panose="020B0502020104020203" pitchFamily="34" charset="77"/>
                        </a:rPr>
                        <a:t>ey</a:t>
                      </a:r>
                    </a:p>
                  </a:txBody>
                  <a:tcPr anchor="ctr"/>
                </a:tc>
                <a:extLst>
                  <a:ext uri="{0D108BD9-81ED-4DB2-BD59-A6C34878D82A}">
                    <a16:rowId xmlns:a16="http://schemas.microsoft.com/office/drawing/2014/main" val="3298094511"/>
                  </a:ext>
                </a:extLst>
              </a:tr>
              <a:tr h="1380393">
                <a:tc>
                  <a:txBody>
                    <a:bodyPr/>
                    <a:lstStyle/>
                    <a:p>
                      <a:pPr algn="ctr"/>
                      <a:r>
                        <a:rPr lang="en-GB" sz="2400" dirty="0">
                          <a:latin typeface="Gill Sans MT" panose="020B0502020104020203" pitchFamily="34" charset="0"/>
                        </a:rPr>
                        <a:t>pull</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all</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0"/>
                        </a:rPr>
                        <a:t>parsl</a:t>
                      </a:r>
                      <a:r>
                        <a:rPr lang="en-GB" sz="2400" dirty="0">
                          <a:solidFill>
                            <a:srgbClr val="FF0000"/>
                          </a:solidFill>
                          <a:latin typeface="Gill Sans MT" panose="020B0502020104020203" pitchFamily="34" charset="0"/>
                        </a:rPr>
                        <a:t>ey</a:t>
                      </a:r>
                    </a:p>
                  </a:txBody>
                  <a:tcPr anchor="ctr"/>
                </a:tc>
                <a:tc>
                  <a:txBody>
                    <a:bodyPr/>
                    <a:lstStyle/>
                    <a:p>
                      <a:pPr algn="ctr"/>
                      <a:r>
                        <a:rPr lang="en-GB" sz="2400" dirty="0">
                          <a:latin typeface="Gill Sans MT" panose="020B0502020104020203" pitchFamily="34" charset="77"/>
                        </a:rPr>
                        <a:t>jers</a:t>
                      </a:r>
                      <a:r>
                        <a:rPr lang="en-GB" sz="2400" dirty="0">
                          <a:solidFill>
                            <a:srgbClr val="FF0000"/>
                          </a:solidFill>
                          <a:latin typeface="Gill Sans MT" panose="020B0502020104020203" pitchFamily="34" charset="77"/>
                        </a:rPr>
                        <a:t>ey</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3657775349"/>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dirty="0"/>
                        <a:t>– </a:t>
                      </a:r>
                      <a:r>
                        <a:rPr lang="en-GB" b="1" dirty="0">
                          <a:solidFill>
                            <a:srgbClr val="0070C0"/>
                          </a:solidFill>
                        </a:rPr>
                        <a:t>The /</a:t>
                      </a:r>
                      <a:r>
                        <a:rPr lang="en-GB" b="1" dirty="0" err="1">
                          <a:solidFill>
                            <a:srgbClr val="0070C0"/>
                          </a:solidFill>
                        </a:rPr>
                        <a:t>i</a:t>
                      </a:r>
                      <a:r>
                        <a:rPr lang="en-GB" b="1" dirty="0">
                          <a:solidFill>
                            <a:srgbClr val="0070C0"/>
                          </a:solidFill>
                        </a:rPr>
                        <a:t>:/ sound spelt –</a:t>
                      </a:r>
                      <a:r>
                        <a:rPr lang="en-GB" b="1">
                          <a:solidFill>
                            <a:srgbClr val="0070C0"/>
                          </a:solidFill>
                        </a:rPr>
                        <a:t>ey</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US" sz="1400" b="1" dirty="0">
                          <a:solidFill>
                            <a:schemeClr val="tx1"/>
                          </a:solidFill>
                          <a:latin typeface="Gill Sans MT" panose="020B0502020104020203" pitchFamily="34" charset="77"/>
                        </a:rPr>
                        <a:t>The /i:/ sound spelt –</a:t>
                      </a:r>
                      <a:r>
                        <a:rPr lang="en-US" sz="1400" b="1" dirty="0" err="1">
                          <a:solidFill>
                            <a:schemeClr val="tx1"/>
                          </a:solidFill>
                          <a:latin typeface="Gill Sans MT" panose="020B0502020104020203" pitchFamily="34" charset="77"/>
                        </a:rPr>
                        <a:t>ey</a:t>
                      </a:r>
                      <a:endParaRPr lang="en-US" sz="1400" b="1" dirty="0">
                        <a:solidFill>
                          <a:schemeClr val="tx1"/>
                        </a:solidFill>
                        <a:latin typeface="Gill Sans MT" panose="020B0502020104020203" pitchFamily="34" charset="77"/>
                      </a:endParaRPr>
                    </a:p>
                    <a:p>
                      <a:pPr marL="0" indent="0" algn="ctr">
                        <a:buFont typeface="Arial" panose="020B0604020202020204" pitchFamily="34" charset="0"/>
                        <a:buNone/>
                      </a:pPr>
                      <a:endParaRPr lang="en-US" sz="1400" b="1" dirty="0">
                        <a:solidFill>
                          <a:schemeClr val="tx1"/>
                        </a:solidFill>
                        <a:latin typeface="Gill Sans MT" panose="020B0502020104020203" pitchFamily="34" charset="77"/>
                      </a:endParaRPr>
                    </a:p>
                    <a:p>
                      <a:pPr marL="0" indent="0" algn="ctr">
                        <a:buFont typeface="Arial" panose="020B0604020202020204" pitchFamily="34" charset="0"/>
                        <a:buNone/>
                      </a:pPr>
                      <a:r>
                        <a:rPr lang="en-US" sz="1200" b="0" dirty="0">
                          <a:solidFill>
                            <a:schemeClr val="tx1"/>
                          </a:solidFill>
                          <a:latin typeface="Gill Sans MT" panose="020B0502020104020203" pitchFamily="34" charset="77"/>
                        </a:rPr>
                        <a:t>The plural of these words is formed by the addition of –s (donkeys, monkeys, etc.).</a:t>
                      </a:r>
                      <a:endParaRPr lang="en-GB" sz="1200" b="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2 – Autumn Term – Week 4</a:t>
            </a:r>
          </a:p>
        </p:txBody>
      </p:sp>
      <p:pic>
        <p:nvPicPr>
          <p:cNvPr id="2" name="Picture 1" descr="A logo with a black ninja figure&#10;&#10;AI-generated content may be incorrect.">
            <a:extLst>
              <a:ext uri="{FF2B5EF4-FFF2-40B4-BE49-F238E27FC236}">
                <a16:creationId xmlns:a16="http://schemas.microsoft.com/office/drawing/2014/main" id="{631CC25E-3A94-F0AE-AA77-4E76D35EDEAA}"/>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16579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09-7196-1880-E16E-38570BFB0AB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6ECD728-D083-CBF7-313D-507DD4AE2B8B}"/>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DF955E69-42AB-CB7E-A103-E4B5E38FF663}"/>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58CA536E-5C3A-3E11-FD8D-272BF53D548D}"/>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ey</a:t>
            </a:r>
            <a:endPar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C6583C0C-5E0A-C346-9280-4A116B2FD08A}"/>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Y2 - Autumn 1 - Week 4</a:t>
            </a:r>
          </a:p>
        </p:txBody>
      </p:sp>
      <p:pic>
        <p:nvPicPr>
          <p:cNvPr id="18" name="Picture 17" descr="A cartoon character with a blue letter&#10;&#10;AI-generated content may be incorrect.">
            <a:extLst>
              <a:ext uri="{FF2B5EF4-FFF2-40B4-BE49-F238E27FC236}">
                <a16:creationId xmlns:a16="http://schemas.microsoft.com/office/drawing/2014/main" id="{E43A092A-D1BD-4BD8-2EA9-41FDC823E68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18DFA51A-DD47-646F-8EC3-4E950FF5A8BC}"/>
              </a:ext>
            </a:extLst>
          </p:cNvPr>
          <p:cNvSpPr txBox="1"/>
          <p:nvPr/>
        </p:nvSpPr>
        <p:spPr>
          <a:xfrm>
            <a:off x="391602" y="556053"/>
            <a:ext cx="6074796" cy="461665"/>
          </a:xfrm>
          <a:prstGeom prst="rect">
            <a:avLst/>
          </a:prstGeom>
          <a:noFill/>
        </p:spPr>
        <p:txBody>
          <a:bodyPr wrap="square">
            <a:spAutoFit/>
          </a:bodyPr>
          <a:lstStyle/>
          <a:p>
            <a:pPr algn="ctr"/>
            <a:r>
              <a:rPr lang="en-GB" sz="1200" b="1" i="0" u="none" strike="noStrike" kern="1200" baseline="0" dirty="0">
                <a:solidFill>
                  <a:schemeClr val="tx1"/>
                </a:solidFill>
                <a:latin typeface="Gill Sans MT" panose="020B0502020104020203" pitchFamily="34" charset="0"/>
              </a:rPr>
              <a:t>Rule: </a:t>
            </a:r>
            <a:r>
              <a:rPr lang="en-GB" sz="1200" dirty="0">
                <a:latin typeface="Gill Sans MT" panose="020B0502020104020203" pitchFamily="34" charset="0"/>
              </a:rPr>
              <a:t>The </a:t>
            </a:r>
            <a:r>
              <a:rPr lang="en-US" sz="1200" dirty="0">
                <a:solidFill>
                  <a:schemeClr val="tx1"/>
                </a:solidFill>
                <a:latin typeface="Gill Sans MT" panose="020B0502020104020203" pitchFamily="34" charset="0"/>
              </a:rPr>
              <a:t>digraph </a:t>
            </a:r>
            <a:r>
              <a:rPr lang="en-US" sz="1200" b="1" dirty="0" err="1">
                <a:latin typeface="Gill Sans MT" panose="020B0502020104020203" pitchFamily="34" charset="0"/>
              </a:rPr>
              <a:t>ey</a:t>
            </a:r>
            <a:r>
              <a:rPr lang="en-US" sz="1200" dirty="0">
                <a:solidFill>
                  <a:schemeClr val="tx1"/>
                </a:solidFill>
                <a:latin typeface="Gill Sans MT" panose="020B0502020104020203" pitchFamily="34" charset="0"/>
              </a:rPr>
              <a:t> makes the long </a:t>
            </a:r>
            <a:r>
              <a:rPr lang="en-US" sz="1200" b="1" dirty="0" err="1">
                <a:latin typeface="Gill Sans MT" panose="020B0502020104020203" pitchFamily="34" charset="0"/>
              </a:rPr>
              <a:t>ee</a:t>
            </a:r>
            <a:r>
              <a:rPr lang="en-US" sz="1200" dirty="0">
                <a:latin typeface="Gill Sans MT" panose="020B0502020104020203" pitchFamily="34" charset="0"/>
              </a:rPr>
              <a:t> sound and is always</a:t>
            </a:r>
            <a:r>
              <a:rPr lang="en-US" sz="1200" dirty="0">
                <a:solidFill>
                  <a:schemeClr val="tx1"/>
                </a:solidFill>
                <a:latin typeface="Gill Sans MT" panose="020B0502020104020203" pitchFamily="34" charset="0"/>
              </a:rPr>
              <a:t> found </a:t>
            </a:r>
            <a:r>
              <a:rPr lang="en-US" sz="1200" dirty="0">
                <a:latin typeface="Gill Sans MT" panose="020B0502020104020203" pitchFamily="34" charset="0"/>
              </a:rPr>
              <a:t>at the end</a:t>
            </a:r>
            <a:r>
              <a:rPr lang="en-US" sz="1200" dirty="0">
                <a:solidFill>
                  <a:schemeClr val="tx1"/>
                </a:solidFill>
                <a:latin typeface="Gill Sans MT" panose="020B0502020104020203" pitchFamily="34" charset="0"/>
              </a:rPr>
              <a:t> of a word. </a:t>
            </a:r>
            <a:endParaRPr lang="en-US" sz="1200" b="1" dirty="0">
              <a:latin typeface="Gill Sans MT" panose="020B0502020104020203" pitchFamily="34" charset="0"/>
            </a:endParaRPr>
          </a:p>
          <a:p>
            <a:pPr algn="ctr"/>
            <a:r>
              <a:rPr lang="en-US" sz="1200" dirty="0">
                <a:latin typeface="Gill Sans MT" panose="020B0502020104020203" pitchFamily="34" charset="0"/>
              </a:rPr>
              <a:t>The plural of these words is formed by the addition of –s, for example: donkeys, monkeys.</a:t>
            </a:r>
            <a:endParaRPr lang="en-GB" sz="1200" dirty="0">
              <a:latin typeface="Gill Sans MT" panose="020B0502020104020203" pitchFamily="34" charset="0"/>
            </a:endParaRPr>
          </a:p>
        </p:txBody>
      </p:sp>
      <p:graphicFrame>
        <p:nvGraphicFramePr>
          <p:cNvPr id="23" name="Table 22">
            <a:extLst>
              <a:ext uri="{FF2B5EF4-FFF2-40B4-BE49-F238E27FC236}">
                <a16:creationId xmlns:a16="http://schemas.microsoft.com/office/drawing/2014/main" id="{884D6554-B26E-2D5E-E73E-6EEEDB7C64D1}"/>
              </a:ext>
            </a:extLst>
          </p:cNvPr>
          <p:cNvGraphicFramePr>
            <a:graphicFrameLocks noGrp="1"/>
          </p:cNvGraphicFramePr>
          <p:nvPr>
            <p:extLst>
              <p:ext uri="{D42A27DB-BD31-4B8C-83A1-F6EECF244321}">
                <p14:modId xmlns:p14="http://schemas.microsoft.com/office/powerpoint/2010/main" val="1208815441"/>
              </p:ext>
            </p:extLst>
          </p:nvPr>
        </p:nvGraphicFramePr>
        <p:xfrm>
          <a:off x="153916" y="1347399"/>
          <a:ext cx="3275084" cy="8188540"/>
        </p:xfrm>
        <a:graphic>
          <a:graphicData uri="http://schemas.openxmlformats.org/drawingml/2006/table">
            <a:tbl>
              <a:tblPr firstRow="1" bandRow="1">
                <a:tableStyleId>{5940675A-B579-460E-94D1-54222C63F5DA}</a:tableStyleId>
              </a:tblPr>
              <a:tblGrid>
                <a:gridCol w="1089150">
                  <a:extLst>
                    <a:ext uri="{9D8B030D-6E8A-4147-A177-3AD203B41FA5}">
                      <a16:colId xmlns:a16="http://schemas.microsoft.com/office/drawing/2014/main" val="1258760958"/>
                    </a:ext>
                  </a:extLst>
                </a:gridCol>
                <a:gridCol w="2185934">
                  <a:extLst>
                    <a:ext uri="{9D8B030D-6E8A-4147-A177-3AD203B41FA5}">
                      <a16:colId xmlns:a16="http://schemas.microsoft.com/office/drawing/2014/main" val="2964003616"/>
                    </a:ext>
                  </a:extLst>
                </a:gridCol>
              </a:tblGrid>
              <a:tr h="409427">
                <a:tc>
                  <a:txBody>
                    <a:bodyPr/>
                    <a:lstStyle/>
                    <a:p>
                      <a:pPr algn="ctr"/>
                      <a:r>
                        <a:rPr lang="en-US" sz="1200" dirty="0">
                          <a:solidFill>
                            <a:srgbClr val="000000"/>
                          </a:solidFill>
                          <a:latin typeface="Gill Sans MT" panose="020B0502020104020203" pitchFamily="34" charset="0"/>
                        </a:rPr>
                        <a:t>k</a:t>
                      </a:r>
                      <a:r>
                        <a:rPr lang="en-US" sz="1200" dirty="0">
                          <a:solidFill>
                            <a:srgbClr val="FF0000"/>
                          </a:solidFill>
                          <a:latin typeface="Gill Sans MT" panose="020B0502020104020203" pitchFamily="34" charset="0"/>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rgbClr val="000000"/>
                          </a:solidFill>
                          <a:latin typeface="Gill Sans MT" panose="020B0502020104020203" pitchFamily="34" charset="0"/>
                        </a:rPr>
                        <a:t>chimn</a:t>
                      </a:r>
                      <a:r>
                        <a:rPr lang="en-US" sz="1200" dirty="0">
                          <a:solidFill>
                            <a:srgbClr val="FF0000"/>
                          </a:solidFill>
                          <a:latin typeface="Gill Sans MT" panose="020B0502020104020203" pitchFamily="34" charset="0"/>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latin typeface="Gill Sans MT" panose="020B0502020104020203" pitchFamily="34" charset="0"/>
                        </a:rPr>
                        <a:t>turk</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latin typeface="Gill Sans MT" panose="020B0502020104020203" pitchFamily="34" charset="0"/>
                        </a:rPr>
                        <a:t>journ</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latin typeface="Gill Sans MT" panose="020B0502020104020203" pitchFamily="34" charset="0"/>
                        </a:rPr>
                        <a:t>pull</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rgbClr val="000000"/>
                          </a:solidFill>
                          <a:latin typeface="Gill Sans MT" panose="020B0502020104020203" pitchFamily="34" charset="0"/>
                        </a:rPr>
                        <a:t>donk</a:t>
                      </a:r>
                      <a:r>
                        <a:rPr lang="en-US" sz="1200" dirty="0">
                          <a:solidFill>
                            <a:srgbClr val="FF0000"/>
                          </a:solidFill>
                          <a:latin typeface="Gill Sans MT" panose="020B0502020104020203" pitchFamily="34" charset="0"/>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rgbClr val="000000"/>
                          </a:solidFill>
                          <a:latin typeface="Gill Sans MT" panose="020B0502020104020203" pitchFamily="34" charset="0"/>
                        </a:rPr>
                        <a:t>vall</a:t>
                      </a:r>
                      <a:r>
                        <a:rPr lang="en-US" sz="1200" dirty="0">
                          <a:solidFill>
                            <a:srgbClr val="FF0000"/>
                          </a:solidFill>
                          <a:latin typeface="Gill Sans MT" panose="020B0502020104020203" pitchFamily="34" charset="0"/>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latin typeface="Gill Sans MT" panose="020B0502020104020203" pitchFamily="34" charset="0"/>
                        </a:rPr>
                        <a:t>kidn</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latin typeface="Gill Sans MT" panose="020B0502020104020203" pitchFamily="34" charset="0"/>
                        </a:rPr>
                        <a:t>troll</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latin typeface="Gill Sans MT" panose="020B0502020104020203" pitchFamily="34" charset="0"/>
                        </a:rPr>
                        <a:t>all</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r h="409427">
                <a:tc>
                  <a:txBody>
                    <a:bodyPr/>
                    <a:lstStyle/>
                    <a:p>
                      <a:pPr algn="ctr"/>
                      <a:r>
                        <a:rPr lang="en-US" sz="1200" dirty="0">
                          <a:solidFill>
                            <a:srgbClr val="000000"/>
                          </a:solidFill>
                          <a:latin typeface="Gill Sans MT" panose="020B0502020104020203" pitchFamily="34" charset="0"/>
                        </a:rPr>
                        <a:t>monk</a:t>
                      </a:r>
                      <a:r>
                        <a:rPr lang="en-US" sz="1200" dirty="0">
                          <a:solidFill>
                            <a:srgbClr val="FF0000"/>
                          </a:solidFill>
                          <a:latin typeface="Gill Sans MT" panose="020B0502020104020203" pitchFamily="34" charset="0"/>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53221010"/>
                  </a:ext>
                </a:extLst>
              </a:tr>
              <a:tr h="409427">
                <a:tc>
                  <a:txBody>
                    <a:bodyPr/>
                    <a:lstStyle/>
                    <a:p>
                      <a:pPr algn="ctr"/>
                      <a:r>
                        <a:rPr lang="en-GB" sz="1200" dirty="0">
                          <a:latin typeface="Gill Sans MT" panose="020B0502020104020203" pitchFamily="34" charset="0"/>
                        </a:rPr>
                        <a:t>hon</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43490016"/>
                  </a:ext>
                </a:extLst>
              </a:tr>
              <a:tr h="409427">
                <a:tc>
                  <a:txBody>
                    <a:bodyPr/>
                    <a:lstStyle/>
                    <a:p>
                      <a:pPr algn="ctr"/>
                      <a:r>
                        <a:rPr lang="en-GB" sz="1200" dirty="0">
                          <a:latin typeface="Gill Sans MT" panose="020B0502020104020203" pitchFamily="34" charset="0"/>
                        </a:rPr>
                        <a:t>hock</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5053206"/>
                  </a:ext>
                </a:extLst>
              </a:tr>
              <a:tr h="409427">
                <a:tc>
                  <a:txBody>
                    <a:bodyPr/>
                    <a:lstStyle/>
                    <a:p>
                      <a:pPr algn="ctr"/>
                      <a:r>
                        <a:rPr lang="en-GB" sz="1200" dirty="0">
                          <a:latin typeface="Gill Sans MT" panose="020B0502020104020203" pitchFamily="34" charset="0"/>
                        </a:rPr>
                        <a:t>vall</a:t>
                      </a:r>
                      <a:r>
                        <a:rPr lang="en-GB" sz="1200" dirty="0">
                          <a:solidFill>
                            <a:srgbClr val="FF0000"/>
                          </a:solidFill>
                          <a:latin typeface="Gill Sans MT" panose="020B0502020104020203" pitchFamily="34" charset="0"/>
                        </a:rPr>
                        <a:t>ey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251185369"/>
                  </a:ext>
                </a:extLst>
              </a:tr>
              <a:tr h="409427">
                <a:tc>
                  <a:txBody>
                    <a:bodyPr/>
                    <a:lstStyle/>
                    <a:p>
                      <a:pPr algn="ctr"/>
                      <a:r>
                        <a:rPr lang="en-GB" sz="1200" dirty="0">
                          <a:latin typeface="Gill Sans MT" panose="020B0502020104020203" pitchFamily="34" charset="77"/>
                        </a:rPr>
                        <a:t>jers</a:t>
                      </a:r>
                      <a:r>
                        <a:rPr lang="en-GB" sz="1200" dirty="0">
                          <a:solidFill>
                            <a:srgbClr val="FF0000"/>
                          </a:solidFill>
                          <a:latin typeface="Gill Sans MT" panose="020B0502020104020203" pitchFamily="34" charset="77"/>
                        </a:rPr>
                        <a:t>ey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106870857"/>
                  </a:ext>
                </a:extLst>
              </a:tr>
              <a:tr h="409427">
                <a:tc>
                  <a:txBody>
                    <a:bodyPr/>
                    <a:lstStyle/>
                    <a:p>
                      <a:pPr algn="ctr"/>
                      <a:r>
                        <a:rPr lang="en-GB" sz="1200" dirty="0">
                          <a:latin typeface="Gill Sans MT" panose="020B0502020104020203" pitchFamily="34" charset="0"/>
                        </a:rPr>
                        <a:t>mon</a:t>
                      </a:r>
                      <a:r>
                        <a:rPr lang="en-GB" sz="1200" dirty="0">
                          <a:solidFill>
                            <a:srgbClr val="FF0000"/>
                          </a:solidFill>
                          <a:latin typeface="Gill Sans MT" panose="020B0502020104020203" pitchFamily="34" charset="0"/>
                        </a:rPr>
                        <a:t>ey</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918972"/>
                  </a:ext>
                </a:extLst>
              </a:tr>
              <a:tr h="409427">
                <a:tc>
                  <a:txBody>
                    <a:bodyPr/>
                    <a:lstStyle/>
                    <a:p>
                      <a:pPr algn="ctr"/>
                      <a:r>
                        <a:rPr lang="en-GB" sz="1200" dirty="0">
                          <a:latin typeface="Gill Sans MT" panose="020B0502020104020203" pitchFamily="34" charset="0"/>
                        </a:rPr>
                        <a:t>jock</a:t>
                      </a:r>
                      <a:r>
                        <a:rPr lang="en-GB" sz="1200" dirty="0">
                          <a:solidFill>
                            <a:srgbClr val="FF0000"/>
                          </a:solidFill>
                          <a:latin typeface="Gill Sans MT" panose="020B0502020104020203" pitchFamily="34" charset="0"/>
                        </a:rPr>
                        <a:t>ey</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08112245"/>
                  </a:ext>
                </a:extLst>
              </a:tr>
              <a:tr h="409427">
                <a:tc>
                  <a:txBody>
                    <a:bodyPr/>
                    <a:lstStyle/>
                    <a:p>
                      <a:pPr algn="ctr"/>
                      <a:r>
                        <a:rPr lang="en-GB" sz="1200" dirty="0">
                          <a:latin typeface="Gill Sans MT" panose="020B0502020104020203" pitchFamily="34" charset="77"/>
                        </a:rPr>
                        <a:t>smil</a:t>
                      </a:r>
                      <a:r>
                        <a:rPr lang="en-GB" sz="1200" dirty="0">
                          <a:solidFill>
                            <a:srgbClr val="FF0000"/>
                          </a:solidFill>
                          <a:latin typeface="Gill Sans MT" panose="020B0502020104020203" pitchFamily="34" charset="77"/>
                        </a:rPr>
                        <a:t>ey</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0826970"/>
                  </a:ext>
                </a:extLst>
              </a:tr>
              <a:tr h="409427">
                <a:tc>
                  <a:txBody>
                    <a:bodyPr/>
                    <a:lstStyle/>
                    <a:p>
                      <a:pPr algn="ctr"/>
                      <a:r>
                        <a:rPr lang="en-US" sz="1200" dirty="0">
                          <a:latin typeface="Gill Sans MT" panose="020B0502020104020203" pitchFamily="34" charset="77"/>
                        </a:rPr>
                        <a:t>abb</a:t>
                      </a:r>
                      <a:r>
                        <a:rPr lang="en-US" sz="1200" dirty="0">
                          <a:solidFill>
                            <a:srgbClr val="FF0000"/>
                          </a:solidFill>
                          <a:latin typeface="Gill Sans MT" panose="020B0502020104020203" pitchFamily="34" charset="77"/>
                        </a:rPr>
                        <a:t>ey</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68609420"/>
                  </a:ext>
                </a:extLst>
              </a:tr>
              <a:tr h="409427">
                <a:tc>
                  <a:txBody>
                    <a:bodyPr/>
                    <a:lstStyle/>
                    <a:p>
                      <a:pPr algn="ctr"/>
                      <a:r>
                        <a:rPr lang="en-US" sz="1200" dirty="0">
                          <a:solidFill>
                            <a:schemeClr val="tx1"/>
                          </a:solidFill>
                          <a:latin typeface="Gill Sans MT" panose="020B0502020104020203" pitchFamily="34" charset="77"/>
                        </a:rPr>
                        <a:t>parsl</a:t>
                      </a:r>
                      <a:r>
                        <a:rPr lang="en-US" sz="1200" dirty="0">
                          <a:solidFill>
                            <a:srgbClr val="FF0000"/>
                          </a:solidFill>
                          <a:latin typeface="Gill Sans MT" panose="020B0502020104020203" pitchFamily="34" charset="77"/>
                        </a:rPr>
                        <a:t>ey</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870263688"/>
                  </a:ext>
                </a:extLst>
              </a:tr>
            </a:tbl>
          </a:graphicData>
        </a:graphic>
      </p:graphicFrame>
      <p:sp>
        <p:nvSpPr>
          <p:cNvPr id="24" name="TextBox 23">
            <a:extLst>
              <a:ext uri="{FF2B5EF4-FFF2-40B4-BE49-F238E27FC236}">
                <a16:creationId xmlns:a16="http://schemas.microsoft.com/office/drawing/2014/main" id="{332BFC3D-2681-C014-BC0B-6F57C2E218D4}"/>
              </a:ext>
            </a:extLst>
          </p:cNvPr>
          <p:cNvSpPr txBox="1"/>
          <p:nvPr/>
        </p:nvSpPr>
        <p:spPr>
          <a:xfrm>
            <a:off x="827930" y="1014326"/>
            <a:ext cx="176974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a:t>
            </a:r>
            <a:r>
              <a:rPr lang="en-GB" sz="1200" b="1" i="0" u="none" strike="noStrike" kern="1200" baseline="0" dirty="0">
                <a:latin typeface="Gill Sans MT" panose="020B0502020104020203" pitchFamily="34" charset="0"/>
                <a:ea typeface="+mn-ea"/>
                <a:cs typeface="+mn-cs"/>
              </a:rPr>
              <a:t> the Words</a:t>
            </a:r>
            <a:endParaRPr lang="en-GB" sz="1200" dirty="0">
              <a:latin typeface="Gill Sans MT" panose="020B0502020104020203" pitchFamily="34" charset="0"/>
            </a:endParaRPr>
          </a:p>
        </p:txBody>
      </p:sp>
      <p:sp>
        <p:nvSpPr>
          <p:cNvPr id="3" name="TextBox 2">
            <a:extLst>
              <a:ext uri="{FF2B5EF4-FFF2-40B4-BE49-F238E27FC236}">
                <a16:creationId xmlns:a16="http://schemas.microsoft.com/office/drawing/2014/main" id="{E191E50C-DDCB-F4F9-8905-B066FEBECEC6}"/>
              </a:ext>
            </a:extLst>
          </p:cNvPr>
          <p:cNvSpPr txBox="1"/>
          <p:nvPr/>
        </p:nvSpPr>
        <p:spPr>
          <a:xfrm>
            <a:off x="3679162" y="1039622"/>
            <a:ext cx="302492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Match the Definition to the Word </a:t>
            </a:r>
            <a:endParaRPr lang="en-GB" sz="1200" dirty="0">
              <a:latin typeface="Gill Sans MT" panose="020B0502020104020203" pitchFamily="34" charset="0"/>
            </a:endParaRPr>
          </a:p>
        </p:txBody>
      </p:sp>
      <p:sp>
        <p:nvSpPr>
          <p:cNvPr id="6" name="TextBox 5">
            <a:extLst>
              <a:ext uri="{FF2B5EF4-FFF2-40B4-BE49-F238E27FC236}">
                <a16:creationId xmlns:a16="http://schemas.microsoft.com/office/drawing/2014/main" id="{CCF05644-83AC-0A25-6C3F-71DF54184334}"/>
              </a:ext>
            </a:extLst>
          </p:cNvPr>
          <p:cNvSpPr txBox="1"/>
          <p:nvPr/>
        </p:nvSpPr>
        <p:spPr>
          <a:xfrm>
            <a:off x="4156167" y="5441669"/>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graphicFrame>
        <p:nvGraphicFramePr>
          <p:cNvPr id="8" name="Table 7">
            <a:extLst>
              <a:ext uri="{FF2B5EF4-FFF2-40B4-BE49-F238E27FC236}">
                <a16:creationId xmlns:a16="http://schemas.microsoft.com/office/drawing/2014/main" id="{56ED27D6-6E02-3EAF-CCF2-EDBA1F828A6B}"/>
              </a:ext>
            </a:extLst>
          </p:cNvPr>
          <p:cNvGraphicFramePr>
            <a:graphicFrameLocks noGrp="1"/>
          </p:cNvGraphicFramePr>
          <p:nvPr/>
        </p:nvGraphicFramePr>
        <p:xfrm>
          <a:off x="3679162" y="1346675"/>
          <a:ext cx="3024922" cy="4072368"/>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509046">
                <a:tc>
                  <a:txBody>
                    <a:bodyPr/>
                    <a:lstStyle/>
                    <a:p>
                      <a:pPr algn="ctr"/>
                      <a:r>
                        <a:rPr lang="en-GB" sz="1200" dirty="0">
                          <a:latin typeface="Gill Sans MT" panose="020B0502020104020203" pitchFamily="34" charset="77"/>
                        </a:rPr>
                        <a:t>Something you push around the supermarket whilst shopping.</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509046">
                <a:tc>
                  <a:txBody>
                    <a:bodyPr/>
                    <a:lstStyle/>
                    <a:p>
                      <a:pPr algn="ctr"/>
                      <a:r>
                        <a:rPr lang="en-GB" sz="1200" dirty="0">
                          <a:latin typeface="Gill Sans MT" panose="020B0502020104020203" pitchFamily="34" charset="77"/>
                        </a:rPr>
                        <a:t>A type of bird known for being eaten at Christmas.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509046">
                <a:tc>
                  <a:txBody>
                    <a:bodyPr/>
                    <a:lstStyle/>
                    <a:p>
                      <a:pPr algn="ctr"/>
                      <a:r>
                        <a:rPr lang="en-GB" sz="1200" dirty="0">
                          <a:latin typeface="Gill Sans MT" panose="020B0502020104020203" pitchFamily="34" charset="77"/>
                        </a:rPr>
                        <a:t>A type of animal that swings across the tree tops.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509046">
                <a:tc>
                  <a:txBody>
                    <a:bodyPr/>
                    <a:lstStyle/>
                    <a:p>
                      <a:pPr algn="ctr"/>
                      <a:r>
                        <a:rPr lang="en-GB" sz="1200" dirty="0">
                          <a:latin typeface="Gill Sans MT" panose="020B0502020104020203" pitchFamily="34" charset="77"/>
                        </a:rPr>
                        <a:t>A sportsperson who rides horses in races.</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graphicFrame>
        <p:nvGraphicFramePr>
          <p:cNvPr id="10" name="Table 9">
            <a:extLst>
              <a:ext uri="{FF2B5EF4-FFF2-40B4-BE49-F238E27FC236}">
                <a16:creationId xmlns:a16="http://schemas.microsoft.com/office/drawing/2014/main" id="{5FAC0018-D8C4-BB26-A8A5-B990D70ABCD2}"/>
              </a:ext>
            </a:extLst>
          </p:cNvPr>
          <p:cNvGraphicFramePr>
            <a:graphicFrameLocks noGrp="1"/>
          </p:cNvGraphicFramePr>
          <p:nvPr/>
        </p:nvGraphicFramePr>
        <p:xfrm>
          <a:off x="3679162" y="5739403"/>
          <a:ext cx="3024922" cy="3796536"/>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379774">
                <a:tc>
                  <a:txBody>
                    <a:bodyPr/>
                    <a:lstStyle/>
                    <a:p>
                      <a:pPr algn="ctr"/>
                      <a:r>
                        <a:rPr lang="en-US" sz="1600" dirty="0">
                          <a:latin typeface="Gill Sans MT" panose="020B0502020104020203" pitchFamily="34" charset="77"/>
                        </a:rPr>
                        <a:t>m</a:t>
                      </a:r>
                      <a:r>
                        <a:rPr lang="en-GB" sz="1600" dirty="0">
                          <a:latin typeface="Gill Sans MT" panose="020B0502020104020203" pitchFamily="34" charset="77"/>
                        </a:rPr>
                        <a:t> k y o n 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9774">
                <a:tc>
                  <a:txBody>
                    <a:bodyPr/>
                    <a:lstStyle/>
                    <a:p>
                      <a:pPr algn="ctr"/>
                      <a:r>
                        <a:rPr lang="en-GB" sz="1600" dirty="0">
                          <a:latin typeface="Gill Sans MT" panose="020B0502020104020203" pitchFamily="34" charset="77"/>
                        </a:rPr>
                        <a:t>l </a:t>
                      </a:r>
                      <a:r>
                        <a:rPr lang="en-GB" sz="1600" dirty="0" err="1">
                          <a:latin typeface="Gill Sans MT" panose="020B0502020104020203" pitchFamily="34" charset="77"/>
                        </a:rPr>
                        <a:t>l</a:t>
                      </a:r>
                      <a:r>
                        <a:rPr lang="en-GB" sz="1600" dirty="0">
                          <a:latin typeface="Gill Sans MT" panose="020B0502020104020203" pitchFamily="34" charset="77"/>
                        </a:rPr>
                        <a:t> v e a 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9774">
                <a:tc>
                  <a:txBody>
                    <a:bodyPr/>
                    <a:lstStyle/>
                    <a:p>
                      <a:pPr algn="ctr"/>
                      <a:r>
                        <a:rPr lang="en-US" sz="1600" dirty="0">
                          <a:latin typeface="Gill Sans MT" panose="020B0502020104020203" pitchFamily="34" charset="77"/>
                        </a:rPr>
                        <a:t>s p r y e a l</a:t>
                      </a:r>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9774">
                <a:tc>
                  <a:txBody>
                    <a:bodyPr/>
                    <a:lstStyle/>
                    <a:p>
                      <a:pPr algn="ctr"/>
                      <a:r>
                        <a:rPr lang="en-GB" sz="1600" dirty="0">
                          <a:latin typeface="Gill Sans MT" panose="020B0502020104020203" pitchFamily="34" charset="77"/>
                        </a:rPr>
                        <a:t>y h n o e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Tree>
    <p:extLst>
      <p:ext uri="{BB962C8B-B14F-4D97-AF65-F5344CB8AC3E}">
        <p14:creationId xmlns:p14="http://schemas.microsoft.com/office/powerpoint/2010/main" val="668786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637773264"/>
              </p:ext>
            </p:extLst>
          </p:nvPr>
        </p:nvGraphicFramePr>
        <p:xfrm>
          <a:off x="259422" y="303215"/>
          <a:ext cx="6339156" cy="9336075"/>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4575">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4575">
                <a:tc>
                  <a:txBody>
                    <a:bodyPr/>
                    <a:lstStyle/>
                    <a:p>
                      <a:pPr algn="ctr"/>
                      <a:r>
                        <a:rPr lang="en-US" sz="1400" dirty="0">
                          <a:solidFill>
                            <a:srgbClr val="000000"/>
                          </a:solidFill>
                          <a:latin typeface="Gill Sans MT" panose="020B0502020104020203" pitchFamily="34" charset="0"/>
                        </a:rPr>
                        <a:t>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4575">
                <a:tc>
                  <a:txBody>
                    <a:bodyPr/>
                    <a:lstStyle/>
                    <a:p>
                      <a:pPr algn="ctr"/>
                      <a:r>
                        <a:rPr lang="en-US" sz="1400" dirty="0">
                          <a:solidFill>
                            <a:srgbClr val="000000"/>
                          </a:solidFill>
                          <a:latin typeface="Gill Sans MT" panose="020B0502020104020203" pitchFamily="34" charset="0"/>
                        </a:rPr>
                        <a:t>chimn</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4575">
                <a:tc>
                  <a:txBody>
                    <a:bodyPr/>
                    <a:lstStyle/>
                    <a:p>
                      <a:pPr algn="ctr"/>
                      <a:r>
                        <a:rPr lang="en-GB" sz="1400" dirty="0">
                          <a:latin typeface="Gill Sans MT" panose="020B0502020104020203" pitchFamily="34" charset="0"/>
                        </a:rPr>
                        <a:t>turk</a:t>
                      </a:r>
                      <a:r>
                        <a:rPr lang="en-GB" sz="1400" dirty="0">
                          <a:solidFill>
                            <a:srgbClr val="FF0000"/>
                          </a:solidFill>
                          <a:latin typeface="Gill Sans MT" panose="020B0502020104020203" pitchFamily="34" charset="0"/>
                        </a:rPr>
                        <a:t>ey</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4575">
                <a:tc>
                  <a:txBody>
                    <a:bodyPr/>
                    <a:lstStyle/>
                    <a:p>
                      <a:pPr algn="ctr"/>
                      <a:r>
                        <a:rPr lang="en-GB" sz="1400" dirty="0">
                          <a:latin typeface="Gill Sans MT" panose="020B0502020104020203" pitchFamily="34" charset="0"/>
                        </a:rPr>
                        <a:t>journ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4575">
                <a:tc>
                  <a:txBody>
                    <a:bodyPr/>
                    <a:lstStyle/>
                    <a:p>
                      <a:pPr algn="ctr"/>
                      <a:r>
                        <a:rPr lang="en-GB" sz="1400" dirty="0">
                          <a:latin typeface="Gill Sans MT" panose="020B0502020104020203" pitchFamily="34" charset="0"/>
                        </a:rPr>
                        <a:t>pull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4575">
                <a:tc>
                  <a:txBody>
                    <a:bodyPr/>
                    <a:lstStyle/>
                    <a:p>
                      <a:pPr algn="ctr"/>
                      <a:r>
                        <a:rPr lang="en-US" sz="1400" dirty="0">
                          <a:solidFill>
                            <a:srgbClr val="000000"/>
                          </a:solidFill>
                          <a:latin typeface="Gill Sans MT" panose="020B0502020104020203" pitchFamily="34" charset="0"/>
                        </a:rPr>
                        <a:t>donk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4575">
                <a:tc>
                  <a:txBody>
                    <a:bodyPr/>
                    <a:lstStyle/>
                    <a:p>
                      <a:pPr algn="ctr"/>
                      <a:r>
                        <a:rPr lang="en-US" sz="1400" dirty="0">
                          <a:solidFill>
                            <a:srgbClr val="000000"/>
                          </a:solidFill>
                          <a:latin typeface="Gill Sans MT" panose="020B0502020104020203" pitchFamily="34" charset="0"/>
                        </a:rPr>
                        <a:t>vall</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4575">
                <a:tc>
                  <a:txBody>
                    <a:bodyPr/>
                    <a:lstStyle/>
                    <a:p>
                      <a:pPr algn="ctr"/>
                      <a:r>
                        <a:rPr lang="en-GB" sz="1400" dirty="0">
                          <a:latin typeface="Gill Sans MT" panose="020B0502020104020203" pitchFamily="34" charset="0"/>
                        </a:rPr>
                        <a:t>kidn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4575">
                <a:tc>
                  <a:txBody>
                    <a:bodyPr/>
                    <a:lstStyle/>
                    <a:p>
                      <a:pPr algn="ctr"/>
                      <a:r>
                        <a:rPr lang="en-GB" sz="1400" dirty="0">
                          <a:latin typeface="Gill Sans MT" panose="020B0502020104020203" pitchFamily="34" charset="0"/>
                        </a:rPr>
                        <a:t>troll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4575">
                <a:tc>
                  <a:txBody>
                    <a:bodyPr/>
                    <a:lstStyle/>
                    <a:p>
                      <a:pPr algn="ctr"/>
                      <a:r>
                        <a:rPr lang="en-GB" sz="1400" dirty="0">
                          <a:latin typeface="Gill Sans MT" panose="020B0502020104020203" pitchFamily="34" charset="0"/>
                        </a:rPr>
                        <a:t>all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4575">
                <a:tc>
                  <a:txBody>
                    <a:bodyPr/>
                    <a:lstStyle/>
                    <a:p>
                      <a:pPr algn="ctr"/>
                      <a:r>
                        <a:rPr lang="en-US" sz="1400" dirty="0">
                          <a:solidFill>
                            <a:srgbClr val="000000"/>
                          </a:solidFill>
                          <a:latin typeface="Gill Sans MT" panose="020B0502020104020203" pitchFamily="34" charset="0"/>
                        </a:rPr>
                        <a:t>monk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4575">
                <a:tc>
                  <a:txBody>
                    <a:bodyPr/>
                    <a:lstStyle/>
                    <a:p>
                      <a:pPr algn="ctr"/>
                      <a:r>
                        <a:rPr lang="en-GB" sz="1400" dirty="0">
                          <a:latin typeface="Gill Sans MT" panose="020B0502020104020203" pitchFamily="34" charset="0"/>
                        </a:rPr>
                        <a:t>hon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4575">
                <a:tc>
                  <a:txBody>
                    <a:bodyPr/>
                    <a:lstStyle/>
                    <a:p>
                      <a:pPr algn="ctr"/>
                      <a:r>
                        <a:rPr lang="en-GB" sz="1400" dirty="0">
                          <a:latin typeface="Gill Sans MT" panose="020B0502020104020203" pitchFamily="34" charset="0"/>
                        </a:rPr>
                        <a:t>hock</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4575">
                <a:tc>
                  <a:txBody>
                    <a:bodyPr/>
                    <a:lstStyle/>
                    <a:p>
                      <a:pPr algn="ctr"/>
                      <a:r>
                        <a:rPr lang="en-GB" sz="1400" dirty="0">
                          <a:latin typeface="Gill Sans MT" panose="020B0502020104020203" pitchFamily="34" charset="0"/>
                        </a:rPr>
                        <a:t>voll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4575">
                <a:tc>
                  <a:txBody>
                    <a:bodyPr/>
                    <a:lstStyle/>
                    <a:p>
                      <a:pPr algn="ctr"/>
                      <a:r>
                        <a:rPr lang="en-GB" sz="1400" dirty="0">
                          <a:latin typeface="Gill Sans MT" panose="020B0502020104020203" pitchFamily="34" charset="77"/>
                        </a:rPr>
                        <a:t>jers</a:t>
                      </a:r>
                      <a:r>
                        <a:rPr lang="en-GB" sz="1400" dirty="0">
                          <a:solidFill>
                            <a:srgbClr val="FF0000"/>
                          </a:solidFill>
                          <a:latin typeface="Gill Sans MT" panose="020B0502020104020203" pitchFamily="34" charset="77"/>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4575">
                <a:tc>
                  <a:txBody>
                    <a:bodyPr/>
                    <a:lstStyle/>
                    <a:p>
                      <a:pPr algn="ctr"/>
                      <a:r>
                        <a:rPr lang="en-GB" sz="1400" dirty="0">
                          <a:latin typeface="Gill Sans MT" panose="020B0502020104020203" pitchFamily="34" charset="0"/>
                        </a:rPr>
                        <a:t>mon</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4575">
                <a:tc>
                  <a:txBody>
                    <a:bodyPr/>
                    <a:lstStyle/>
                    <a:p>
                      <a:pPr algn="ctr"/>
                      <a:r>
                        <a:rPr lang="en-GB" sz="1400" dirty="0">
                          <a:latin typeface="Gill Sans MT" panose="020B0502020104020203" pitchFamily="34" charset="0"/>
                        </a:rPr>
                        <a:t>jock</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4575">
                <a:tc>
                  <a:txBody>
                    <a:bodyPr/>
                    <a:lstStyle/>
                    <a:p>
                      <a:pPr algn="ctr"/>
                      <a:r>
                        <a:rPr lang="en-GB" sz="1400" dirty="0">
                          <a:latin typeface="Gill Sans MT" panose="020B0502020104020203" pitchFamily="34" charset="77"/>
                        </a:rPr>
                        <a:t>smil</a:t>
                      </a:r>
                      <a:r>
                        <a:rPr lang="en-GB" sz="1400" dirty="0">
                          <a:solidFill>
                            <a:srgbClr val="FF0000"/>
                          </a:solidFill>
                          <a:latin typeface="Gill Sans MT" panose="020B0502020104020203" pitchFamily="34" charset="77"/>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4575">
                <a:tc>
                  <a:txBody>
                    <a:bodyPr/>
                    <a:lstStyle/>
                    <a:p>
                      <a:pPr algn="ctr"/>
                      <a:r>
                        <a:rPr lang="en-GB" sz="1400" dirty="0">
                          <a:latin typeface="Gill Sans MT" panose="020B0502020104020203" pitchFamily="34" charset="0"/>
                        </a:rPr>
                        <a:t>abb</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045557069"/>
                  </a:ext>
                </a:extLst>
              </a:tr>
              <a:tr h="444575">
                <a:tc>
                  <a:txBody>
                    <a:bodyPr/>
                    <a:lstStyle/>
                    <a:p>
                      <a:pPr algn="ctr"/>
                      <a:r>
                        <a:rPr lang="en-GB" sz="1400" dirty="0">
                          <a:latin typeface="Gill Sans MT" panose="020B0502020104020203" pitchFamily="34" charset="0"/>
                        </a:rPr>
                        <a:t>parsl</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37677379"/>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452105374"/>
              </p:ext>
            </p:extLst>
          </p:nvPr>
        </p:nvGraphicFramePr>
        <p:xfrm>
          <a:off x="264560" y="276319"/>
          <a:ext cx="6328880" cy="94085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590">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1472">
                <a:tc>
                  <a:txBody>
                    <a:bodyPr/>
                    <a:lstStyle/>
                    <a:p>
                      <a:pPr algn="ctr"/>
                      <a:r>
                        <a:rPr lang="en-US" sz="1400" dirty="0">
                          <a:solidFill>
                            <a:srgbClr val="000000"/>
                          </a:solidFill>
                          <a:latin typeface="Gill Sans MT" panose="020B0502020104020203" pitchFamily="34" charset="0"/>
                        </a:rPr>
                        <a:t>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472">
                <a:tc>
                  <a:txBody>
                    <a:bodyPr/>
                    <a:lstStyle/>
                    <a:p>
                      <a:pPr algn="ctr"/>
                      <a:r>
                        <a:rPr lang="en-US" sz="1400" dirty="0">
                          <a:solidFill>
                            <a:srgbClr val="000000"/>
                          </a:solidFill>
                          <a:latin typeface="Gill Sans MT" panose="020B0502020104020203" pitchFamily="34" charset="0"/>
                        </a:rPr>
                        <a:t>chimn</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472">
                <a:tc>
                  <a:txBody>
                    <a:bodyPr/>
                    <a:lstStyle/>
                    <a:p>
                      <a:pPr algn="ctr"/>
                      <a:r>
                        <a:rPr lang="en-GB" sz="1400" dirty="0">
                          <a:latin typeface="Gill Sans MT" panose="020B0502020104020203" pitchFamily="34" charset="0"/>
                        </a:rPr>
                        <a:t>turk</a:t>
                      </a:r>
                      <a:r>
                        <a:rPr lang="en-GB" sz="1400" dirty="0">
                          <a:solidFill>
                            <a:srgbClr val="FF0000"/>
                          </a:solidFill>
                          <a:latin typeface="Gill Sans MT" panose="020B0502020104020203" pitchFamily="34" charset="0"/>
                        </a:rPr>
                        <a:t>ey</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1472">
                <a:tc>
                  <a:txBody>
                    <a:bodyPr/>
                    <a:lstStyle/>
                    <a:p>
                      <a:pPr algn="ctr"/>
                      <a:r>
                        <a:rPr lang="en-GB" sz="1400" dirty="0">
                          <a:latin typeface="Gill Sans MT" panose="020B0502020104020203" pitchFamily="34" charset="0"/>
                        </a:rPr>
                        <a:t>journ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472">
                <a:tc>
                  <a:txBody>
                    <a:bodyPr/>
                    <a:lstStyle/>
                    <a:p>
                      <a:pPr algn="ctr"/>
                      <a:r>
                        <a:rPr lang="en-GB" sz="1400" dirty="0">
                          <a:latin typeface="Gill Sans MT" panose="020B0502020104020203" pitchFamily="34" charset="0"/>
                        </a:rPr>
                        <a:t>pull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472">
                <a:tc>
                  <a:txBody>
                    <a:bodyPr/>
                    <a:lstStyle/>
                    <a:p>
                      <a:pPr algn="ctr"/>
                      <a:r>
                        <a:rPr lang="en-US" sz="1400" dirty="0">
                          <a:solidFill>
                            <a:srgbClr val="000000"/>
                          </a:solidFill>
                          <a:latin typeface="Gill Sans MT" panose="020B0502020104020203" pitchFamily="34" charset="0"/>
                        </a:rPr>
                        <a:t>donk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472">
                <a:tc>
                  <a:txBody>
                    <a:bodyPr/>
                    <a:lstStyle/>
                    <a:p>
                      <a:pPr algn="ctr"/>
                      <a:r>
                        <a:rPr lang="en-US" sz="1400" dirty="0">
                          <a:solidFill>
                            <a:srgbClr val="000000"/>
                          </a:solidFill>
                          <a:latin typeface="Gill Sans MT" panose="020B0502020104020203" pitchFamily="34" charset="0"/>
                        </a:rPr>
                        <a:t>vall</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472">
                <a:tc>
                  <a:txBody>
                    <a:bodyPr/>
                    <a:lstStyle/>
                    <a:p>
                      <a:pPr algn="ctr"/>
                      <a:r>
                        <a:rPr lang="en-GB" sz="1400" dirty="0">
                          <a:latin typeface="Gill Sans MT" panose="020B0502020104020203" pitchFamily="34" charset="0"/>
                        </a:rPr>
                        <a:t>kidn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472">
                <a:tc>
                  <a:txBody>
                    <a:bodyPr/>
                    <a:lstStyle/>
                    <a:p>
                      <a:pPr algn="ctr"/>
                      <a:r>
                        <a:rPr lang="en-GB" sz="1400" dirty="0">
                          <a:latin typeface="Gill Sans MT" panose="020B0502020104020203" pitchFamily="34" charset="0"/>
                        </a:rPr>
                        <a:t>troll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472">
                <a:tc>
                  <a:txBody>
                    <a:bodyPr/>
                    <a:lstStyle/>
                    <a:p>
                      <a:pPr algn="ctr"/>
                      <a:r>
                        <a:rPr lang="en-GB" sz="1400" dirty="0">
                          <a:latin typeface="Gill Sans MT" panose="020B0502020104020203" pitchFamily="34" charset="0"/>
                        </a:rPr>
                        <a:t>all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472">
                <a:tc>
                  <a:txBody>
                    <a:bodyPr/>
                    <a:lstStyle/>
                    <a:p>
                      <a:pPr algn="ctr"/>
                      <a:r>
                        <a:rPr lang="en-US" sz="1400" dirty="0">
                          <a:solidFill>
                            <a:srgbClr val="000000"/>
                          </a:solidFill>
                          <a:latin typeface="Gill Sans MT" panose="020B0502020104020203" pitchFamily="34" charset="0"/>
                        </a:rPr>
                        <a:t>monk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472">
                <a:tc>
                  <a:txBody>
                    <a:bodyPr/>
                    <a:lstStyle/>
                    <a:p>
                      <a:pPr algn="ctr"/>
                      <a:r>
                        <a:rPr lang="en-GB" sz="1400" dirty="0">
                          <a:latin typeface="Gill Sans MT" panose="020B0502020104020203" pitchFamily="34" charset="0"/>
                        </a:rPr>
                        <a:t>hon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472">
                <a:tc>
                  <a:txBody>
                    <a:bodyPr/>
                    <a:lstStyle/>
                    <a:p>
                      <a:pPr algn="ctr"/>
                      <a:r>
                        <a:rPr lang="en-GB" sz="1400" dirty="0">
                          <a:latin typeface="Gill Sans MT" panose="020B0502020104020203" pitchFamily="34" charset="0"/>
                        </a:rPr>
                        <a:t>hock</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472">
                <a:tc>
                  <a:txBody>
                    <a:bodyPr/>
                    <a:lstStyle/>
                    <a:p>
                      <a:pPr algn="ctr"/>
                      <a:r>
                        <a:rPr lang="en-GB" sz="1400" dirty="0">
                          <a:latin typeface="Gill Sans MT" panose="020B0502020104020203" pitchFamily="34" charset="0"/>
                        </a:rPr>
                        <a:t>voll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472">
                <a:tc>
                  <a:txBody>
                    <a:bodyPr/>
                    <a:lstStyle/>
                    <a:p>
                      <a:pPr algn="ctr"/>
                      <a:r>
                        <a:rPr lang="en-GB" sz="1400" dirty="0">
                          <a:latin typeface="Gill Sans MT" panose="020B0502020104020203" pitchFamily="34" charset="77"/>
                        </a:rPr>
                        <a:t>jers</a:t>
                      </a:r>
                      <a:r>
                        <a:rPr lang="en-GB" sz="1400" dirty="0">
                          <a:solidFill>
                            <a:srgbClr val="FF0000"/>
                          </a:solidFill>
                          <a:latin typeface="Gill Sans MT" panose="020B0502020104020203" pitchFamily="34" charset="77"/>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472">
                <a:tc>
                  <a:txBody>
                    <a:bodyPr/>
                    <a:lstStyle/>
                    <a:p>
                      <a:pPr algn="ctr"/>
                      <a:r>
                        <a:rPr lang="en-GB" sz="1400" dirty="0">
                          <a:latin typeface="Gill Sans MT" panose="020B0502020104020203" pitchFamily="34" charset="0"/>
                        </a:rPr>
                        <a:t>mon</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472">
                <a:tc>
                  <a:txBody>
                    <a:bodyPr/>
                    <a:lstStyle/>
                    <a:p>
                      <a:pPr algn="ctr"/>
                      <a:r>
                        <a:rPr lang="en-GB" sz="1400" dirty="0">
                          <a:latin typeface="Gill Sans MT" panose="020B0502020104020203" pitchFamily="34" charset="0"/>
                        </a:rPr>
                        <a:t>jock</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472">
                <a:tc>
                  <a:txBody>
                    <a:bodyPr/>
                    <a:lstStyle/>
                    <a:p>
                      <a:pPr algn="ctr"/>
                      <a:r>
                        <a:rPr lang="en-GB" sz="1400" dirty="0">
                          <a:latin typeface="Gill Sans MT" panose="020B0502020104020203" pitchFamily="34" charset="77"/>
                        </a:rPr>
                        <a:t>smil</a:t>
                      </a:r>
                      <a:r>
                        <a:rPr lang="en-GB" sz="1400" dirty="0">
                          <a:solidFill>
                            <a:srgbClr val="FF0000"/>
                          </a:solidFill>
                          <a:latin typeface="Gill Sans MT" panose="020B0502020104020203" pitchFamily="34" charset="77"/>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472">
                <a:tc>
                  <a:txBody>
                    <a:bodyPr/>
                    <a:lstStyle/>
                    <a:p>
                      <a:pPr algn="ctr"/>
                      <a:r>
                        <a:rPr lang="en-GB" sz="1400" dirty="0">
                          <a:latin typeface="Gill Sans MT" panose="020B0502020104020203" pitchFamily="34" charset="0"/>
                        </a:rPr>
                        <a:t>abb</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918111405"/>
                  </a:ext>
                </a:extLst>
              </a:tr>
              <a:tr h="441472">
                <a:tc>
                  <a:txBody>
                    <a:bodyPr/>
                    <a:lstStyle/>
                    <a:p>
                      <a:pPr algn="ctr"/>
                      <a:r>
                        <a:rPr lang="en-GB" sz="1400" dirty="0">
                          <a:latin typeface="Gill Sans MT" panose="020B0502020104020203" pitchFamily="34" charset="0"/>
                        </a:rPr>
                        <a:t>parsl</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397410974"/>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499339153"/>
              </p:ext>
            </p:extLst>
          </p:nvPr>
        </p:nvGraphicFramePr>
        <p:xfrm>
          <a:off x="264560" y="276319"/>
          <a:ext cx="6328880" cy="93906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46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0576">
                <a:tc>
                  <a:txBody>
                    <a:bodyPr/>
                    <a:lstStyle/>
                    <a:p>
                      <a:pPr algn="ctr"/>
                      <a:r>
                        <a:rPr lang="en-US" sz="1400" dirty="0">
                          <a:solidFill>
                            <a:srgbClr val="000000"/>
                          </a:solidFill>
                          <a:latin typeface="Gill Sans MT" panose="020B0502020104020203" pitchFamily="34" charset="0"/>
                        </a:rPr>
                        <a:t>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576">
                <a:tc>
                  <a:txBody>
                    <a:bodyPr/>
                    <a:lstStyle/>
                    <a:p>
                      <a:pPr algn="ctr"/>
                      <a:r>
                        <a:rPr lang="en-US" sz="1400" dirty="0">
                          <a:solidFill>
                            <a:srgbClr val="000000"/>
                          </a:solidFill>
                          <a:latin typeface="Gill Sans MT" panose="020B0502020104020203" pitchFamily="34" charset="0"/>
                        </a:rPr>
                        <a:t>chimn</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576">
                <a:tc>
                  <a:txBody>
                    <a:bodyPr/>
                    <a:lstStyle/>
                    <a:p>
                      <a:pPr algn="ctr"/>
                      <a:r>
                        <a:rPr lang="en-GB" sz="1400" dirty="0">
                          <a:latin typeface="Gill Sans MT" panose="020B0502020104020203" pitchFamily="34" charset="0"/>
                        </a:rPr>
                        <a:t>turk</a:t>
                      </a:r>
                      <a:r>
                        <a:rPr lang="en-GB" sz="1400" dirty="0">
                          <a:solidFill>
                            <a:srgbClr val="FF0000"/>
                          </a:solidFill>
                          <a:latin typeface="Gill Sans MT" panose="020B0502020104020203" pitchFamily="34" charset="0"/>
                        </a:rPr>
                        <a:t>ey</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0576">
                <a:tc>
                  <a:txBody>
                    <a:bodyPr/>
                    <a:lstStyle/>
                    <a:p>
                      <a:pPr algn="ctr"/>
                      <a:r>
                        <a:rPr lang="en-GB" sz="1400" dirty="0">
                          <a:latin typeface="Gill Sans MT" panose="020B0502020104020203" pitchFamily="34" charset="0"/>
                        </a:rPr>
                        <a:t>journ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576">
                <a:tc>
                  <a:txBody>
                    <a:bodyPr/>
                    <a:lstStyle/>
                    <a:p>
                      <a:pPr algn="ctr"/>
                      <a:r>
                        <a:rPr lang="en-GB" sz="1400" dirty="0">
                          <a:latin typeface="Gill Sans MT" panose="020B0502020104020203" pitchFamily="34" charset="0"/>
                        </a:rPr>
                        <a:t>pull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576">
                <a:tc>
                  <a:txBody>
                    <a:bodyPr/>
                    <a:lstStyle/>
                    <a:p>
                      <a:pPr algn="ctr"/>
                      <a:r>
                        <a:rPr lang="en-US" sz="1400" dirty="0">
                          <a:solidFill>
                            <a:srgbClr val="000000"/>
                          </a:solidFill>
                          <a:latin typeface="Gill Sans MT" panose="020B0502020104020203" pitchFamily="34" charset="0"/>
                        </a:rPr>
                        <a:t>donk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576">
                <a:tc>
                  <a:txBody>
                    <a:bodyPr/>
                    <a:lstStyle/>
                    <a:p>
                      <a:pPr algn="ctr"/>
                      <a:r>
                        <a:rPr lang="en-US" sz="1400" dirty="0">
                          <a:solidFill>
                            <a:srgbClr val="000000"/>
                          </a:solidFill>
                          <a:latin typeface="Gill Sans MT" panose="020B0502020104020203" pitchFamily="34" charset="0"/>
                        </a:rPr>
                        <a:t>vall</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576">
                <a:tc>
                  <a:txBody>
                    <a:bodyPr/>
                    <a:lstStyle/>
                    <a:p>
                      <a:pPr algn="ctr"/>
                      <a:r>
                        <a:rPr lang="en-GB" sz="1400" dirty="0">
                          <a:latin typeface="Gill Sans MT" panose="020B0502020104020203" pitchFamily="34" charset="0"/>
                        </a:rPr>
                        <a:t>kidn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576">
                <a:tc>
                  <a:txBody>
                    <a:bodyPr/>
                    <a:lstStyle/>
                    <a:p>
                      <a:pPr algn="ctr"/>
                      <a:r>
                        <a:rPr lang="en-GB" sz="1400" dirty="0">
                          <a:latin typeface="Gill Sans MT" panose="020B0502020104020203" pitchFamily="34" charset="0"/>
                        </a:rPr>
                        <a:t>troll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576">
                <a:tc>
                  <a:txBody>
                    <a:bodyPr/>
                    <a:lstStyle/>
                    <a:p>
                      <a:pPr algn="ctr"/>
                      <a:r>
                        <a:rPr lang="en-GB" sz="1400" dirty="0">
                          <a:latin typeface="Gill Sans MT" panose="020B0502020104020203" pitchFamily="34" charset="0"/>
                        </a:rPr>
                        <a:t>all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576">
                <a:tc>
                  <a:txBody>
                    <a:bodyPr/>
                    <a:lstStyle/>
                    <a:p>
                      <a:pPr algn="ctr"/>
                      <a:r>
                        <a:rPr lang="en-US" sz="1400" dirty="0">
                          <a:solidFill>
                            <a:srgbClr val="000000"/>
                          </a:solidFill>
                          <a:latin typeface="Gill Sans MT" panose="020B0502020104020203" pitchFamily="34" charset="0"/>
                        </a:rPr>
                        <a:t>monk</a:t>
                      </a:r>
                      <a:r>
                        <a:rPr lang="en-US" sz="1400" dirty="0">
                          <a:solidFill>
                            <a:srgbClr val="FF0000"/>
                          </a:solidFill>
                          <a:latin typeface="Gill Sans MT" panose="020B0502020104020203" pitchFamily="34" charset="0"/>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576">
                <a:tc>
                  <a:txBody>
                    <a:bodyPr/>
                    <a:lstStyle/>
                    <a:p>
                      <a:pPr algn="ctr"/>
                      <a:r>
                        <a:rPr lang="en-GB" sz="1400" dirty="0">
                          <a:latin typeface="Gill Sans MT" panose="020B0502020104020203" pitchFamily="34" charset="0"/>
                        </a:rPr>
                        <a:t>hon</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576">
                <a:tc>
                  <a:txBody>
                    <a:bodyPr/>
                    <a:lstStyle/>
                    <a:p>
                      <a:pPr algn="ctr"/>
                      <a:r>
                        <a:rPr lang="en-GB" sz="1400" dirty="0">
                          <a:latin typeface="Gill Sans MT" panose="020B0502020104020203" pitchFamily="34" charset="0"/>
                        </a:rPr>
                        <a:t>hock</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576">
                <a:tc>
                  <a:txBody>
                    <a:bodyPr/>
                    <a:lstStyle/>
                    <a:p>
                      <a:pPr algn="ctr"/>
                      <a:r>
                        <a:rPr lang="en-GB" sz="1400" dirty="0">
                          <a:latin typeface="Gill Sans MT" panose="020B0502020104020203" pitchFamily="34" charset="0"/>
                        </a:rPr>
                        <a:t>voll</a:t>
                      </a:r>
                      <a:r>
                        <a:rPr lang="en-GB" sz="1400" dirty="0">
                          <a:solidFill>
                            <a:srgbClr val="FF0000"/>
                          </a:solidFill>
                          <a:latin typeface="Gill Sans MT" panose="020B0502020104020203" pitchFamily="34" charset="0"/>
                        </a:rPr>
                        <a:t>ey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576">
                <a:tc>
                  <a:txBody>
                    <a:bodyPr/>
                    <a:lstStyle/>
                    <a:p>
                      <a:pPr algn="ctr"/>
                      <a:r>
                        <a:rPr lang="en-GB" sz="1400" dirty="0">
                          <a:latin typeface="Gill Sans MT" panose="020B0502020104020203" pitchFamily="34" charset="77"/>
                        </a:rPr>
                        <a:t>jers</a:t>
                      </a:r>
                      <a:r>
                        <a:rPr lang="en-GB" sz="1400" dirty="0">
                          <a:solidFill>
                            <a:srgbClr val="FF0000"/>
                          </a:solidFill>
                          <a:latin typeface="Gill Sans MT" panose="020B0502020104020203" pitchFamily="34" charset="77"/>
                        </a:rPr>
                        <a:t>ey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576">
                <a:tc>
                  <a:txBody>
                    <a:bodyPr/>
                    <a:lstStyle/>
                    <a:p>
                      <a:pPr algn="ctr"/>
                      <a:r>
                        <a:rPr lang="en-GB" sz="1400" dirty="0">
                          <a:latin typeface="Gill Sans MT" panose="020B0502020104020203" pitchFamily="34" charset="0"/>
                        </a:rPr>
                        <a:t>mon</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576">
                <a:tc>
                  <a:txBody>
                    <a:bodyPr/>
                    <a:lstStyle/>
                    <a:p>
                      <a:pPr algn="ctr"/>
                      <a:r>
                        <a:rPr lang="en-GB" sz="1400" dirty="0">
                          <a:latin typeface="Gill Sans MT" panose="020B0502020104020203" pitchFamily="34" charset="0"/>
                        </a:rPr>
                        <a:t>jock</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576">
                <a:tc>
                  <a:txBody>
                    <a:bodyPr/>
                    <a:lstStyle/>
                    <a:p>
                      <a:pPr algn="ctr"/>
                      <a:r>
                        <a:rPr lang="en-GB" sz="1400" dirty="0">
                          <a:latin typeface="Gill Sans MT" panose="020B0502020104020203" pitchFamily="34" charset="77"/>
                        </a:rPr>
                        <a:t>smil</a:t>
                      </a:r>
                      <a:r>
                        <a:rPr lang="en-GB" sz="1400" dirty="0">
                          <a:solidFill>
                            <a:srgbClr val="FF0000"/>
                          </a:solidFill>
                          <a:latin typeface="Gill Sans MT" panose="020B0502020104020203" pitchFamily="34" charset="77"/>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576">
                <a:tc>
                  <a:txBody>
                    <a:bodyPr/>
                    <a:lstStyle/>
                    <a:p>
                      <a:pPr algn="ctr"/>
                      <a:r>
                        <a:rPr lang="en-GB" sz="1400" dirty="0">
                          <a:latin typeface="Gill Sans MT" panose="020B0502020104020203" pitchFamily="34" charset="0"/>
                        </a:rPr>
                        <a:t>abb</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109569260"/>
                  </a:ext>
                </a:extLst>
              </a:tr>
              <a:tr h="440576">
                <a:tc>
                  <a:txBody>
                    <a:bodyPr/>
                    <a:lstStyle/>
                    <a:p>
                      <a:pPr algn="ctr"/>
                      <a:r>
                        <a:rPr lang="en-GB" sz="1400" dirty="0">
                          <a:latin typeface="Gill Sans MT" panose="020B0502020104020203" pitchFamily="34" charset="0"/>
                        </a:rPr>
                        <a:t>parsl</a:t>
                      </a:r>
                      <a:r>
                        <a:rPr lang="en-GB" sz="1400" dirty="0">
                          <a:solidFill>
                            <a:srgbClr val="FF0000"/>
                          </a:solidFill>
                          <a:latin typeface="Gill Sans MT" panose="020B0502020104020203" pitchFamily="34" charset="0"/>
                        </a:rPr>
                        <a:t>ey</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336354095"/>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2694</TotalTime>
  <Words>2402</Words>
  <Application>Microsoft Macintosh PowerPoint</Application>
  <PresentationFormat>A4 Paper (210x297 mm)</PresentationFormat>
  <Paragraphs>652</Paragraphs>
  <Slides>44</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65</cp:revision>
  <dcterms:created xsi:type="dcterms:W3CDTF">2020-04-07T16:27:58Z</dcterms:created>
  <dcterms:modified xsi:type="dcterms:W3CDTF">2026-08-25T18:01:27Z</dcterms:modified>
</cp:coreProperties>
</file>