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48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cabularyninja@yahoo.com" initials="v" lastIdx="1" clrIdx="0">
    <p:extLst>
      <p:ext uri="{19B8F6BF-5375-455C-9EA6-DF929625EA0E}">
        <p15:presenceInfo xmlns:p15="http://schemas.microsoft.com/office/powerpoint/2012/main" userId="2fa6320d1b3feb7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0" autoAdjust="0"/>
    <p:restoredTop sz="94612"/>
  </p:normalViewPr>
  <p:slideViewPr>
    <p:cSldViewPr snapToGrid="0" snapToObjects="1">
      <p:cViewPr varScale="1">
        <p:scale>
          <a:sx n="79" d="100"/>
          <a:sy n="79" d="100"/>
        </p:scale>
        <p:origin x="352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50AC7-5F75-5540-A613-91DA69DEB59A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BA24CF-DEC8-CC4A-A654-D894121BEF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687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70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122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59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06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48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45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605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788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56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87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01B88-E07E-FF42-BF97-3978ED562A37}" type="datetimeFigureOut">
              <a:rPr lang="en-GB" smtClean="0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445D4-2D4A-4844-A1C1-31B56C412C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9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3D009-7196-1880-E16E-38570BFB0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6ECD728-D083-CBF7-313D-507DD4AE2B8B}"/>
              </a:ext>
            </a:extLst>
          </p:cNvPr>
          <p:cNvSpPr/>
          <p:nvPr/>
        </p:nvSpPr>
        <p:spPr>
          <a:xfrm>
            <a:off x="-6216" y="126496"/>
            <a:ext cx="6858001" cy="4001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4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955E69-42AB-CB7E-A103-E4B5E38FF663}"/>
              </a:ext>
            </a:extLst>
          </p:cNvPr>
          <p:cNvSpPr txBox="1"/>
          <p:nvPr/>
        </p:nvSpPr>
        <p:spPr>
          <a:xfrm>
            <a:off x="2597679" y="9664524"/>
            <a:ext cx="1662635" cy="241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9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77"/>
              </a:rPr>
              <a:t>© Vocabulary Ninja Ltd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CA536E-5C3A-3E11-FD8D-272BF53D548D}"/>
              </a:ext>
            </a:extLst>
          </p:cNvPr>
          <p:cNvSpPr txBox="1"/>
          <p:nvPr/>
        </p:nvSpPr>
        <p:spPr>
          <a:xfrm>
            <a:off x="3679162" y="126495"/>
            <a:ext cx="3189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Rule: </a:t>
            </a:r>
            <a:r>
              <a:rPr lang="en-US" sz="2000" b="1" dirty="0" err="1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ey</a:t>
            </a:r>
            <a:endParaRPr lang="en-US" sz="2000" b="1" dirty="0">
              <a:solidFill>
                <a:schemeClr val="bg1"/>
              </a:solidFill>
              <a:latin typeface="Gill Sans SemiBold" panose="020B0502020104020203" pitchFamily="34" charset="-79"/>
              <a:ea typeface="Hiragino Kaku Gothic Std W8" panose="020B0800000000000000" pitchFamily="34" charset="-128"/>
              <a:cs typeface="Gill Sans SemiBold" panose="020B0502020104020203" pitchFamily="34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583C0C-5E0A-C346-9280-4A116B2FD08A}"/>
              </a:ext>
            </a:extLst>
          </p:cNvPr>
          <p:cNvSpPr txBox="1"/>
          <p:nvPr/>
        </p:nvSpPr>
        <p:spPr>
          <a:xfrm>
            <a:off x="10815" y="126495"/>
            <a:ext cx="3189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Gill Sans SemiBold" panose="020B0502020104020203" pitchFamily="34" charset="-79"/>
                <a:ea typeface="Hiragino Kaku Gothic Std W8" panose="020B0800000000000000" pitchFamily="34" charset="-128"/>
                <a:cs typeface="Gill Sans SemiBold" panose="020B0502020104020203" pitchFamily="34" charset="-79"/>
              </a:rPr>
              <a:t>Y2 - Autumn 1 - Week 4</a:t>
            </a:r>
          </a:p>
        </p:txBody>
      </p:sp>
      <p:pic>
        <p:nvPicPr>
          <p:cNvPr id="18" name="Picture 17" descr="A cartoon character with a blue letter&#10;&#10;AI-generated content may be incorrect.">
            <a:extLst>
              <a:ext uri="{FF2B5EF4-FFF2-40B4-BE49-F238E27FC236}">
                <a16:creationId xmlns:a16="http://schemas.microsoft.com/office/drawing/2014/main" id="{E43A092A-D1BD-4BD8-2EA9-41FDC823E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822" y="155944"/>
            <a:ext cx="484095" cy="37066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8DFA51A-DD47-646F-8EC3-4E950FF5A8BC}"/>
              </a:ext>
            </a:extLst>
          </p:cNvPr>
          <p:cNvSpPr txBox="1"/>
          <p:nvPr/>
        </p:nvSpPr>
        <p:spPr>
          <a:xfrm>
            <a:off x="391602" y="556053"/>
            <a:ext cx="60747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i="0" u="none" strike="noStrike" kern="1200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Rule: </a:t>
            </a:r>
            <a:r>
              <a:rPr lang="en-GB" sz="1200" dirty="0">
                <a:latin typeface="Gill Sans MT" panose="020B0502020104020203" pitchFamily="34" charset="0"/>
              </a:rPr>
              <a:t>The </a:t>
            </a:r>
            <a:r>
              <a:rPr lang="en-US" sz="1200" dirty="0">
                <a:solidFill>
                  <a:schemeClr val="tx1"/>
                </a:solidFill>
                <a:latin typeface="Gill Sans MT" panose="020B0502020104020203" pitchFamily="34" charset="0"/>
              </a:rPr>
              <a:t>digraph </a:t>
            </a:r>
            <a:r>
              <a:rPr lang="en-US" sz="1200" b="1" dirty="0" err="1">
                <a:latin typeface="Gill Sans MT" panose="020B0502020104020203" pitchFamily="34" charset="0"/>
              </a:rPr>
              <a:t>ey</a:t>
            </a:r>
            <a:r>
              <a:rPr lang="en-US" sz="1200" dirty="0">
                <a:solidFill>
                  <a:schemeClr val="tx1"/>
                </a:solidFill>
                <a:latin typeface="Gill Sans MT" panose="020B0502020104020203" pitchFamily="34" charset="0"/>
              </a:rPr>
              <a:t> makes the long </a:t>
            </a:r>
            <a:r>
              <a:rPr lang="en-US" sz="1200" b="1" dirty="0" err="1">
                <a:latin typeface="Gill Sans MT" panose="020B0502020104020203" pitchFamily="34" charset="0"/>
              </a:rPr>
              <a:t>ee</a:t>
            </a:r>
            <a:r>
              <a:rPr lang="en-US" sz="1200" dirty="0">
                <a:latin typeface="Gill Sans MT" panose="020B0502020104020203" pitchFamily="34" charset="0"/>
              </a:rPr>
              <a:t> sound and is always</a:t>
            </a:r>
            <a:r>
              <a:rPr lang="en-US" sz="1200" dirty="0">
                <a:solidFill>
                  <a:schemeClr val="tx1"/>
                </a:solidFill>
                <a:latin typeface="Gill Sans MT" panose="020B0502020104020203" pitchFamily="34" charset="0"/>
              </a:rPr>
              <a:t> found </a:t>
            </a:r>
            <a:r>
              <a:rPr lang="en-US" sz="1200" dirty="0">
                <a:latin typeface="Gill Sans MT" panose="020B0502020104020203" pitchFamily="34" charset="0"/>
              </a:rPr>
              <a:t>at the end</a:t>
            </a:r>
            <a:r>
              <a:rPr lang="en-US" sz="1200" dirty="0">
                <a:solidFill>
                  <a:schemeClr val="tx1"/>
                </a:solidFill>
                <a:latin typeface="Gill Sans MT" panose="020B0502020104020203" pitchFamily="34" charset="0"/>
              </a:rPr>
              <a:t> of a word. </a:t>
            </a:r>
            <a:endParaRPr lang="en-US" sz="1200" b="1" dirty="0">
              <a:latin typeface="Gill Sans MT" panose="020B0502020104020203" pitchFamily="34" charset="0"/>
            </a:endParaRPr>
          </a:p>
          <a:p>
            <a:pPr algn="ctr"/>
            <a:r>
              <a:rPr lang="en-US" sz="1200" dirty="0">
                <a:latin typeface="Gill Sans MT" panose="020B0502020104020203" pitchFamily="34" charset="0"/>
              </a:rPr>
              <a:t>The plural of these words is formed by the addition of –s, for example: donkeys, monkeys.</a:t>
            </a:r>
            <a:endParaRPr lang="en-GB" sz="1200" dirty="0">
              <a:latin typeface="Gill Sans MT" panose="020B0502020104020203" pitchFamily="34" charset="0"/>
            </a:endParaRP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84D6554-B26E-2D5E-E73E-6EEEDB7C6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11885"/>
              </p:ext>
            </p:extLst>
          </p:nvPr>
        </p:nvGraphicFramePr>
        <p:xfrm>
          <a:off x="153916" y="1347399"/>
          <a:ext cx="3275084" cy="8188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9150">
                  <a:extLst>
                    <a:ext uri="{9D8B030D-6E8A-4147-A177-3AD203B41FA5}">
                      <a16:colId xmlns:a16="http://schemas.microsoft.com/office/drawing/2014/main" val="1258760958"/>
                    </a:ext>
                  </a:extLst>
                </a:gridCol>
                <a:gridCol w="2185934">
                  <a:extLst>
                    <a:ext uri="{9D8B030D-6E8A-4147-A177-3AD203B41FA5}">
                      <a16:colId xmlns:a16="http://schemas.microsoft.com/office/drawing/2014/main" val="2964003616"/>
                    </a:ext>
                  </a:extLst>
                </a:gridCol>
              </a:tblGrid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47032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chimn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53909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turk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0478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journ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9451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pull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539568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donk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368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vall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370963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kidn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5141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troll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02905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all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134979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latin typeface="Gill Sans MT" panose="020B0502020104020203" pitchFamily="34" charset="0"/>
                        </a:rPr>
                        <a:t>monk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22101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hon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49001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hock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053206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vall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185369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jers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87085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mon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918972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0"/>
                        </a:rPr>
                        <a:t>jock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0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112245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smil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82697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Gill Sans MT" panose="020B0502020104020203" pitchFamily="34" charset="77"/>
                        </a:rPr>
                        <a:t>abb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609420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parsl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latin typeface="Gill Sans MT" panose="020B0502020104020203" pitchFamily="34" charset="77"/>
                        </a:rPr>
                        <a:t>ey</a:t>
                      </a:r>
                      <a:endParaRPr lang="en-GB" sz="1200" dirty="0">
                        <a:solidFill>
                          <a:srgbClr val="FF000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70C0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26368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332BFC3D-2681-C014-BC0B-6F57C2E218D4}"/>
              </a:ext>
            </a:extLst>
          </p:cNvPr>
          <p:cNvSpPr txBox="1"/>
          <p:nvPr/>
        </p:nvSpPr>
        <p:spPr>
          <a:xfrm>
            <a:off x="827930" y="1014326"/>
            <a:ext cx="17697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Copy</a:t>
            </a:r>
            <a:r>
              <a:rPr lang="en-GB" sz="1200" b="1" i="0" u="none" strike="noStrike" kern="1200" baseline="0" dirty="0">
                <a:latin typeface="Gill Sans MT" panose="020B0502020104020203" pitchFamily="34" charset="0"/>
                <a:ea typeface="+mn-ea"/>
                <a:cs typeface="+mn-cs"/>
              </a:rPr>
              <a:t> the Words</a:t>
            </a:r>
            <a:endParaRPr lang="en-GB" sz="1200" dirty="0">
              <a:latin typeface="Gill Sans MT" panose="020B05020201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91E50C-DDCB-F4F9-8905-B066FEBECEC6}"/>
              </a:ext>
            </a:extLst>
          </p:cNvPr>
          <p:cNvSpPr txBox="1"/>
          <p:nvPr/>
        </p:nvSpPr>
        <p:spPr>
          <a:xfrm>
            <a:off x="3679162" y="1039622"/>
            <a:ext cx="30249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u="none" strike="noStrike" kern="1200" baseline="0" dirty="0">
                <a:latin typeface="Gill Sans MT" panose="020B0502020104020203" pitchFamily="34" charset="0"/>
                <a:ea typeface="+mn-ea"/>
                <a:cs typeface="+mn-cs"/>
              </a:rPr>
              <a:t>Match the Definition to the Word </a:t>
            </a:r>
            <a:endParaRPr lang="en-GB" sz="1200" dirty="0">
              <a:latin typeface="Gill Sans MT" panose="020B05020201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F05644-83AC-0A25-6C3F-71DF54184334}"/>
              </a:ext>
            </a:extLst>
          </p:cNvPr>
          <p:cNvSpPr txBox="1"/>
          <p:nvPr/>
        </p:nvSpPr>
        <p:spPr>
          <a:xfrm>
            <a:off x="4156167" y="5441669"/>
            <a:ext cx="20709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latin typeface="Gill Sans MT" panose="020B0502020104020203" pitchFamily="34" charset="0"/>
              </a:rPr>
              <a:t>Unjumble the Words</a:t>
            </a:r>
            <a:endParaRPr lang="en-GB" sz="1200" dirty="0">
              <a:latin typeface="Gill Sans MT" panose="020B0502020104020203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ED27D6-6E02-3EAF-CCF2-EDBA1F828A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126915"/>
              </p:ext>
            </p:extLst>
          </p:nvPr>
        </p:nvGraphicFramePr>
        <p:xfrm>
          <a:off x="3679162" y="1346675"/>
          <a:ext cx="3024922" cy="4072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922">
                  <a:extLst>
                    <a:ext uri="{9D8B030D-6E8A-4147-A177-3AD203B41FA5}">
                      <a16:colId xmlns:a16="http://schemas.microsoft.com/office/drawing/2014/main" val="3475864922"/>
                    </a:ext>
                  </a:extLst>
                </a:gridCol>
              </a:tblGrid>
              <a:tr h="50904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Something you push around the supermarket whilst shopping.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595256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041641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type of bird known for being eaten at Christmas.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060470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708111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type of animal that swings across the tree tops.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122936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158553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sportsperson who rides horses in races.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188414"/>
                  </a:ext>
                </a:extLst>
              </a:tr>
              <a:tr h="509046">
                <a:tc>
                  <a:txBody>
                    <a:bodyPr/>
                    <a:lstStyle/>
                    <a:p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20662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AC0018-D8C4-BB26-A8A5-B990D70ABC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985569"/>
              </p:ext>
            </p:extLst>
          </p:nvPr>
        </p:nvGraphicFramePr>
        <p:xfrm>
          <a:off x="3679162" y="5739403"/>
          <a:ext cx="3024922" cy="37965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922">
                  <a:extLst>
                    <a:ext uri="{9D8B030D-6E8A-4147-A177-3AD203B41FA5}">
                      <a16:colId xmlns:a16="http://schemas.microsoft.com/office/drawing/2014/main" val="3475864922"/>
                    </a:ext>
                  </a:extLst>
                </a:gridCol>
              </a:tblGrid>
              <a:tr h="37977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Gill Sans MT" panose="020B0502020104020203" pitchFamily="34" charset="77"/>
                        </a:rPr>
                        <a:t>m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k y o n 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595256"/>
                  </a:ext>
                </a:extLst>
              </a:tr>
              <a:tr h="569360">
                <a:tc>
                  <a:txBody>
                    <a:bodyPr/>
                    <a:lstStyle/>
                    <a:p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041641"/>
                  </a:ext>
                </a:extLst>
              </a:tr>
              <a:tr h="37977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l </a:t>
                      </a:r>
                      <a:r>
                        <a:rPr lang="en-GB" sz="1600" dirty="0" err="1">
                          <a:latin typeface="Gill Sans MT" panose="020B0502020104020203" pitchFamily="34" charset="77"/>
                        </a:rPr>
                        <a:t>l</a:t>
                      </a:r>
                      <a:r>
                        <a:rPr lang="en-GB" sz="1600" dirty="0">
                          <a:latin typeface="Gill Sans MT" panose="020B0502020104020203" pitchFamily="34" charset="77"/>
                        </a:rPr>
                        <a:t> v e a 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060470"/>
                  </a:ext>
                </a:extLst>
              </a:tr>
              <a:tr h="569360">
                <a:tc>
                  <a:txBody>
                    <a:bodyPr/>
                    <a:lstStyle/>
                    <a:p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708111"/>
                  </a:ext>
                </a:extLst>
              </a:tr>
              <a:tr h="37977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Gill Sans MT" panose="020B0502020104020203" pitchFamily="34" charset="77"/>
                        </a:rPr>
                        <a:t>s p r y e a l</a:t>
                      </a:r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122936"/>
                  </a:ext>
                </a:extLst>
              </a:tr>
              <a:tr h="569360">
                <a:tc>
                  <a:txBody>
                    <a:bodyPr/>
                    <a:lstStyle/>
                    <a:p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158553"/>
                  </a:ext>
                </a:extLst>
              </a:tr>
              <a:tr h="37977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y h n o 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188414"/>
                  </a:ext>
                </a:extLst>
              </a:tr>
              <a:tr h="569360">
                <a:tc>
                  <a:txBody>
                    <a:bodyPr/>
                    <a:lstStyle/>
                    <a:p>
                      <a:endParaRPr lang="en-GB" sz="1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206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786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2968</TotalTime>
  <Words>152</Words>
  <Application>Microsoft Macintosh PowerPoint</Application>
  <PresentationFormat>A4 Paper (210x297 mm)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Gill Sans MT</vt:lpstr>
      <vt:lpstr>Gill Sans 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vocabularyninja@yahoo.com</dc:creator>
  <cp:lastModifiedBy>Andrew Jennings</cp:lastModifiedBy>
  <cp:revision>69</cp:revision>
  <dcterms:created xsi:type="dcterms:W3CDTF">2020-04-07T16:27:58Z</dcterms:created>
  <dcterms:modified xsi:type="dcterms:W3CDTF">2026-09-01T17:57:22Z</dcterms:modified>
</cp:coreProperties>
</file>