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comments/comment1.xml" ContentType="application/vnd.openxmlformats-officedocument.presentationml.comment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44"/>
  </p:notesMasterIdLst>
  <p:sldIdLst>
    <p:sldId id="478" r:id="rId2"/>
    <p:sldId id="258" r:id="rId3"/>
    <p:sldId id="288" r:id="rId4"/>
    <p:sldId id="488" r:id="rId5"/>
    <p:sldId id="490" r:id="rId6"/>
    <p:sldId id="479" r:id="rId7"/>
    <p:sldId id="262" r:id="rId8"/>
    <p:sldId id="263" r:id="rId9"/>
    <p:sldId id="284" r:id="rId10"/>
    <p:sldId id="480" r:id="rId11"/>
    <p:sldId id="259" r:id="rId12"/>
    <p:sldId id="260" r:id="rId13"/>
    <p:sldId id="481" r:id="rId14"/>
    <p:sldId id="272" r:id="rId15"/>
    <p:sldId id="277" r:id="rId16"/>
    <p:sldId id="278" r:id="rId17"/>
    <p:sldId id="289" r:id="rId18"/>
    <p:sldId id="482" r:id="rId19"/>
    <p:sldId id="487" r:id="rId20"/>
    <p:sldId id="266" r:id="rId21"/>
    <p:sldId id="286" r:id="rId22"/>
    <p:sldId id="287" r:id="rId23"/>
    <p:sldId id="483" r:id="rId24"/>
    <p:sldId id="269" r:id="rId25"/>
    <p:sldId id="280" r:id="rId26"/>
    <p:sldId id="281" r:id="rId27"/>
    <p:sldId id="294" r:id="rId28"/>
    <p:sldId id="282" r:id="rId29"/>
    <p:sldId id="295" r:id="rId30"/>
    <p:sldId id="296" r:id="rId31"/>
    <p:sldId id="297" r:id="rId32"/>
    <p:sldId id="299" r:id="rId33"/>
    <p:sldId id="298" r:id="rId34"/>
    <p:sldId id="300" r:id="rId35"/>
    <p:sldId id="301" r:id="rId36"/>
    <p:sldId id="302" r:id="rId37"/>
    <p:sldId id="303" r:id="rId38"/>
    <p:sldId id="304" r:id="rId39"/>
    <p:sldId id="305" r:id="rId40"/>
    <p:sldId id="306" r:id="rId41"/>
    <p:sldId id="307" r:id="rId42"/>
    <p:sldId id="308" r:id="rId43"/>
  </p:sldIdLst>
  <p:sldSz cx="6858000" cy="9906000" type="A4"/>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120">
          <p15:clr>
            <a:srgbClr val="A4A3A4"/>
          </p15:clr>
        </p15:guide>
        <p15:guide id="2" pos="216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vocabularyninja@yahoo.com" initials="v" lastIdx="1" clrIdx="0">
    <p:extLst>
      <p:ext uri="{19B8F6BF-5375-455C-9EA6-DF929625EA0E}">
        <p15:presenceInfo xmlns:p15="http://schemas.microsoft.com/office/powerpoint/2012/main" userId="2fa6320d1b3feb7d"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F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1348"/>
    <p:restoredTop sz="94612"/>
  </p:normalViewPr>
  <p:slideViewPr>
    <p:cSldViewPr snapToGrid="0" snapToObjects="1">
      <p:cViewPr varScale="1">
        <p:scale>
          <a:sx n="79" d="100"/>
          <a:sy n="79" d="100"/>
        </p:scale>
        <p:origin x="2344" y="208"/>
      </p:cViewPr>
      <p:guideLst>
        <p:guide orient="horz" pos="3120"/>
        <p:guide pos="2160"/>
      </p:guideLst>
    </p:cSldViewPr>
  </p:slideViewPr>
  <p:notesTextViewPr>
    <p:cViewPr>
      <p:scale>
        <a:sx n="1" d="1"/>
        <a:sy n="1" d="1"/>
      </p:scale>
      <p:origin x="0" y="0"/>
    </p:cViewPr>
  </p:notesTextViewPr>
  <p:sorterViewPr>
    <p:cViewPr>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comments/comment1.xml><?xml version="1.0" encoding="utf-8"?>
<p:cmLst xmlns:a="http://schemas.openxmlformats.org/drawingml/2006/main" xmlns:r="http://schemas.openxmlformats.org/officeDocument/2006/relationships" xmlns:p="http://schemas.openxmlformats.org/presentationml/2006/main">
  <p:cm authorId="1" dt="2020-04-09T09:37:27.926" idx="1">
    <p:pos x="10" y="10"/>
    <p:text/>
    <p:extLst>
      <p:ext uri="{C676402C-5697-4E1C-873F-D02D1690AC5C}">
        <p15:threadingInfo xmlns:p15="http://schemas.microsoft.com/office/powerpoint/2012/main" timeZoneBias="-60"/>
      </p:ext>
    </p:extLs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2250AC7-5F75-5540-A613-91DA69DEB59A}" type="datetimeFigureOut">
              <a:rPr lang="en-GB" smtClean="0"/>
              <a:t>26/08/2026</a:t>
            </a:fld>
            <a:endParaRPr lang="en-GB"/>
          </a:p>
        </p:txBody>
      </p:sp>
      <p:sp>
        <p:nvSpPr>
          <p:cNvPr id="4" name="Slide Image Placeholder 3"/>
          <p:cNvSpPr>
            <a:spLocks noGrp="1" noRot="1" noChangeAspect="1"/>
          </p:cNvSpPr>
          <p:nvPr>
            <p:ph type="sldImg" idx="2"/>
          </p:nvPr>
        </p:nvSpPr>
        <p:spPr>
          <a:xfrm>
            <a:off x="2360613" y="1143000"/>
            <a:ext cx="2136775"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8BA24CF-DEC8-CC4A-A654-D894121BEFDB}" type="slidenum">
              <a:rPr lang="en-GB" smtClean="0"/>
              <a:t>‹#›</a:t>
            </a:fld>
            <a:endParaRPr lang="en-GB"/>
          </a:p>
        </p:txBody>
      </p:sp>
    </p:spTree>
    <p:extLst>
      <p:ext uri="{BB962C8B-B14F-4D97-AF65-F5344CB8AC3E}">
        <p14:creationId xmlns:p14="http://schemas.microsoft.com/office/powerpoint/2010/main" val="315268767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88BA24CF-DEC8-CC4A-A654-D894121BEFDB}" type="slidenum">
              <a:rPr lang="en-GB" smtClean="0"/>
              <a:t>34</a:t>
            </a:fld>
            <a:endParaRPr lang="en-GB"/>
          </a:p>
        </p:txBody>
      </p:sp>
    </p:spTree>
    <p:extLst>
      <p:ext uri="{BB962C8B-B14F-4D97-AF65-F5344CB8AC3E}">
        <p14:creationId xmlns:p14="http://schemas.microsoft.com/office/powerpoint/2010/main" val="358570617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88BA24CF-DEC8-CC4A-A654-D894121BEFDB}" type="slidenum">
              <a:rPr lang="en-GB" smtClean="0"/>
              <a:t>35</a:t>
            </a:fld>
            <a:endParaRPr lang="en-GB"/>
          </a:p>
        </p:txBody>
      </p:sp>
    </p:spTree>
    <p:extLst>
      <p:ext uri="{BB962C8B-B14F-4D97-AF65-F5344CB8AC3E}">
        <p14:creationId xmlns:p14="http://schemas.microsoft.com/office/powerpoint/2010/main" val="268694159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88BA24CF-DEC8-CC4A-A654-D894121BEFDB}" type="slidenum">
              <a:rPr lang="en-GB" smtClean="0"/>
              <a:t>36</a:t>
            </a:fld>
            <a:endParaRPr lang="en-GB"/>
          </a:p>
        </p:txBody>
      </p:sp>
    </p:spTree>
    <p:extLst>
      <p:ext uri="{BB962C8B-B14F-4D97-AF65-F5344CB8AC3E}">
        <p14:creationId xmlns:p14="http://schemas.microsoft.com/office/powerpoint/2010/main" val="384647894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88BA24CF-DEC8-CC4A-A654-D894121BEFDB}" type="slidenum">
              <a:rPr lang="en-GB" smtClean="0"/>
              <a:t>37</a:t>
            </a:fld>
            <a:endParaRPr lang="en-GB"/>
          </a:p>
        </p:txBody>
      </p:sp>
    </p:spTree>
    <p:extLst>
      <p:ext uri="{BB962C8B-B14F-4D97-AF65-F5344CB8AC3E}">
        <p14:creationId xmlns:p14="http://schemas.microsoft.com/office/powerpoint/2010/main" val="263500894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88BA24CF-DEC8-CC4A-A654-D894121BEFDB}" type="slidenum">
              <a:rPr lang="en-GB" smtClean="0"/>
              <a:t>38</a:t>
            </a:fld>
            <a:endParaRPr lang="en-GB"/>
          </a:p>
        </p:txBody>
      </p:sp>
    </p:spTree>
    <p:extLst>
      <p:ext uri="{BB962C8B-B14F-4D97-AF65-F5344CB8AC3E}">
        <p14:creationId xmlns:p14="http://schemas.microsoft.com/office/powerpoint/2010/main" val="388480248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88BA24CF-DEC8-CC4A-A654-D894121BEFDB}" type="slidenum">
              <a:rPr lang="en-GB" smtClean="0"/>
              <a:t>39</a:t>
            </a:fld>
            <a:endParaRPr lang="en-GB"/>
          </a:p>
        </p:txBody>
      </p:sp>
    </p:spTree>
    <p:extLst>
      <p:ext uri="{BB962C8B-B14F-4D97-AF65-F5344CB8AC3E}">
        <p14:creationId xmlns:p14="http://schemas.microsoft.com/office/powerpoint/2010/main" val="217841811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88BA24CF-DEC8-CC4A-A654-D894121BEFDB}" type="slidenum">
              <a:rPr lang="en-GB" smtClean="0"/>
              <a:t>40</a:t>
            </a:fld>
            <a:endParaRPr lang="en-GB"/>
          </a:p>
        </p:txBody>
      </p:sp>
    </p:spTree>
    <p:extLst>
      <p:ext uri="{BB962C8B-B14F-4D97-AF65-F5344CB8AC3E}">
        <p14:creationId xmlns:p14="http://schemas.microsoft.com/office/powerpoint/2010/main" val="251741140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88BA24CF-DEC8-CC4A-A654-D894121BEFDB}" type="slidenum">
              <a:rPr lang="en-GB" smtClean="0"/>
              <a:t>41</a:t>
            </a:fld>
            <a:endParaRPr lang="en-GB"/>
          </a:p>
        </p:txBody>
      </p:sp>
    </p:spTree>
    <p:extLst>
      <p:ext uri="{BB962C8B-B14F-4D97-AF65-F5344CB8AC3E}">
        <p14:creationId xmlns:p14="http://schemas.microsoft.com/office/powerpoint/2010/main" val="402245634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88BA24CF-DEC8-CC4A-A654-D894121BEFDB}" type="slidenum">
              <a:rPr lang="en-GB" smtClean="0"/>
              <a:t>42</a:t>
            </a:fld>
            <a:endParaRPr lang="en-GB"/>
          </a:p>
        </p:txBody>
      </p:sp>
    </p:spTree>
    <p:extLst>
      <p:ext uri="{BB962C8B-B14F-4D97-AF65-F5344CB8AC3E}">
        <p14:creationId xmlns:p14="http://schemas.microsoft.com/office/powerpoint/2010/main" val="168806552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514350" y="1621191"/>
            <a:ext cx="5829300" cy="3448756"/>
          </a:xfrm>
        </p:spPr>
        <p:txBody>
          <a:bodyPr anchor="b"/>
          <a:lstStyle>
            <a:lvl1pPr algn="ctr">
              <a:defRPr sz="4500"/>
            </a:lvl1pPr>
          </a:lstStyle>
          <a:p>
            <a:r>
              <a:rPr lang="en-GB"/>
              <a:t>Click to edit Master title style</a:t>
            </a:r>
            <a:endParaRPr lang="en-US" dirty="0"/>
          </a:p>
        </p:txBody>
      </p:sp>
      <p:sp>
        <p:nvSpPr>
          <p:cNvPr id="3" name="Subtitle 2"/>
          <p:cNvSpPr>
            <a:spLocks noGrp="1"/>
          </p:cNvSpPr>
          <p:nvPr>
            <p:ph type="subTitle" idx="1"/>
          </p:nvPr>
        </p:nvSpPr>
        <p:spPr>
          <a:xfrm>
            <a:off x="857250" y="5202944"/>
            <a:ext cx="5143500" cy="2391656"/>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GB"/>
              <a:t>Click to edit Master subtitle style</a:t>
            </a:r>
            <a:endParaRPr lang="en-US" dirty="0"/>
          </a:p>
        </p:txBody>
      </p:sp>
      <p:sp>
        <p:nvSpPr>
          <p:cNvPr id="4" name="Date Placeholder 3"/>
          <p:cNvSpPr>
            <a:spLocks noGrp="1"/>
          </p:cNvSpPr>
          <p:nvPr>
            <p:ph type="dt" sz="half" idx="10"/>
          </p:nvPr>
        </p:nvSpPr>
        <p:spPr/>
        <p:txBody>
          <a:bodyPr/>
          <a:lstStyle/>
          <a:p>
            <a:fld id="{65201B88-E07E-FF42-BF97-3978ED562A37}" type="datetimeFigureOut">
              <a:rPr lang="en-GB" smtClean="0"/>
              <a:t>26/08/2026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E89445D4-2D4A-4844-A1C1-31B56C412CBA}" type="slidenum">
              <a:rPr lang="en-GB" smtClean="0"/>
              <a:t>‹#›</a:t>
            </a:fld>
            <a:endParaRPr lang="en-GB"/>
          </a:p>
        </p:txBody>
      </p:sp>
    </p:spTree>
    <p:extLst>
      <p:ext uri="{BB962C8B-B14F-4D97-AF65-F5344CB8AC3E}">
        <p14:creationId xmlns:p14="http://schemas.microsoft.com/office/powerpoint/2010/main" val="266970531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65201B88-E07E-FF42-BF97-3978ED562A37}" type="datetimeFigureOut">
              <a:rPr lang="en-GB" smtClean="0"/>
              <a:t>26/08/2026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E89445D4-2D4A-4844-A1C1-31B56C412CBA}" type="slidenum">
              <a:rPr lang="en-GB" smtClean="0"/>
              <a:t>‹#›</a:t>
            </a:fld>
            <a:endParaRPr lang="en-GB"/>
          </a:p>
        </p:txBody>
      </p:sp>
    </p:spTree>
    <p:extLst>
      <p:ext uri="{BB962C8B-B14F-4D97-AF65-F5344CB8AC3E}">
        <p14:creationId xmlns:p14="http://schemas.microsoft.com/office/powerpoint/2010/main" val="309712276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907757" y="527403"/>
            <a:ext cx="1478756" cy="8394877"/>
          </a:xfrm>
        </p:spPr>
        <p:txBody>
          <a:bodyPr vert="eaVert"/>
          <a:lstStyle/>
          <a:p>
            <a:r>
              <a:rPr lang="en-GB"/>
              <a:t>Click to edit Master title style</a:t>
            </a:r>
            <a:endParaRPr lang="en-US" dirty="0"/>
          </a:p>
        </p:txBody>
      </p:sp>
      <p:sp>
        <p:nvSpPr>
          <p:cNvPr id="3" name="Vertical Text Placeholder 2"/>
          <p:cNvSpPr>
            <a:spLocks noGrp="1"/>
          </p:cNvSpPr>
          <p:nvPr>
            <p:ph type="body" orient="vert" idx="1"/>
          </p:nvPr>
        </p:nvSpPr>
        <p:spPr>
          <a:xfrm>
            <a:off x="471488" y="527403"/>
            <a:ext cx="4350544" cy="8394877"/>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65201B88-E07E-FF42-BF97-3978ED562A37}" type="datetimeFigureOut">
              <a:rPr lang="en-GB" smtClean="0"/>
              <a:t>26/08/2026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E89445D4-2D4A-4844-A1C1-31B56C412CBA}" type="slidenum">
              <a:rPr lang="en-GB" smtClean="0"/>
              <a:t>‹#›</a:t>
            </a:fld>
            <a:endParaRPr lang="en-GB"/>
          </a:p>
        </p:txBody>
      </p:sp>
    </p:spTree>
    <p:extLst>
      <p:ext uri="{BB962C8B-B14F-4D97-AF65-F5344CB8AC3E}">
        <p14:creationId xmlns:p14="http://schemas.microsoft.com/office/powerpoint/2010/main" val="23995904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65201B88-E07E-FF42-BF97-3978ED562A37}" type="datetimeFigureOut">
              <a:rPr lang="en-GB" smtClean="0"/>
              <a:t>26/08/2026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E89445D4-2D4A-4844-A1C1-31B56C412CBA}" type="slidenum">
              <a:rPr lang="en-GB" smtClean="0"/>
              <a:t>‹#›</a:t>
            </a:fld>
            <a:endParaRPr lang="en-GB"/>
          </a:p>
        </p:txBody>
      </p:sp>
    </p:spTree>
    <p:extLst>
      <p:ext uri="{BB962C8B-B14F-4D97-AF65-F5344CB8AC3E}">
        <p14:creationId xmlns:p14="http://schemas.microsoft.com/office/powerpoint/2010/main" val="18560632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467916" y="2469624"/>
            <a:ext cx="5915025" cy="4120620"/>
          </a:xfrm>
        </p:spPr>
        <p:txBody>
          <a:bodyPr anchor="b"/>
          <a:lstStyle>
            <a:lvl1pPr>
              <a:defRPr sz="4500"/>
            </a:lvl1pPr>
          </a:lstStyle>
          <a:p>
            <a:r>
              <a:rPr lang="en-GB"/>
              <a:t>Click to edit Master title style</a:t>
            </a:r>
            <a:endParaRPr lang="en-US" dirty="0"/>
          </a:p>
        </p:txBody>
      </p:sp>
      <p:sp>
        <p:nvSpPr>
          <p:cNvPr id="3" name="Text Placeholder 2"/>
          <p:cNvSpPr>
            <a:spLocks noGrp="1"/>
          </p:cNvSpPr>
          <p:nvPr>
            <p:ph type="body" idx="1"/>
          </p:nvPr>
        </p:nvSpPr>
        <p:spPr>
          <a:xfrm>
            <a:off x="467916" y="6629226"/>
            <a:ext cx="5915025" cy="2166937"/>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GB"/>
              <a:t>Click to edit Master text styles</a:t>
            </a:r>
          </a:p>
        </p:txBody>
      </p:sp>
      <p:sp>
        <p:nvSpPr>
          <p:cNvPr id="4" name="Date Placeholder 3"/>
          <p:cNvSpPr>
            <a:spLocks noGrp="1"/>
          </p:cNvSpPr>
          <p:nvPr>
            <p:ph type="dt" sz="half" idx="10"/>
          </p:nvPr>
        </p:nvSpPr>
        <p:spPr/>
        <p:txBody>
          <a:bodyPr/>
          <a:lstStyle/>
          <a:p>
            <a:fld id="{65201B88-E07E-FF42-BF97-3978ED562A37}" type="datetimeFigureOut">
              <a:rPr lang="en-GB" smtClean="0"/>
              <a:t>26/08/2026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E89445D4-2D4A-4844-A1C1-31B56C412CBA}" type="slidenum">
              <a:rPr lang="en-GB" smtClean="0"/>
              <a:t>‹#›</a:t>
            </a:fld>
            <a:endParaRPr lang="en-GB"/>
          </a:p>
        </p:txBody>
      </p:sp>
    </p:spTree>
    <p:extLst>
      <p:ext uri="{BB962C8B-B14F-4D97-AF65-F5344CB8AC3E}">
        <p14:creationId xmlns:p14="http://schemas.microsoft.com/office/powerpoint/2010/main" val="252248353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sz="half" idx="1"/>
          </p:nvPr>
        </p:nvSpPr>
        <p:spPr>
          <a:xfrm>
            <a:off x="471488" y="2637014"/>
            <a:ext cx="2914650" cy="6285266"/>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Content Placeholder 3"/>
          <p:cNvSpPr>
            <a:spLocks noGrp="1"/>
          </p:cNvSpPr>
          <p:nvPr>
            <p:ph sz="half" idx="2"/>
          </p:nvPr>
        </p:nvSpPr>
        <p:spPr>
          <a:xfrm>
            <a:off x="3471863" y="2637014"/>
            <a:ext cx="2914650" cy="6285266"/>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Date Placeholder 4"/>
          <p:cNvSpPr>
            <a:spLocks noGrp="1"/>
          </p:cNvSpPr>
          <p:nvPr>
            <p:ph type="dt" sz="half" idx="10"/>
          </p:nvPr>
        </p:nvSpPr>
        <p:spPr/>
        <p:txBody>
          <a:bodyPr/>
          <a:lstStyle/>
          <a:p>
            <a:fld id="{65201B88-E07E-FF42-BF97-3978ED562A37}" type="datetimeFigureOut">
              <a:rPr lang="en-GB" smtClean="0"/>
              <a:t>26/08/2026</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E89445D4-2D4A-4844-A1C1-31B56C412CBA}" type="slidenum">
              <a:rPr lang="en-GB" smtClean="0"/>
              <a:t>‹#›</a:t>
            </a:fld>
            <a:endParaRPr lang="en-GB"/>
          </a:p>
        </p:txBody>
      </p:sp>
    </p:spTree>
    <p:extLst>
      <p:ext uri="{BB962C8B-B14F-4D97-AF65-F5344CB8AC3E}">
        <p14:creationId xmlns:p14="http://schemas.microsoft.com/office/powerpoint/2010/main" val="40824540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72381" y="527405"/>
            <a:ext cx="5915025" cy="1914702"/>
          </a:xfrm>
        </p:spPr>
        <p:txBody>
          <a:bodyPr/>
          <a:lstStyle/>
          <a:p>
            <a:r>
              <a:rPr lang="en-GB"/>
              <a:t>Click to edit Master title style</a:t>
            </a:r>
            <a:endParaRPr lang="en-US" dirty="0"/>
          </a:p>
        </p:txBody>
      </p:sp>
      <p:sp>
        <p:nvSpPr>
          <p:cNvPr id="3" name="Text Placeholder 2"/>
          <p:cNvSpPr>
            <a:spLocks noGrp="1"/>
          </p:cNvSpPr>
          <p:nvPr>
            <p:ph type="body" idx="1"/>
          </p:nvPr>
        </p:nvSpPr>
        <p:spPr>
          <a:xfrm>
            <a:off x="472381" y="2428347"/>
            <a:ext cx="2901255" cy="119009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GB"/>
              <a:t>Click to edit Master text styles</a:t>
            </a:r>
          </a:p>
        </p:txBody>
      </p:sp>
      <p:sp>
        <p:nvSpPr>
          <p:cNvPr id="4" name="Content Placeholder 3"/>
          <p:cNvSpPr>
            <a:spLocks noGrp="1"/>
          </p:cNvSpPr>
          <p:nvPr>
            <p:ph sz="half" idx="2"/>
          </p:nvPr>
        </p:nvSpPr>
        <p:spPr>
          <a:xfrm>
            <a:off x="472381" y="3618442"/>
            <a:ext cx="2901255" cy="5322183"/>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Text Placeholder 4"/>
          <p:cNvSpPr>
            <a:spLocks noGrp="1"/>
          </p:cNvSpPr>
          <p:nvPr>
            <p:ph type="body" sz="quarter" idx="3"/>
          </p:nvPr>
        </p:nvSpPr>
        <p:spPr>
          <a:xfrm>
            <a:off x="3471863" y="2428347"/>
            <a:ext cx="2915543" cy="119009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GB"/>
              <a:t>Click to edit Master text styles</a:t>
            </a:r>
          </a:p>
        </p:txBody>
      </p:sp>
      <p:sp>
        <p:nvSpPr>
          <p:cNvPr id="6" name="Content Placeholder 5"/>
          <p:cNvSpPr>
            <a:spLocks noGrp="1"/>
          </p:cNvSpPr>
          <p:nvPr>
            <p:ph sz="quarter" idx="4"/>
          </p:nvPr>
        </p:nvSpPr>
        <p:spPr>
          <a:xfrm>
            <a:off x="3471863" y="3618442"/>
            <a:ext cx="2915543" cy="5322183"/>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7" name="Date Placeholder 6"/>
          <p:cNvSpPr>
            <a:spLocks noGrp="1"/>
          </p:cNvSpPr>
          <p:nvPr>
            <p:ph type="dt" sz="half" idx="10"/>
          </p:nvPr>
        </p:nvSpPr>
        <p:spPr/>
        <p:txBody>
          <a:bodyPr/>
          <a:lstStyle/>
          <a:p>
            <a:fld id="{65201B88-E07E-FF42-BF97-3978ED562A37}" type="datetimeFigureOut">
              <a:rPr lang="en-GB" smtClean="0"/>
              <a:t>26/08/2026</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E89445D4-2D4A-4844-A1C1-31B56C412CBA}" type="slidenum">
              <a:rPr lang="en-GB" smtClean="0"/>
              <a:t>‹#›</a:t>
            </a:fld>
            <a:endParaRPr lang="en-GB"/>
          </a:p>
        </p:txBody>
      </p:sp>
    </p:spTree>
    <p:extLst>
      <p:ext uri="{BB962C8B-B14F-4D97-AF65-F5344CB8AC3E}">
        <p14:creationId xmlns:p14="http://schemas.microsoft.com/office/powerpoint/2010/main" val="37736059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Date Placeholder 2"/>
          <p:cNvSpPr>
            <a:spLocks noGrp="1"/>
          </p:cNvSpPr>
          <p:nvPr>
            <p:ph type="dt" sz="half" idx="10"/>
          </p:nvPr>
        </p:nvSpPr>
        <p:spPr/>
        <p:txBody>
          <a:bodyPr/>
          <a:lstStyle/>
          <a:p>
            <a:fld id="{65201B88-E07E-FF42-BF97-3978ED562A37}" type="datetimeFigureOut">
              <a:rPr lang="en-GB" smtClean="0"/>
              <a:t>26/08/2026</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E89445D4-2D4A-4844-A1C1-31B56C412CBA}" type="slidenum">
              <a:rPr lang="en-GB" smtClean="0"/>
              <a:t>‹#›</a:t>
            </a:fld>
            <a:endParaRPr lang="en-GB"/>
          </a:p>
        </p:txBody>
      </p:sp>
    </p:spTree>
    <p:extLst>
      <p:ext uri="{BB962C8B-B14F-4D97-AF65-F5344CB8AC3E}">
        <p14:creationId xmlns:p14="http://schemas.microsoft.com/office/powerpoint/2010/main" val="114978833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5201B88-E07E-FF42-BF97-3978ED562A37}" type="datetimeFigureOut">
              <a:rPr lang="en-GB" smtClean="0"/>
              <a:t>26/08/2026</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E89445D4-2D4A-4844-A1C1-31B56C412CBA}" type="slidenum">
              <a:rPr lang="en-GB" smtClean="0"/>
              <a:t>‹#›</a:t>
            </a:fld>
            <a:endParaRPr lang="en-GB"/>
          </a:p>
        </p:txBody>
      </p:sp>
    </p:spTree>
    <p:extLst>
      <p:ext uri="{BB962C8B-B14F-4D97-AF65-F5344CB8AC3E}">
        <p14:creationId xmlns:p14="http://schemas.microsoft.com/office/powerpoint/2010/main" val="265056480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72381" y="660400"/>
            <a:ext cx="2211884" cy="2311400"/>
          </a:xfrm>
        </p:spPr>
        <p:txBody>
          <a:bodyPr anchor="b"/>
          <a:lstStyle>
            <a:lvl1pPr>
              <a:defRPr sz="2400"/>
            </a:lvl1pPr>
          </a:lstStyle>
          <a:p>
            <a:r>
              <a:rPr lang="en-GB"/>
              <a:t>Click to edit Master title style</a:t>
            </a:r>
            <a:endParaRPr lang="en-US" dirty="0"/>
          </a:p>
        </p:txBody>
      </p:sp>
      <p:sp>
        <p:nvSpPr>
          <p:cNvPr id="3" name="Content Placeholder 2"/>
          <p:cNvSpPr>
            <a:spLocks noGrp="1"/>
          </p:cNvSpPr>
          <p:nvPr>
            <p:ph idx="1"/>
          </p:nvPr>
        </p:nvSpPr>
        <p:spPr>
          <a:xfrm>
            <a:off x="2915543" y="1426283"/>
            <a:ext cx="3471863" cy="7039681"/>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Text Placeholder 3"/>
          <p:cNvSpPr>
            <a:spLocks noGrp="1"/>
          </p:cNvSpPr>
          <p:nvPr>
            <p:ph type="body" sz="half" idx="2"/>
          </p:nvPr>
        </p:nvSpPr>
        <p:spPr>
          <a:xfrm>
            <a:off x="472381" y="2971800"/>
            <a:ext cx="2211884" cy="5505627"/>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GB"/>
              <a:t>Click to edit Master text styles</a:t>
            </a:r>
          </a:p>
        </p:txBody>
      </p:sp>
      <p:sp>
        <p:nvSpPr>
          <p:cNvPr id="5" name="Date Placeholder 4"/>
          <p:cNvSpPr>
            <a:spLocks noGrp="1"/>
          </p:cNvSpPr>
          <p:nvPr>
            <p:ph type="dt" sz="half" idx="10"/>
          </p:nvPr>
        </p:nvSpPr>
        <p:spPr/>
        <p:txBody>
          <a:bodyPr/>
          <a:lstStyle/>
          <a:p>
            <a:fld id="{65201B88-E07E-FF42-BF97-3978ED562A37}" type="datetimeFigureOut">
              <a:rPr lang="en-GB" smtClean="0"/>
              <a:t>26/08/2026</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E89445D4-2D4A-4844-A1C1-31B56C412CBA}" type="slidenum">
              <a:rPr lang="en-GB" smtClean="0"/>
              <a:t>‹#›</a:t>
            </a:fld>
            <a:endParaRPr lang="en-GB"/>
          </a:p>
        </p:txBody>
      </p:sp>
    </p:spTree>
    <p:extLst>
      <p:ext uri="{BB962C8B-B14F-4D97-AF65-F5344CB8AC3E}">
        <p14:creationId xmlns:p14="http://schemas.microsoft.com/office/powerpoint/2010/main" val="363387167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72381" y="660400"/>
            <a:ext cx="2211884" cy="2311400"/>
          </a:xfrm>
        </p:spPr>
        <p:txBody>
          <a:bodyPr anchor="b"/>
          <a:lstStyle>
            <a:lvl1pPr>
              <a:defRPr sz="2400"/>
            </a:lvl1pPr>
          </a:lstStyle>
          <a:p>
            <a:r>
              <a:rPr lang="en-GB"/>
              <a:t>Click to edit Master title style</a:t>
            </a:r>
            <a:endParaRPr lang="en-US" dirty="0"/>
          </a:p>
        </p:txBody>
      </p:sp>
      <p:sp>
        <p:nvSpPr>
          <p:cNvPr id="3" name="Picture Placeholder 2"/>
          <p:cNvSpPr>
            <a:spLocks noGrp="1" noChangeAspect="1"/>
          </p:cNvSpPr>
          <p:nvPr>
            <p:ph type="pic" idx="1"/>
          </p:nvPr>
        </p:nvSpPr>
        <p:spPr>
          <a:xfrm>
            <a:off x="2915543" y="1426283"/>
            <a:ext cx="3471863" cy="7039681"/>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GB"/>
              <a:t>Click icon to add picture</a:t>
            </a:r>
            <a:endParaRPr lang="en-US" dirty="0"/>
          </a:p>
        </p:txBody>
      </p:sp>
      <p:sp>
        <p:nvSpPr>
          <p:cNvPr id="4" name="Text Placeholder 3"/>
          <p:cNvSpPr>
            <a:spLocks noGrp="1"/>
          </p:cNvSpPr>
          <p:nvPr>
            <p:ph type="body" sz="half" idx="2"/>
          </p:nvPr>
        </p:nvSpPr>
        <p:spPr>
          <a:xfrm>
            <a:off x="472381" y="2971800"/>
            <a:ext cx="2211884" cy="5505627"/>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GB"/>
              <a:t>Click to edit Master text styles</a:t>
            </a:r>
          </a:p>
        </p:txBody>
      </p:sp>
      <p:sp>
        <p:nvSpPr>
          <p:cNvPr id="5" name="Date Placeholder 4"/>
          <p:cNvSpPr>
            <a:spLocks noGrp="1"/>
          </p:cNvSpPr>
          <p:nvPr>
            <p:ph type="dt" sz="half" idx="10"/>
          </p:nvPr>
        </p:nvSpPr>
        <p:spPr/>
        <p:txBody>
          <a:bodyPr/>
          <a:lstStyle/>
          <a:p>
            <a:fld id="{65201B88-E07E-FF42-BF97-3978ED562A37}" type="datetimeFigureOut">
              <a:rPr lang="en-GB" smtClean="0"/>
              <a:t>26/08/2026</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E89445D4-2D4A-4844-A1C1-31B56C412CBA}" type="slidenum">
              <a:rPr lang="en-GB" smtClean="0"/>
              <a:t>‹#›</a:t>
            </a:fld>
            <a:endParaRPr lang="en-GB"/>
          </a:p>
        </p:txBody>
      </p:sp>
    </p:spTree>
    <p:extLst>
      <p:ext uri="{BB962C8B-B14F-4D97-AF65-F5344CB8AC3E}">
        <p14:creationId xmlns:p14="http://schemas.microsoft.com/office/powerpoint/2010/main" val="326850065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71488" y="527405"/>
            <a:ext cx="5915025" cy="1914702"/>
          </a:xfrm>
          <a:prstGeom prst="rect">
            <a:avLst/>
          </a:prstGeom>
        </p:spPr>
        <p:txBody>
          <a:bodyPr vert="horz" lIns="91440" tIns="45720" rIns="91440" bIns="45720" rtlCol="0" anchor="ctr">
            <a:normAutofit/>
          </a:bodyPr>
          <a:lstStyle/>
          <a:p>
            <a:r>
              <a:rPr lang="en-GB"/>
              <a:t>Click to edit Master title style</a:t>
            </a:r>
            <a:endParaRPr lang="en-US" dirty="0"/>
          </a:p>
        </p:txBody>
      </p:sp>
      <p:sp>
        <p:nvSpPr>
          <p:cNvPr id="3" name="Text Placeholder 2"/>
          <p:cNvSpPr>
            <a:spLocks noGrp="1"/>
          </p:cNvSpPr>
          <p:nvPr>
            <p:ph type="body" idx="1"/>
          </p:nvPr>
        </p:nvSpPr>
        <p:spPr>
          <a:xfrm>
            <a:off x="471488" y="2637014"/>
            <a:ext cx="5915025" cy="6285266"/>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2"/>
          </p:nvPr>
        </p:nvSpPr>
        <p:spPr>
          <a:xfrm>
            <a:off x="471488" y="9181397"/>
            <a:ext cx="1543050" cy="527403"/>
          </a:xfrm>
          <a:prstGeom prst="rect">
            <a:avLst/>
          </a:prstGeom>
        </p:spPr>
        <p:txBody>
          <a:bodyPr vert="horz" lIns="91440" tIns="45720" rIns="91440" bIns="45720" rtlCol="0" anchor="ctr"/>
          <a:lstStyle>
            <a:lvl1pPr algn="l">
              <a:defRPr sz="900">
                <a:solidFill>
                  <a:schemeClr val="tx1">
                    <a:tint val="75000"/>
                  </a:schemeClr>
                </a:solidFill>
              </a:defRPr>
            </a:lvl1pPr>
          </a:lstStyle>
          <a:p>
            <a:fld id="{65201B88-E07E-FF42-BF97-3978ED562A37}" type="datetimeFigureOut">
              <a:rPr lang="en-GB" smtClean="0"/>
              <a:t>26/08/2026</a:t>
            </a:fld>
            <a:endParaRPr lang="en-GB"/>
          </a:p>
        </p:txBody>
      </p:sp>
      <p:sp>
        <p:nvSpPr>
          <p:cNvPr id="5" name="Footer Placeholder 4"/>
          <p:cNvSpPr>
            <a:spLocks noGrp="1"/>
          </p:cNvSpPr>
          <p:nvPr>
            <p:ph type="ftr" sz="quarter" idx="3"/>
          </p:nvPr>
        </p:nvSpPr>
        <p:spPr>
          <a:xfrm>
            <a:off x="2271713" y="9181397"/>
            <a:ext cx="2314575" cy="527403"/>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4843463" y="9181397"/>
            <a:ext cx="1543050" cy="527403"/>
          </a:xfrm>
          <a:prstGeom prst="rect">
            <a:avLst/>
          </a:prstGeom>
        </p:spPr>
        <p:txBody>
          <a:bodyPr vert="horz" lIns="91440" tIns="45720" rIns="91440" bIns="45720" rtlCol="0" anchor="ctr"/>
          <a:lstStyle>
            <a:lvl1pPr algn="r">
              <a:defRPr sz="900">
                <a:solidFill>
                  <a:schemeClr val="tx1">
                    <a:tint val="75000"/>
                  </a:schemeClr>
                </a:solidFill>
              </a:defRPr>
            </a:lvl1pPr>
          </a:lstStyle>
          <a:p>
            <a:fld id="{E89445D4-2D4A-4844-A1C1-31B56C412CBA}" type="slidenum">
              <a:rPr lang="en-GB" smtClean="0"/>
              <a:t>‹#›</a:t>
            </a:fld>
            <a:endParaRPr lang="en-GB"/>
          </a:p>
        </p:txBody>
      </p:sp>
    </p:spTree>
    <p:extLst>
      <p:ext uri="{BB962C8B-B14F-4D97-AF65-F5344CB8AC3E}">
        <p14:creationId xmlns:p14="http://schemas.microsoft.com/office/powerpoint/2010/main" val="25229843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comments" Target="../comments/comment1.xml"/><Relationship Id="rId2" Type="http://schemas.openxmlformats.org/officeDocument/2006/relationships/image" Target="../media/image4.tiff"/><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tiff"/><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8F48FF6-71D1-E54C-AB5E-54D6C5636114}"/>
              </a:ext>
            </a:extLst>
          </p:cNvPr>
          <p:cNvSpPr/>
          <p:nvPr/>
        </p:nvSpPr>
        <p:spPr>
          <a:xfrm>
            <a:off x="-87386" y="3441136"/>
            <a:ext cx="7032747" cy="1918114"/>
          </a:xfrm>
          <a:prstGeom prst="rect">
            <a:avLst/>
          </a:prstGeom>
          <a:solidFill>
            <a:srgbClr val="00B0F0"/>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46"/>
          </a:p>
        </p:txBody>
      </p:sp>
      <p:sp>
        <p:nvSpPr>
          <p:cNvPr id="19" name="TextBox 18">
            <a:extLst>
              <a:ext uri="{FF2B5EF4-FFF2-40B4-BE49-F238E27FC236}">
                <a16:creationId xmlns:a16="http://schemas.microsoft.com/office/drawing/2014/main" id="{69E6FC2B-ED9E-E241-9E53-13485ADF8768}"/>
              </a:ext>
            </a:extLst>
          </p:cNvPr>
          <p:cNvSpPr txBox="1"/>
          <p:nvPr/>
        </p:nvSpPr>
        <p:spPr>
          <a:xfrm>
            <a:off x="0" y="3707695"/>
            <a:ext cx="6858000" cy="1384995"/>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a:ln>
                  <a:solidFill>
                    <a:sysClr val="windowText" lastClr="000000"/>
                  </a:solidFill>
                </a:ln>
                <a:solidFill>
                  <a:prstClr val="white"/>
                </a:solidFill>
                <a:effectLst/>
                <a:uLnTx/>
                <a:uFillTx/>
                <a:latin typeface="Gill Sans SemiBold" panose="020B0502020104020203" pitchFamily="34" charset="-79"/>
                <a:ea typeface="Hiragino Kaku Gothic Std W8" panose="020B0800000000000000" pitchFamily="34" charset="-128"/>
                <a:cs typeface="Gill Sans SemiBold" panose="020B0502020104020203" pitchFamily="34" charset="-79"/>
              </a:rPr>
              <a:t>Year 6 -</a:t>
            </a:r>
            <a:r>
              <a:rPr kumimoji="0" lang="en-US" sz="4400" b="1" i="0" u="none" strike="noStrike" kern="1200" cap="none" spc="0" normalizeH="0" baseline="0" noProof="0" dirty="0">
                <a:ln>
                  <a:solidFill>
                    <a:sysClr val="windowText" lastClr="000000"/>
                  </a:solidFill>
                </a:ln>
                <a:solidFill>
                  <a:prstClr val="white"/>
                </a:solidFill>
                <a:effectLst/>
                <a:uLnTx/>
                <a:uFillTx/>
                <a:latin typeface="Gill Sans SemiBold" panose="020B0502020104020203" pitchFamily="34" charset="-79"/>
                <a:ea typeface="Hiragino Kaku Gothic Std W8" panose="020B0800000000000000" pitchFamily="34" charset="-128"/>
                <a:cs typeface="Gill Sans SemiBold" panose="020B0502020104020203" pitchFamily="34" charset="-79"/>
              </a:rPr>
              <a:t> </a:t>
            </a:r>
            <a:r>
              <a:rPr kumimoji="0" lang="en-US" sz="4000" b="1" i="0" u="none" strike="noStrike" kern="1200" cap="none" spc="0" normalizeH="0" baseline="0" noProof="0" dirty="0">
                <a:ln>
                  <a:solidFill>
                    <a:sysClr val="windowText" lastClr="000000"/>
                  </a:solidFill>
                </a:ln>
                <a:solidFill>
                  <a:prstClr val="white"/>
                </a:solidFill>
                <a:effectLst/>
                <a:uLnTx/>
                <a:uFillTx/>
                <a:latin typeface="Gill Sans SemiBold" panose="020B0502020104020203" pitchFamily="34" charset="-79"/>
                <a:ea typeface="Hiragino Kaku Gothic Std W8" panose="020B0800000000000000" pitchFamily="34" charset="-128"/>
                <a:cs typeface="Gill Sans SemiBold" panose="020B0502020104020203" pitchFamily="34" charset="-79"/>
              </a:rPr>
              <a:t>Autumn 1 – Week 4</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a:ln>
                  <a:solidFill>
                    <a:sysClr val="windowText" lastClr="000000"/>
                  </a:solidFill>
                </a:ln>
                <a:solidFill>
                  <a:prstClr val="white"/>
                </a:solidFill>
                <a:effectLst/>
                <a:uLnTx/>
                <a:uFillTx/>
                <a:latin typeface="Gill Sans SemiBold" panose="020B0502020104020203" pitchFamily="34" charset="-79"/>
                <a:ea typeface="Hiragino Kaku Gothic Std W8" panose="020B0800000000000000" pitchFamily="34" charset="-128"/>
                <a:cs typeface="Gill Sans SemiBold" panose="020B0502020104020203" pitchFamily="34" charset="-79"/>
              </a:rPr>
              <a:t>Resource Pack</a:t>
            </a:r>
          </a:p>
        </p:txBody>
      </p:sp>
      <p:pic>
        <p:nvPicPr>
          <p:cNvPr id="3" name="Picture 2" descr="Logo&#10;&#10;Description automatically generated">
            <a:extLst>
              <a:ext uri="{FF2B5EF4-FFF2-40B4-BE49-F238E27FC236}">
                <a16:creationId xmlns:a16="http://schemas.microsoft.com/office/drawing/2014/main" id="{4E48AA0D-D68F-684E-B050-6D0F93C9D1E9}"/>
              </a:ext>
            </a:extLst>
          </p:cNvPr>
          <p:cNvPicPr>
            <a:picLocks noChangeAspect="1"/>
          </p:cNvPicPr>
          <p:nvPr/>
        </p:nvPicPr>
        <p:blipFill>
          <a:blip r:embed="rId2"/>
          <a:stretch>
            <a:fillRect/>
          </a:stretch>
        </p:blipFill>
        <p:spPr>
          <a:xfrm>
            <a:off x="2701859" y="8167124"/>
            <a:ext cx="1558455" cy="1188518"/>
          </a:xfrm>
          <a:prstGeom prst="rect">
            <a:avLst/>
          </a:prstGeom>
        </p:spPr>
      </p:pic>
      <p:sp>
        <p:nvSpPr>
          <p:cNvPr id="2" name="TextBox 1">
            <a:extLst>
              <a:ext uri="{FF2B5EF4-FFF2-40B4-BE49-F238E27FC236}">
                <a16:creationId xmlns:a16="http://schemas.microsoft.com/office/drawing/2014/main" id="{C0E5830B-961B-3744-9B60-3AFD1185BE77}"/>
              </a:ext>
            </a:extLst>
          </p:cNvPr>
          <p:cNvSpPr txBox="1"/>
          <p:nvPr/>
        </p:nvSpPr>
        <p:spPr>
          <a:xfrm>
            <a:off x="2597679" y="9457455"/>
            <a:ext cx="1662635" cy="241476"/>
          </a:xfrm>
          <a:prstGeom prst="rect">
            <a:avLst/>
          </a:prstGeom>
          <a:noFill/>
        </p:spPr>
        <p:txBody>
          <a:bodyPr wrap="none" rtlCol="0">
            <a:spAutoFit/>
          </a:bodyPr>
          <a:lstStyle/>
          <a:p>
            <a:r>
              <a:rPr lang="en-US" sz="969" dirty="0">
                <a:solidFill>
                  <a:schemeClr val="bg2">
                    <a:lumMod val="50000"/>
                  </a:schemeClr>
                </a:solidFill>
                <a:latin typeface="Gill Sans MT" panose="020B0502020104020203" pitchFamily="34" charset="77"/>
              </a:rPr>
              <a:t>© Vocabulary Ninja Ltd 2025</a:t>
            </a:r>
          </a:p>
        </p:txBody>
      </p:sp>
      <p:sp>
        <p:nvSpPr>
          <p:cNvPr id="7" name="TextBox 6">
            <a:extLst>
              <a:ext uri="{FF2B5EF4-FFF2-40B4-BE49-F238E27FC236}">
                <a16:creationId xmlns:a16="http://schemas.microsoft.com/office/drawing/2014/main" id="{F46D1F9C-54ED-6BDE-C659-372CCC11D397}"/>
              </a:ext>
            </a:extLst>
          </p:cNvPr>
          <p:cNvSpPr txBox="1"/>
          <p:nvPr/>
        </p:nvSpPr>
        <p:spPr>
          <a:xfrm>
            <a:off x="285306" y="5756156"/>
            <a:ext cx="6287365" cy="3170099"/>
          </a:xfrm>
          <a:prstGeom prst="rect">
            <a:avLst/>
          </a:prstGeom>
          <a:noFill/>
        </p:spPr>
        <p:txBody>
          <a:bodyPr wrap="square" rtlCol="0">
            <a:spAutoFit/>
          </a:bodyPr>
          <a:lstStyle/>
          <a:p>
            <a:pPr algn="ctr"/>
            <a:r>
              <a:rPr lang="en-US" sz="4000" b="1" u="sng" dirty="0">
                <a:latin typeface="Gill Sans SemiBold" panose="020B0502020104020203" pitchFamily="34" charset="-79"/>
                <a:ea typeface="Hiragino Kaku Gothic Std W8" panose="020B0800000000000000" pitchFamily="34" charset="-128"/>
                <a:cs typeface="Gill Sans SemiBold" panose="020B0502020104020203" pitchFamily="34" charset="-79"/>
              </a:rPr>
              <a:t>Spelling Rule:</a:t>
            </a:r>
          </a:p>
          <a:p>
            <a:pPr algn="ctr"/>
            <a:r>
              <a:rPr lang="en-US" sz="4000" b="1" dirty="0">
                <a:latin typeface="Gill Sans SemiBold" panose="020B0502020104020203" pitchFamily="34" charset="-79"/>
                <a:ea typeface="Hiragino Kaku Gothic Std W8" panose="020B0800000000000000" pitchFamily="34" charset="-128"/>
                <a:cs typeface="Gill Sans SemiBold" panose="020B0502020104020203" pitchFamily="34" charset="-79"/>
              </a:rPr>
              <a:t>Suffixes</a:t>
            </a:r>
          </a:p>
          <a:p>
            <a:pPr algn="ctr"/>
            <a:r>
              <a:rPr lang="en-US" sz="4000" b="1" dirty="0">
                <a:latin typeface="Gill Sans SemiBold" panose="020B0502020104020203" pitchFamily="34" charset="-79"/>
                <a:ea typeface="Hiragino Kaku Gothic Std W8" panose="020B0800000000000000" pitchFamily="34" charset="-128"/>
                <a:cs typeface="Gill Sans SemiBold" panose="020B0502020104020203" pitchFamily="34" charset="-79"/>
              </a:rPr>
              <a:t>–able and –</a:t>
            </a:r>
            <a:r>
              <a:rPr lang="en-US" sz="4000" b="1" dirty="0" err="1">
                <a:latin typeface="Gill Sans SemiBold" panose="020B0502020104020203" pitchFamily="34" charset="-79"/>
                <a:ea typeface="Hiragino Kaku Gothic Std W8" panose="020B0800000000000000" pitchFamily="34" charset="-128"/>
                <a:cs typeface="Gill Sans SemiBold" panose="020B0502020104020203" pitchFamily="34" charset="-79"/>
              </a:rPr>
              <a:t>ible</a:t>
            </a:r>
            <a:endParaRPr lang="en-US" sz="4000" b="1" dirty="0">
              <a:latin typeface="Gill Sans SemiBold" panose="020B0502020104020203" pitchFamily="34" charset="-79"/>
              <a:ea typeface="Hiragino Kaku Gothic Std W8" panose="020B0800000000000000" pitchFamily="34" charset="-128"/>
              <a:cs typeface="Gill Sans SemiBold" panose="020B0502020104020203" pitchFamily="34" charset="-79"/>
            </a:endParaRPr>
          </a:p>
          <a:p>
            <a:pPr algn="ctr"/>
            <a:endParaRPr lang="en-US" sz="4000" b="1" dirty="0">
              <a:latin typeface="Gill Sans SemiBold" panose="020B0502020104020203" pitchFamily="34" charset="-79"/>
              <a:ea typeface="Hiragino Kaku Gothic Std W8" panose="020B0800000000000000" pitchFamily="34" charset="-128"/>
              <a:cs typeface="Gill Sans SemiBold" panose="020B0502020104020203" pitchFamily="34" charset="-79"/>
            </a:endParaRPr>
          </a:p>
          <a:p>
            <a:pPr algn="ctr"/>
            <a:endParaRPr lang="en-US" sz="4000" b="1" dirty="0">
              <a:latin typeface="Gill Sans SemiBold" panose="020B0502020104020203" pitchFamily="34" charset="-79"/>
              <a:ea typeface="Hiragino Kaku Gothic Std W8" panose="020B0800000000000000" pitchFamily="34" charset="-128"/>
              <a:cs typeface="Gill Sans SemiBold" panose="020B0502020104020203" pitchFamily="34" charset="-79"/>
            </a:endParaRPr>
          </a:p>
        </p:txBody>
      </p:sp>
      <p:pic>
        <p:nvPicPr>
          <p:cNvPr id="11" name="Picture 10">
            <a:extLst>
              <a:ext uri="{FF2B5EF4-FFF2-40B4-BE49-F238E27FC236}">
                <a16:creationId xmlns:a16="http://schemas.microsoft.com/office/drawing/2014/main" id="{EEC52904-C97C-6F7B-0C73-7459492BFB69}"/>
              </a:ext>
            </a:extLst>
          </p:cNvPr>
          <p:cNvPicPr>
            <a:picLocks noChangeAspect="1"/>
          </p:cNvPicPr>
          <p:nvPr/>
        </p:nvPicPr>
        <p:blipFill>
          <a:blip r:embed="rId3"/>
          <a:stretch>
            <a:fillRect/>
          </a:stretch>
        </p:blipFill>
        <p:spPr>
          <a:xfrm>
            <a:off x="0" y="-81188"/>
            <a:ext cx="6858000" cy="3857625"/>
          </a:xfrm>
          <a:prstGeom prst="rect">
            <a:avLst/>
          </a:prstGeom>
        </p:spPr>
      </p:pic>
    </p:spTree>
    <p:extLst>
      <p:ext uri="{BB962C8B-B14F-4D97-AF65-F5344CB8AC3E}">
        <p14:creationId xmlns:p14="http://schemas.microsoft.com/office/powerpoint/2010/main" val="178263963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8F48FF6-71D1-E54C-AB5E-54D6C5636114}"/>
              </a:ext>
            </a:extLst>
          </p:cNvPr>
          <p:cNvSpPr/>
          <p:nvPr/>
        </p:nvSpPr>
        <p:spPr>
          <a:xfrm>
            <a:off x="-87375" y="4480227"/>
            <a:ext cx="7032747" cy="1918114"/>
          </a:xfrm>
          <a:prstGeom prst="rect">
            <a:avLst/>
          </a:prstGeom>
          <a:solidFill>
            <a:srgbClr val="00B0F0"/>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46"/>
          </a:p>
        </p:txBody>
      </p:sp>
      <p:sp>
        <p:nvSpPr>
          <p:cNvPr id="19" name="TextBox 18">
            <a:extLst>
              <a:ext uri="{FF2B5EF4-FFF2-40B4-BE49-F238E27FC236}">
                <a16:creationId xmlns:a16="http://schemas.microsoft.com/office/drawing/2014/main" id="{69E6FC2B-ED9E-E241-9E53-13485ADF8768}"/>
              </a:ext>
            </a:extLst>
          </p:cNvPr>
          <p:cNvSpPr txBox="1"/>
          <p:nvPr/>
        </p:nvSpPr>
        <p:spPr>
          <a:xfrm>
            <a:off x="285317" y="4568945"/>
            <a:ext cx="6287365" cy="1754326"/>
          </a:xfrm>
          <a:prstGeom prst="rect">
            <a:avLst/>
          </a:prstGeom>
          <a:noFill/>
        </p:spPr>
        <p:txBody>
          <a:bodyPr wrap="square" rtlCol="0">
            <a:spAutoFit/>
          </a:bodyPr>
          <a:lstStyle/>
          <a:p>
            <a:pPr algn="ctr"/>
            <a:r>
              <a:rPr lang="en-US" sz="5400" b="1" dirty="0">
                <a:ln>
                  <a:solidFill>
                    <a:sysClr val="windowText" lastClr="000000"/>
                  </a:solidFill>
                </a:ln>
                <a:solidFill>
                  <a:schemeClr val="bg1"/>
                </a:solidFill>
                <a:latin typeface="Gill Sans SemiBold" panose="020B0502020104020203" pitchFamily="34" charset="-79"/>
                <a:ea typeface="Hiragino Kaku Gothic Std W8" panose="020B0800000000000000" pitchFamily="34" charset="-128"/>
                <a:cs typeface="Gill Sans SemiBold" panose="020B0502020104020203" pitchFamily="34" charset="-79"/>
              </a:rPr>
              <a:t>PRINTABLE CARDS</a:t>
            </a:r>
          </a:p>
        </p:txBody>
      </p:sp>
      <p:pic>
        <p:nvPicPr>
          <p:cNvPr id="3" name="Picture 2" descr="Logo&#10;&#10;Description automatically generated">
            <a:extLst>
              <a:ext uri="{FF2B5EF4-FFF2-40B4-BE49-F238E27FC236}">
                <a16:creationId xmlns:a16="http://schemas.microsoft.com/office/drawing/2014/main" id="{4E48AA0D-D68F-684E-B050-6D0F93C9D1E9}"/>
              </a:ext>
            </a:extLst>
          </p:cNvPr>
          <p:cNvPicPr>
            <a:picLocks noChangeAspect="1"/>
          </p:cNvPicPr>
          <p:nvPr/>
        </p:nvPicPr>
        <p:blipFill>
          <a:blip r:embed="rId2"/>
          <a:stretch>
            <a:fillRect/>
          </a:stretch>
        </p:blipFill>
        <p:spPr>
          <a:xfrm>
            <a:off x="2701859" y="8167124"/>
            <a:ext cx="1558455" cy="1188518"/>
          </a:xfrm>
          <a:prstGeom prst="rect">
            <a:avLst/>
          </a:prstGeom>
        </p:spPr>
      </p:pic>
      <p:sp>
        <p:nvSpPr>
          <p:cNvPr id="2" name="TextBox 1">
            <a:extLst>
              <a:ext uri="{FF2B5EF4-FFF2-40B4-BE49-F238E27FC236}">
                <a16:creationId xmlns:a16="http://schemas.microsoft.com/office/drawing/2014/main" id="{C0E5830B-961B-3744-9B60-3AFD1185BE77}"/>
              </a:ext>
            </a:extLst>
          </p:cNvPr>
          <p:cNvSpPr txBox="1"/>
          <p:nvPr/>
        </p:nvSpPr>
        <p:spPr>
          <a:xfrm>
            <a:off x="2597679" y="9457455"/>
            <a:ext cx="1662635" cy="241476"/>
          </a:xfrm>
          <a:prstGeom prst="rect">
            <a:avLst/>
          </a:prstGeom>
          <a:noFill/>
        </p:spPr>
        <p:txBody>
          <a:bodyPr wrap="none" rtlCol="0">
            <a:spAutoFit/>
          </a:bodyPr>
          <a:lstStyle/>
          <a:p>
            <a:r>
              <a:rPr lang="en-US" sz="969" dirty="0">
                <a:solidFill>
                  <a:schemeClr val="bg2">
                    <a:lumMod val="50000"/>
                  </a:schemeClr>
                </a:solidFill>
                <a:latin typeface="Gill Sans MT" panose="020B0502020104020203" pitchFamily="34" charset="77"/>
              </a:rPr>
              <a:t>© Vocabulary Ninja Ltd 2022</a:t>
            </a:r>
          </a:p>
        </p:txBody>
      </p:sp>
      <p:pic>
        <p:nvPicPr>
          <p:cNvPr id="11" name="Picture 10">
            <a:extLst>
              <a:ext uri="{FF2B5EF4-FFF2-40B4-BE49-F238E27FC236}">
                <a16:creationId xmlns:a16="http://schemas.microsoft.com/office/drawing/2014/main" id="{EEC52904-C97C-6F7B-0C73-7459492BFB69}"/>
              </a:ext>
            </a:extLst>
          </p:cNvPr>
          <p:cNvPicPr>
            <a:picLocks noChangeAspect="1"/>
          </p:cNvPicPr>
          <p:nvPr/>
        </p:nvPicPr>
        <p:blipFill>
          <a:blip r:embed="rId3"/>
          <a:stretch>
            <a:fillRect/>
          </a:stretch>
        </p:blipFill>
        <p:spPr>
          <a:xfrm>
            <a:off x="0" y="-81188"/>
            <a:ext cx="6858000" cy="3857625"/>
          </a:xfrm>
          <a:prstGeom prst="rect">
            <a:avLst/>
          </a:prstGeom>
        </p:spPr>
      </p:pic>
    </p:spTree>
    <p:extLst>
      <p:ext uri="{BB962C8B-B14F-4D97-AF65-F5344CB8AC3E}">
        <p14:creationId xmlns:p14="http://schemas.microsoft.com/office/powerpoint/2010/main" val="230576118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a:extLst>
              <a:ext uri="{FF2B5EF4-FFF2-40B4-BE49-F238E27FC236}">
                <a16:creationId xmlns:a16="http://schemas.microsoft.com/office/drawing/2014/main" id="{5DB943A7-4AF1-9A40-8F5A-C6C3DB38F5AD}"/>
              </a:ext>
            </a:extLst>
          </p:cNvPr>
          <p:cNvGraphicFramePr>
            <a:graphicFrameLocks noGrp="1"/>
          </p:cNvGraphicFramePr>
          <p:nvPr>
            <p:extLst>
              <p:ext uri="{D42A27DB-BD31-4B8C-83A1-F6EECF244321}">
                <p14:modId xmlns:p14="http://schemas.microsoft.com/office/powerpoint/2010/main" val="243234860"/>
              </p:ext>
            </p:extLst>
          </p:nvPr>
        </p:nvGraphicFramePr>
        <p:xfrm>
          <a:off x="228599" y="208721"/>
          <a:ext cx="6410738" cy="9471990"/>
        </p:xfrm>
        <a:graphic>
          <a:graphicData uri="http://schemas.openxmlformats.org/drawingml/2006/table">
            <a:tbl>
              <a:tblPr firstRow="1" bandRow="1">
                <a:tableStyleId>{5940675A-B579-460E-94D1-54222C63F5DA}</a:tableStyleId>
              </a:tblPr>
              <a:tblGrid>
                <a:gridCol w="3205369">
                  <a:extLst>
                    <a:ext uri="{9D8B030D-6E8A-4147-A177-3AD203B41FA5}">
                      <a16:colId xmlns:a16="http://schemas.microsoft.com/office/drawing/2014/main" val="1569159384"/>
                    </a:ext>
                  </a:extLst>
                </a:gridCol>
                <a:gridCol w="3205369">
                  <a:extLst>
                    <a:ext uri="{9D8B030D-6E8A-4147-A177-3AD203B41FA5}">
                      <a16:colId xmlns:a16="http://schemas.microsoft.com/office/drawing/2014/main" val="4244934374"/>
                    </a:ext>
                  </a:extLst>
                </a:gridCol>
              </a:tblGrid>
              <a:tr h="1578665">
                <a:tc>
                  <a:txBody>
                    <a:bodyPr/>
                    <a:lstStyle/>
                    <a:p>
                      <a:pPr algn="ctr"/>
                      <a:r>
                        <a:rPr lang="en-GB" sz="3200" b="1" i="0" dirty="0">
                          <a:solidFill>
                            <a:srgbClr val="000000"/>
                          </a:solidFill>
                          <a:effectLst/>
                          <a:latin typeface="Gill Sans MT" panose="020B0502020104020203" pitchFamily="34" charset="0"/>
                        </a:rPr>
                        <a:t>ador</a:t>
                      </a:r>
                      <a:r>
                        <a:rPr lang="en-GB" sz="3200" b="1" i="0" dirty="0">
                          <a:solidFill>
                            <a:srgbClr val="FF0000"/>
                          </a:solidFill>
                          <a:effectLst/>
                          <a:latin typeface="Gill Sans MT" panose="020B0502020104020203" pitchFamily="34" charset="0"/>
                        </a:rPr>
                        <a:t>able</a:t>
                      </a:r>
                      <a:r>
                        <a:rPr lang="en-GB" sz="3200" b="1" i="0" dirty="0">
                          <a:solidFill>
                            <a:srgbClr val="000000"/>
                          </a:solidFill>
                          <a:effectLst/>
                          <a:latin typeface="Gill Sans MT" panose="020B0502020104020203" pitchFamily="34" charset="0"/>
                        </a:rPr>
                        <a:t> </a:t>
                      </a:r>
                      <a:endParaRPr lang="en-GB" sz="3200" b="1" dirty="0">
                        <a:latin typeface="Gill Sans MT" panose="020B0502020104020203" pitchFamily="34" charset="0"/>
                      </a:endParaRPr>
                    </a:p>
                  </a:txBody>
                  <a:tcPr anchor="ctr">
                    <a:lnL w="12700" cap="flat" cmpd="sng" algn="ctr">
                      <a:solidFill>
                        <a:schemeClr val="bg1">
                          <a:lumMod val="65000"/>
                        </a:schemeClr>
                      </a:solidFill>
                      <a:prstDash val="dash"/>
                      <a:round/>
                      <a:headEnd type="none" w="med" len="med"/>
                      <a:tailEnd type="none" w="med" len="med"/>
                    </a:lnL>
                    <a:lnR w="12700" cap="flat" cmpd="sng" algn="ctr">
                      <a:solidFill>
                        <a:schemeClr val="bg1">
                          <a:lumMod val="65000"/>
                        </a:schemeClr>
                      </a:solidFill>
                      <a:prstDash val="dash"/>
                      <a:round/>
                      <a:headEnd type="none" w="med" len="med"/>
                      <a:tailEnd type="none" w="med" len="med"/>
                    </a:lnR>
                    <a:lnT w="12700" cap="flat" cmpd="sng" algn="ctr">
                      <a:solidFill>
                        <a:schemeClr val="bg1">
                          <a:lumMod val="65000"/>
                        </a:schemeClr>
                      </a:solidFill>
                      <a:prstDash val="dash"/>
                      <a:round/>
                      <a:headEnd type="none" w="med" len="med"/>
                      <a:tailEnd type="none" w="med" len="med"/>
                    </a:lnT>
                    <a:lnB w="12700" cap="flat" cmpd="sng" algn="ctr">
                      <a:solidFill>
                        <a:schemeClr val="bg1">
                          <a:lumMod val="65000"/>
                        </a:schemeClr>
                      </a:solidFill>
                      <a:prstDash val="dash"/>
                      <a:round/>
                      <a:headEnd type="none" w="med" len="med"/>
                      <a:tailEnd type="none" w="med" len="med"/>
                    </a:lnB>
                    <a:lnTlToBr w="12700" cmpd="sng">
                      <a:noFill/>
                      <a:prstDash val="solid"/>
                    </a:lnTlToBr>
                    <a:lnBlToTr w="12700" cmpd="sng">
                      <a:noFill/>
                      <a:prstDash val="solid"/>
                    </a:lnBlToTr>
                  </a:tcPr>
                </a:tc>
                <a:tc>
                  <a:txBody>
                    <a:bodyPr/>
                    <a:lstStyle/>
                    <a:p>
                      <a:pPr algn="ctr"/>
                      <a:r>
                        <a:rPr lang="en-GB" sz="3200" b="1" i="0" dirty="0">
                          <a:solidFill>
                            <a:schemeClr val="tx1"/>
                          </a:solidFill>
                          <a:effectLst/>
                          <a:latin typeface="Gill Sans MT" panose="020B0502020104020203" pitchFamily="34" charset="0"/>
                        </a:rPr>
                        <a:t>change</a:t>
                      </a:r>
                      <a:r>
                        <a:rPr lang="en-GB" sz="3200" b="1" i="0" dirty="0">
                          <a:solidFill>
                            <a:srgbClr val="FF0000"/>
                          </a:solidFill>
                          <a:effectLst/>
                          <a:latin typeface="Gill Sans MT" panose="020B0502020104020203" pitchFamily="34" charset="0"/>
                        </a:rPr>
                        <a:t>able</a:t>
                      </a:r>
                      <a:endParaRPr lang="en-GB" sz="3200" b="1" dirty="0">
                        <a:solidFill>
                          <a:srgbClr val="FF0000"/>
                        </a:solidFill>
                        <a:latin typeface="Gill Sans MT" panose="020B0502020104020203" pitchFamily="34" charset="0"/>
                      </a:endParaRPr>
                    </a:p>
                  </a:txBody>
                  <a:tcPr anchor="ctr">
                    <a:lnL w="12700" cap="flat" cmpd="sng" algn="ctr">
                      <a:solidFill>
                        <a:schemeClr val="bg1">
                          <a:lumMod val="65000"/>
                        </a:schemeClr>
                      </a:solidFill>
                      <a:prstDash val="dash"/>
                      <a:round/>
                      <a:headEnd type="none" w="med" len="med"/>
                      <a:tailEnd type="none" w="med" len="med"/>
                    </a:lnL>
                    <a:lnR w="12700" cap="flat" cmpd="sng" algn="ctr">
                      <a:solidFill>
                        <a:schemeClr val="bg1">
                          <a:lumMod val="65000"/>
                        </a:schemeClr>
                      </a:solidFill>
                      <a:prstDash val="dash"/>
                      <a:round/>
                      <a:headEnd type="none" w="med" len="med"/>
                      <a:tailEnd type="none" w="med" len="med"/>
                    </a:lnR>
                    <a:lnT w="12700" cap="flat" cmpd="sng" algn="ctr">
                      <a:solidFill>
                        <a:schemeClr val="bg1">
                          <a:lumMod val="65000"/>
                        </a:schemeClr>
                      </a:solidFill>
                      <a:prstDash val="dash"/>
                      <a:round/>
                      <a:headEnd type="none" w="med" len="med"/>
                      <a:tailEnd type="none" w="med" len="med"/>
                    </a:lnT>
                    <a:lnB w="12700" cap="flat" cmpd="sng" algn="ctr">
                      <a:solidFill>
                        <a:schemeClr val="bg1">
                          <a:lumMod val="65000"/>
                        </a:schemeClr>
                      </a:solidFill>
                      <a:prstDash val="dash"/>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237705051"/>
                  </a:ext>
                </a:extLst>
              </a:tr>
              <a:tr h="1578665">
                <a:tc>
                  <a:txBody>
                    <a:bodyPr/>
                    <a:lstStyle/>
                    <a:p>
                      <a:pPr algn="ctr"/>
                      <a:r>
                        <a:rPr lang="en-GB" sz="3200" b="1" i="0" dirty="0">
                          <a:solidFill>
                            <a:srgbClr val="000000"/>
                          </a:solidFill>
                          <a:effectLst/>
                          <a:latin typeface="Gill Sans MT" panose="020B0502020104020203" pitchFamily="34" charset="0"/>
                        </a:rPr>
                        <a:t>toler</a:t>
                      </a:r>
                      <a:r>
                        <a:rPr lang="en-GB" sz="3200" b="1" i="0" dirty="0">
                          <a:solidFill>
                            <a:srgbClr val="FF0000"/>
                          </a:solidFill>
                          <a:effectLst/>
                          <a:latin typeface="Gill Sans MT" panose="020B0502020104020203" pitchFamily="34" charset="0"/>
                        </a:rPr>
                        <a:t>able</a:t>
                      </a:r>
                      <a:r>
                        <a:rPr lang="en-GB" sz="3200" b="1" i="0" dirty="0">
                          <a:solidFill>
                            <a:srgbClr val="000000"/>
                          </a:solidFill>
                          <a:effectLst/>
                          <a:latin typeface="Gill Sans MT" panose="020B0502020104020203" pitchFamily="34" charset="0"/>
                        </a:rPr>
                        <a:t> </a:t>
                      </a:r>
                      <a:endParaRPr lang="en-GB" sz="3200" b="1" dirty="0">
                        <a:latin typeface="Gill Sans MT" panose="020B0502020104020203" pitchFamily="34" charset="0"/>
                      </a:endParaRPr>
                    </a:p>
                  </a:txBody>
                  <a:tcPr anchor="ctr">
                    <a:lnL w="12700" cap="flat" cmpd="sng" algn="ctr">
                      <a:solidFill>
                        <a:schemeClr val="bg1">
                          <a:lumMod val="65000"/>
                        </a:schemeClr>
                      </a:solidFill>
                      <a:prstDash val="dash"/>
                      <a:round/>
                      <a:headEnd type="none" w="med" len="med"/>
                      <a:tailEnd type="none" w="med" len="med"/>
                    </a:lnL>
                    <a:lnR w="12700" cap="flat" cmpd="sng" algn="ctr">
                      <a:solidFill>
                        <a:schemeClr val="bg1">
                          <a:lumMod val="65000"/>
                        </a:schemeClr>
                      </a:solidFill>
                      <a:prstDash val="dash"/>
                      <a:round/>
                      <a:headEnd type="none" w="med" len="med"/>
                      <a:tailEnd type="none" w="med" len="med"/>
                    </a:lnR>
                    <a:lnT w="12700" cap="flat" cmpd="sng" algn="ctr">
                      <a:solidFill>
                        <a:schemeClr val="bg1">
                          <a:lumMod val="65000"/>
                        </a:schemeClr>
                      </a:solidFill>
                      <a:prstDash val="dash"/>
                      <a:round/>
                      <a:headEnd type="none" w="med" len="med"/>
                      <a:tailEnd type="none" w="med" len="med"/>
                    </a:lnT>
                    <a:lnB w="12700" cap="flat" cmpd="sng" algn="ctr">
                      <a:solidFill>
                        <a:schemeClr val="bg1">
                          <a:lumMod val="65000"/>
                        </a:schemeClr>
                      </a:solidFill>
                      <a:prstDash val="dash"/>
                      <a:round/>
                      <a:headEnd type="none" w="med" len="med"/>
                      <a:tailEnd type="none" w="med" len="med"/>
                    </a:lnB>
                    <a:lnTlToBr w="12700" cmpd="sng">
                      <a:noFill/>
                      <a:prstDash val="solid"/>
                    </a:lnTlToBr>
                    <a:lnBlToTr w="12700" cmpd="sng">
                      <a:noFill/>
                      <a:prstDash val="solid"/>
                    </a:lnBlToTr>
                  </a:tcPr>
                </a:tc>
                <a:tc>
                  <a:txBody>
                    <a:bodyPr/>
                    <a:lstStyle/>
                    <a:p>
                      <a:pPr algn="ctr"/>
                      <a:r>
                        <a:rPr lang="en-GB" sz="3200" b="1" i="0" dirty="0">
                          <a:solidFill>
                            <a:srgbClr val="000000"/>
                          </a:solidFill>
                          <a:effectLst/>
                          <a:latin typeface="Gill Sans MT" panose="020B0502020104020203" pitchFamily="34" charset="0"/>
                        </a:rPr>
                        <a:t>leg</a:t>
                      </a:r>
                      <a:r>
                        <a:rPr lang="en-GB" sz="3200" b="1" i="0" dirty="0">
                          <a:solidFill>
                            <a:srgbClr val="FF0000"/>
                          </a:solidFill>
                          <a:effectLst/>
                          <a:latin typeface="Gill Sans MT" panose="020B0502020104020203" pitchFamily="34" charset="0"/>
                        </a:rPr>
                        <a:t>ible</a:t>
                      </a:r>
                      <a:endParaRPr lang="en-GB" sz="3200" b="1" dirty="0">
                        <a:solidFill>
                          <a:srgbClr val="FF0000"/>
                        </a:solidFill>
                        <a:latin typeface="Gill Sans MT" panose="020B0502020104020203" pitchFamily="34" charset="0"/>
                      </a:endParaRPr>
                    </a:p>
                  </a:txBody>
                  <a:tcPr anchor="ctr">
                    <a:lnL w="12700" cap="flat" cmpd="sng" algn="ctr">
                      <a:solidFill>
                        <a:schemeClr val="bg1">
                          <a:lumMod val="65000"/>
                        </a:schemeClr>
                      </a:solidFill>
                      <a:prstDash val="dash"/>
                      <a:round/>
                      <a:headEnd type="none" w="med" len="med"/>
                      <a:tailEnd type="none" w="med" len="med"/>
                    </a:lnL>
                    <a:lnR w="12700" cap="flat" cmpd="sng" algn="ctr">
                      <a:solidFill>
                        <a:schemeClr val="bg1">
                          <a:lumMod val="65000"/>
                        </a:schemeClr>
                      </a:solidFill>
                      <a:prstDash val="dash"/>
                      <a:round/>
                      <a:headEnd type="none" w="med" len="med"/>
                      <a:tailEnd type="none" w="med" len="med"/>
                    </a:lnR>
                    <a:lnT w="12700" cap="flat" cmpd="sng" algn="ctr">
                      <a:solidFill>
                        <a:schemeClr val="bg1">
                          <a:lumMod val="65000"/>
                        </a:schemeClr>
                      </a:solidFill>
                      <a:prstDash val="dash"/>
                      <a:round/>
                      <a:headEnd type="none" w="med" len="med"/>
                      <a:tailEnd type="none" w="med" len="med"/>
                    </a:lnT>
                    <a:lnB w="12700" cap="flat" cmpd="sng" algn="ctr">
                      <a:solidFill>
                        <a:schemeClr val="bg1">
                          <a:lumMod val="65000"/>
                        </a:schemeClr>
                      </a:solidFill>
                      <a:prstDash val="dash"/>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366193373"/>
                  </a:ext>
                </a:extLst>
              </a:tr>
              <a:tr h="1578665">
                <a:tc>
                  <a:txBody>
                    <a:bodyPr/>
                    <a:lstStyle/>
                    <a:p>
                      <a:pPr algn="ctr"/>
                      <a:r>
                        <a:rPr lang="en-GB" sz="3200" b="1" i="0" dirty="0">
                          <a:solidFill>
                            <a:schemeClr val="tx1"/>
                          </a:solidFill>
                          <a:effectLst/>
                          <a:latin typeface="Gill Sans MT" panose="020B0502020104020203" pitchFamily="34" charset="0"/>
                        </a:rPr>
                        <a:t>notice</a:t>
                      </a:r>
                      <a:r>
                        <a:rPr lang="en-GB" sz="3200" b="1" i="0" dirty="0">
                          <a:solidFill>
                            <a:srgbClr val="FF0000"/>
                          </a:solidFill>
                          <a:effectLst/>
                          <a:latin typeface="Gill Sans MT" panose="020B0502020104020203" pitchFamily="34" charset="0"/>
                        </a:rPr>
                        <a:t>able</a:t>
                      </a:r>
                      <a:endParaRPr lang="en-GB" sz="3200" b="1" dirty="0">
                        <a:solidFill>
                          <a:srgbClr val="FF0000"/>
                        </a:solidFill>
                        <a:latin typeface="Gill Sans MT" panose="020B0502020104020203" pitchFamily="34" charset="0"/>
                      </a:endParaRPr>
                    </a:p>
                  </a:txBody>
                  <a:tcPr anchor="ctr">
                    <a:lnL w="12700" cap="flat" cmpd="sng" algn="ctr">
                      <a:solidFill>
                        <a:schemeClr val="bg1">
                          <a:lumMod val="65000"/>
                        </a:schemeClr>
                      </a:solidFill>
                      <a:prstDash val="dash"/>
                      <a:round/>
                      <a:headEnd type="none" w="med" len="med"/>
                      <a:tailEnd type="none" w="med" len="med"/>
                    </a:lnL>
                    <a:lnR w="12700" cap="flat" cmpd="sng" algn="ctr">
                      <a:solidFill>
                        <a:schemeClr val="bg1">
                          <a:lumMod val="65000"/>
                        </a:schemeClr>
                      </a:solidFill>
                      <a:prstDash val="dash"/>
                      <a:round/>
                      <a:headEnd type="none" w="med" len="med"/>
                      <a:tailEnd type="none" w="med" len="med"/>
                    </a:lnR>
                    <a:lnT w="12700" cap="flat" cmpd="sng" algn="ctr">
                      <a:solidFill>
                        <a:schemeClr val="bg1">
                          <a:lumMod val="65000"/>
                        </a:schemeClr>
                      </a:solidFill>
                      <a:prstDash val="dash"/>
                      <a:round/>
                      <a:headEnd type="none" w="med" len="med"/>
                      <a:tailEnd type="none" w="med" len="med"/>
                    </a:lnT>
                    <a:lnB w="12700" cap="flat" cmpd="sng" algn="ctr">
                      <a:solidFill>
                        <a:schemeClr val="bg1">
                          <a:lumMod val="65000"/>
                        </a:schemeClr>
                      </a:solidFill>
                      <a:prstDash val="dash"/>
                      <a:round/>
                      <a:headEnd type="none" w="med" len="med"/>
                      <a:tailEnd type="none" w="med" len="med"/>
                    </a:lnB>
                    <a:lnTlToBr w="12700" cmpd="sng">
                      <a:noFill/>
                      <a:prstDash val="solid"/>
                    </a:lnTlToBr>
                    <a:lnBlToTr w="12700" cmpd="sng">
                      <a:noFill/>
                      <a:prstDash val="solid"/>
                    </a:lnBlToTr>
                  </a:tcPr>
                </a:tc>
                <a:tc>
                  <a:txBody>
                    <a:bodyPr/>
                    <a:lstStyle/>
                    <a:p>
                      <a:pPr algn="ctr"/>
                      <a:r>
                        <a:rPr lang="en-GB" sz="3200" b="1" i="0" dirty="0">
                          <a:solidFill>
                            <a:schemeClr val="tx1"/>
                          </a:solidFill>
                          <a:effectLst/>
                          <a:latin typeface="Gill Sans MT" panose="020B0502020104020203" pitchFamily="34" charset="0"/>
                        </a:rPr>
                        <a:t>understand</a:t>
                      </a:r>
                      <a:r>
                        <a:rPr lang="en-GB" sz="3200" b="1" i="0" dirty="0">
                          <a:solidFill>
                            <a:srgbClr val="FF0000"/>
                          </a:solidFill>
                          <a:effectLst/>
                          <a:latin typeface="Gill Sans MT" panose="020B0502020104020203" pitchFamily="34" charset="0"/>
                        </a:rPr>
                        <a:t>able</a:t>
                      </a:r>
                      <a:endParaRPr lang="en-GB" sz="3200" b="1" dirty="0">
                        <a:solidFill>
                          <a:srgbClr val="FF0000"/>
                        </a:solidFill>
                        <a:latin typeface="Gill Sans MT" panose="020B0502020104020203" pitchFamily="34" charset="0"/>
                      </a:endParaRPr>
                    </a:p>
                  </a:txBody>
                  <a:tcPr anchor="ctr">
                    <a:lnL w="12700" cap="flat" cmpd="sng" algn="ctr">
                      <a:solidFill>
                        <a:schemeClr val="bg1">
                          <a:lumMod val="65000"/>
                        </a:schemeClr>
                      </a:solidFill>
                      <a:prstDash val="dash"/>
                      <a:round/>
                      <a:headEnd type="none" w="med" len="med"/>
                      <a:tailEnd type="none" w="med" len="med"/>
                    </a:lnL>
                    <a:lnR w="12700" cap="flat" cmpd="sng" algn="ctr">
                      <a:solidFill>
                        <a:schemeClr val="bg1">
                          <a:lumMod val="65000"/>
                        </a:schemeClr>
                      </a:solidFill>
                      <a:prstDash val="dash"/>
                      <a:round/>
                      <a:headEnd type="none" w="med" len="med"/>
                      <a:tailEnd type="none" w="med" len="med"/>
                    </a:lnR>
                    <a:lnT w="12700" cap="flat" cmpd="sng" algn="ctr">
                      <a:solidFill>
                        <a:schemeClr val="bg1">
                          <a:lumMod val="65000"/>
                        </a:schemeClr>
                      </a:solidFill>
                      <a:prstDash val="dash"/>
                      <a:round/>
                      <a:headEnd type="none" w="med" len="med"/>
                      <a:tailEnd type="none" w="med" len="med"/>
                    </a:lnT>
                    <a:lnB w="12700" cap="flat" cmpd="sng" algn="ctr">
                      <a:solidFill>
                        <a:schemeClr val="bg1">
                          <a:lumMod val="65000"/>
                        </a:schemeClr>
                      </a:solidFill>
                      <a:prstDash val="dash"/>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566400406"/>
                  </a:ext>
                </a:extLst>
              </a:tr>
              <a:tr h="1578665">
                <a:tc>
                  <a:txBody>
                    <a:bodyPr/>
                    <a:lstStyle/>
                    <a:p>
                      <a:pPr algn="ctr"/>
                      <a:r>
                        <a:rPr lang="en-GB" sz="3200" b="1" i="0" dirty="0">
                          <a:solidFill>
                            <a:schemeClr val="tx1"/>
                          </a:solidFill>
                          <a:effectLst/>
                          <a:latin typeface="Gill Sans MT" panose="020B0502020104020203" pitchFamily="34" charset="0"/>
                        </a:rPr>
                        <a:t>comfor</a:t>
                      </a:r>
                      <a:r>
                        <a:rPr lang="en-GB" sz="3200" b="1" i="0" dirty="0">
                          <a:solidFill>
                            <a:srgbClr val="000000"/>
                          </a:solidFill>
                          <a:effectLst/>
                          <a:latin typeface="Gill Sans MT" panose="020B0502020104020203" pitchFamily="34" charset="0"/>
                        </a:rPr>
                        <a:t>t</a:t>
                      </a:r>
                      <a:r>
                        <a:rPr lang="en-GB" sz="3200" b="1" i="0" dirty="0">
                          <a:solidFill>
                            <a:srgbClr val="FF0000"/>
                          </a:solidFill>
                          <a:effectLst/>
                          <a:latin typeface="Gill Sans MT" panose="020B0502020104020203" pitchFamily="34" charset="0"/>
                        </a:rPr>
                        <a:t>able</a:t>
                      </a:r>
                      <a:endParaRPr lang="en-GB" sz="3200" b="1" dirty="0">
                        <a:solidFill>
                          <a:srgbClr val="FF0000"/>
                        </a:solidFill>
                        <a:latin typeface="Gill Sans MT" panose="020B0502020104020203" pitchFamily="34" charset="0"/>
                      </a:endParaRPr>
                    </a:p>
                  </a:txBody>
                  <a:tcPr anchor="ctr">
                    <a:lnL w="12700" cap="flat" cmpd="sng" algn="ctr">
                      <a:solidFill>
                        <a:schemeClr val="bg1">
                          <a:lumMod val="65000"/>
                        </a:schemeClr>
                      </a:solidFill>
                      <a:prstDash val="dash"/>
                      <a:round/>
                      <a:headEnd type="none" w="med" len="med"/>
                      <a:tailEnd type="none" w="med" len="med"/>
                    </a:lnL>
                    <a:lnR w="12700" cap="flat" cmpd="sng" algn="ctr">
                      <a:solidFill>
                        <a:schemeClr val="bg1">
                          <a:lumMod val="65000"/>
                        </a:schemeClr>
                      </a:solidFill>
                      <a:prstDash val="dash"/>
                      <a:round/>
                      <a:headEnd type="none" w="med" len="med"/>
                      <a:tailEnd type="none" w="med" len="med"/>
                    </a:lnR>
                    <a:lnT w="12700" cap="flat" cmpd="sng" algn="ctr">
                      <a:solidFill>
                        <a:schemeClr val="bg1">
                          <a:lumMod val="65000"/>
                        </a:schemeClr>
                      </a:solidFill>
                      <a:prstDash val="dash"/>
                      <a:round/>
                      <a:headEnd type="none" w="med" len="med"/>
                      <a:tailEnd type="none" w="med" len="med"/>
                    </a:lnT>
                    <a:lnB w="12700" cap="flat" cmpd="sng" algn="ctr">
                      <a:solidFill>
                        <a:schemeClr val="bg1">
                          <a:lumMod val="65000"/>
                        </a:schemeClr>
                      </a:solidFill>
                      <a:prstDash val="dash"/>
                      <a:round/>
                      <a:headEnd type="none" w="med" len="med"/>
                      <a:tailEnd type="none" w="med" len="med"/>
                    </a:lnB>
                    <a:lnTlToBr w="12700" cmpd="sng">
                      <a:noFill/>
                      <a:prstDash val="solid"/>
                    </a:lnTlToBr>
                    <a:lnBlToTr w="12700" cmpd="sng">
                      <a:noFill/>
                      <a:prstDash val="solid"/>
                    </a:lnBlToTr>
                  </a:tcPr>
                </a:tc>
                <a:tc>
                  <a:txBody>
                    <a:bodyPr/>
                    <a:lstStyle/>
                    <a:p>
                      <a:pPr algn="ctr"/>
                      <a:r>
                        <a:rPr lang="en-GB" sz="3200" b="1" i="0" dirty="0">
                          <a:solidFill>
                            <a:schemeClr val="tx1"/>
                          </a:solidFill>
                          <a:effectLst/>
                          <a:latin typeface="Gill Sans MT" panose="020B0502020104020203" pitchFamily="34" charset="0"/>
                        </a:rPr>
                        <a:t>reason</a:t>
                      </a:r>
                      <a:r>
                        <a:rPr lang="en-GB" sz="3200" b="1" i="0" dirty="0">
                          <a:solidFill>
                            <a:srgbClr val="FF0000"/>
                          </a:solidFill>
                          <a:effectLst/>
                          <a:latin typeface="Gill Sans MT" panose="020B0502020104020203" pitchFamily="34" charset="0"/>
                        </a:rPr>
                        <a:t>able</a:t>
                      </a:r>
                      <a:endParaRPr lang="en-GB" sz="3200" b="1" dirty="0">
                        <a:solidFill>
                          <a:srgbClr val="FF0000"/>
                        </a:solidFill>
                        <a:latin typeface="Gill Sans MT" panose="020B0502020104020203" pitchFamily="34" charset="0"/>
                      </a:endParaRPr>
                    </a:p>
                  </a:txBody>
                  <a:tcPr anchor="ctr">
                    <a:lnL w="12700" cap="flat" cmpd="sng" algn="ctr">
                      <a:solidFill>
                        <a:schemeClr val="bg1">
                          <a:lumMod val="65000"/>
                        </a:schemeClr>
                      </a:solidFill>
                      <a:prstDash val="dash"/>
                      <a:round/>
                      <a:headEnd type="none" w="med" len="med"/>
                      <a:tailEnd type="none" w="med" len="med"/>
                    </a:lnL>
                    <a:lnR w="12700" cap="flat" cmpd="sng" algn="ctr">
                      <a:solidFill>
                        <a:schemeClr val="bg1">
                          <a:lumMod val="65000"/>
                        </a:schemeClr>
                      </a:solidFill>
                      <a:prstDash val="dash"/>
                      <a:round/>
                      <a:headEnd type="none" w="med" len="med"/>
                      <a:tailEnd type="none" w="med" len="med"/>
                    </a:lnR>
                    <a:lnT w="12700" cap="flat" cmpd="sng" algn="ctr">
                      <a:solidFill>
                        <a:schemeClr val="bg1">
                          <a:lumMod val="65000"/>
                        </a:schemeClr>
                      </a:solidFill>
                      <a:prstDash val="dash"/>
                      <a:round/>
                      <a:headEnd type="none" w="med" len="med"/>
                      <a:tailEnd type="none" w="med" len="med"/>
                    </a:lnT>
                    <a:lnB w="12700" cap="flat" cmpd="sng" algn="ctr">
                      <a:solidFill>
                        <a:schemeClr val="bg1">
                          <a:lumMod val="65000"/>
                        </a:schemeClr>
                      </a:solidFill>
                      <a:prstDash val="dash"/>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677378112"/>
                  </a:ext>
                </a:extLst>
              </a:tr>
              <a:tr h="1578665">
                <a:tc>
                  <a:txBody>
                    <a:bodyPr/>
                    <a:lstStyle/>
                    <a:p>
                      <a:pPr algn="ctr"/>
                      <a:r>
                        <a:rPr lang="en-GB" sz="3200" b="1" i="0" dirty="0">
                          <a:solidFill>
                            <a:schemeClr val="tx1"/>
                          </a:solidFill>
                          <a:effectLst/>
                          <a:latin typeface="Gill Sans MT" panose="020B0502020104020203" pitchFamily="34" charset="0"/>
                        </a:rPr>
                        <a:t>enjoy</a:t>
                      </a:r>
                      <a:r>
                        <a:rPr lang="en-GB" sz="3200" b="1" i="0" dirty="0">
                          <a:solidFill>
                            <a:srgbClr val="FF0000"/>
                          </a:solidFill>
                          <a:effectLst/>
                          <a:latin typeface="Gill Sans MT" panose="020B0502020104020203" pitchFamily="34" charset="0"/>
                        </a:rPr>
                        <a:t>able</a:t>
                      </a:r>
                      <a:endParaRPr lang="en-GB" sz="3200" b="1" dirty="0">
                        <a:solidFill>
                          <a:srgbClr val="FF0000"/>
                        </a:solidFill>
                        <a:latin typeface="Gill Sans MT" panose="020B0502020104020203" pitchFamily="34" charset="0"/>
                      </a:endParaRPr>
                    </a:p>
                  </a:txBody>
                  <a:tcPr anchor="ctr">
                    <a:lnL w="12700" cap="flat" cmpd="sng" algn="ctr">
                      <a:solidFill>
                        <a:schemeClr val="bg1">
                          <a:lumMod val="65000"/>
                        </a:schemeClr>
                      </a:solidFill>
                      <a:prstDash val="dash"/>
                      <a:round/>
                      <a:headEnd type="none" w="med" len="med"/>
                      <a:tailEnd type="none" w="med" len="med"/>
                    </a:lnL>
                    <a:lnR w="12700" cap="flat" cmpd="sng" algn="ctr">
                      <a:solidFill>
                        <a:schemeClr val="bg1">
                          <a:lumMod val="65000"/>
                        </a:schemeClr>
                      </a:solidFill>
                      <a:prstDash val="dash"/>
                      <a:round/>
                      <a:headEnd type="none" w="med" len="med"/>
                      <a:tailEnd type="none" w="med" len="med"/>
                    </a:lnR>
                    <a:lnT w="12700" cap="flat" cmpd="sng" algn="ctr">
                      <a:solidFill>
                        <a:schemeClr val="bg1">
                          <a:lumMod val="65000"/>
                        </a:schemeClr>
                      </a:solidFill>
                      <a:prstDash val="dash"/>
                      <a:round/>
                      <a:headEnd type="none" w="med" len="med"/>
                      <a:tailEnd type="none" w="med" len="med"/>
                    </a:lnT>
                    <a:lnB w="12700" cap="flat" cmpd="sng" algn="ctr">
                      <a:solidFill>
                        <a:schemeClr val="bg1">
                          <a:lumMod val="65000"/>
                        </a:schemeClr>
                      </a:solidFill>
                      <a:prstDash val="dash"/>
                      <a:round/>
                      <a:headEnd type="none" w="med" len="med"/>
                      <a:tailEnd type="none" w="med" len="med"/>
                    </a:lnB>
                    <a:lnTlToBr w="12700" cmpd="sng">
                      <a:noFill/>
                      <a:prstDash val="solid"/>
                    </a:lnTlToBr>
                    <a:lnBlToTr w="12700" cmpd="sng">
                      <a:noFill/>
                      <a:prstDash val="solid"/>
                    </a:lnBlToTr>
                  </a:tcPr>
                </a:tc>
                <a:tc>
                  <a:txBody>
                    <a:bodyPr/>
                    <a:lstStyle/>
                    <a:p>
                      <a:pPr algn="ctr"/>
                      <a:r>
                        <a:rPr lang="en-GB" sz="3200" b="1" i="0" dirty="0">
                          <a:solidFill>
                            <a:schemeClr val="tx1"/>
                          </a:solidFill>
                          <a:effectLst/>
                          <a:latin typeface="Gill Sans MT" panose="020B0502020104020203" pitchFamily="34" charset="0"/>
                        </a:rPr>
                        <a:t>conside</a:t>
                      </a:r>
                      <a:r>
                        <a:rPr lang="en-GB" sz="3200" b="1" i="0" dirty="0">
                          <a:solidFill>
                            <a:srgbClr val="000000"/>
                          </a:solidFill>
                          <a:effectLst/>
                          <a:latin typeface="Gill Sans MT" panose="020B0502020104020203" pitchFamily="34" charset="0"/>
                        </a:rPr>
                        <a:t>r</a:t>
                      </a:r>
                      <a:r>
                        <a:rPr lang="en-GB" sz="3200" b="1" i="0" dirty="0">
                          <a:solidFill>
                            <a:srgbClr val="FF0000"/>
                          </a:solidFill>
                          <a:effectLst/>
                          <a:latin typeface="Gill Sans MT" panose="020B0502020104020203" pitchFamily="34" charset="0"/>
                        </a:rPr>
                        <a:t>able </a:t>
                      </a:r>
                      <a:endParaRPr lang="en-GB" sz="3200" b="1" dirty="0">
                        <a:solidFill>
                          <a:srgbClr val="FF0000"/>
                        </a:solidFill>
                        <a:latin typeface="Gill Sans MT" panose="020B0502020104020203" pitchFamily="34" charset="0"/>
                      </a:endParaRPr>
                    </a:p>
                  </a:txBody>
                  <a:tcPr anchor="ctr">
                    <a:lnL w="12700" cap="flat" cmpd="sng" algn="ctr">
                      <a:solidFill>
                        <a:schemeClr val="bg1">
                          <a:lumMod val="65000"/>
                        </a:schemeClr>
                      </a:solidFill>
                      <a:prstDash val="dash"/>
                      <a:round/>
                      <a:headEnd type="none" w="med" len="med"/>
                      <a:tailEnd type="none" w="med" len="med"/>
                    </a:lnL>
                    <a:lnR w="12700" cap="flat" cmpd="sng" algn="ctr">
                      <a:solidFill>
                        <a:schemeClr val="bg1">
                          <a:lumMod val="65000"/>
                        </a:schemeClr>
                      </a:solidFill>
                      <a:prstDash val="dash"/>
                      <a:round/>
                      <a:headEnd type="none" w="med" len="med"/>
                      <a:tailEnd type="none" w="med" len="med"/>
                    </a:lnR>
                    <a:lnT w="12700" cap="flat" cmpd="sng" algn="ctr">
                      <a:solidFill>
                        <a:schemeClr val="bg1">
                          <a:lumMod val="65000"/>
                        </a:schemeClr>
                      </a:solidFill>
                      <a:prstDash val="dash"/>
                      <a:round/>
                      <a:headEnd type="none" w="med" len="med"/>
                      <a:tailEnd type="none" w="med" len="med"/>
                    </a:lnT>
                    <a:lnB w="12700" cap="flat" cmpd="sng" algn="ctr">
                      <a:solidFill>
                        <a:schemeClr val="bg1">
                          <a:lumMod val="65000"/>
                        </a:schemeClr>
                      </a:solidFill>
                      <a:prstDash val="dash"/>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766061989"/>
                  </a:ext>
                </a:extLst>
              </a:tr>
              <a:tr h="1578665">
                <a:tc>
                  <a:txBody>
                    <a:bodyPr/>
                    <a:lstStyle/>
                    <a:p>
                      <a:pPr algn="ctr"/>
                      <a:r>
                        <a:rPr lang="en-GB" sz="3200" b="1" i="0" dirty="0">
                          <a:solidFill>
                            <a:srgbClr val="000000"/>
                          </a:solidFill>
                          <a:effectLst/>
                          <a:latin typeface="Gill Sans MT" panose="020B0502020104020203" pitchFamily="34" charset="0"/>
                        </a:rPr>
                        <a:t>applic</a:t>
                      </a:r>
                      <a:r>
                        <a:rPr lang="en-GB" sz="3200" b="1" i="0" dirty="0">
                          <a:solidFill>
                            <a:srgbClr val="FF0000"/>
                          </a:solidFill>
                          <a:effectLst/>
                          <a:latin typeface="Gill Sans MT" panose="020B0502020104020203" pitchFamily="34" charset="0"/>
                        </a:rPr>
                        <a:t>able</a:t>
                      </a:r>
                      <a:r>
                        <a:rPr lang="en-GB" sz="3200" b="1" i="0" dirty="0">
                          <a:solidFill>
                            <a:srgbClr val="000000"/>
                          </a:solidFill>
                          <a:effectLst/>
                          <a:latin typeface="Gill Sans MT" panose="020B0502020104020203" pitchFamily="34" charset="0"/>
                        </a:rPr>
                        <a:t> </a:t>
                      </a:r>
                      <a:endParaRPr lang="en-GB" sz="3200" b="1" dirty="0">
                        <a:latin typeface="Gill Sans MT" panose="020B0502020104020203" pitchFamily="34" charset="0"/>
                      </a:endParaRPr>
                    </a:p>
                  </a:txBody>
                  <a:tcPr anchor="ctr">
                    <a:lnL w="12700" cap="flat" cmpd="sng" algn="ctr">
                      <a:solidFill>
                        <a:schemeClr val="bg1">
                          <a:lumMod val="65000"/>
                        </a:schemeClr>
                      </a:solidFill>
                      <a:prstDash val="dash"/>
                      <a:round/>
                      <a:headEnd type="none" w="med" len="med"/>
                      <a:tailEnd type="none" w="med" len="med"/>
                    </a:lnL>
                    <a:lnR w="12700" cap="flat" cmpd="sng" algn="ctr">
                      <a:solidFill>
                        <a:schemeClr val="bg1">
                          <a:lumMod val="65000"/>
                        </a:schemeClr>
                      </a:solidFill>
                      <a:prstDash val="dash"/>
                      <a:round/>
                      <a:headEnd type="none" w="med" len="med"/>
                      <a:tailEnd type="none" w="med" len="med"/>
                    </a:lnR>
                    <a:lnT w="12700" cap="flat" cmpd="sng" algn="ctr">
                      <a:solidFill>
                        <a:schemeClr val="bg1">
                          <a:lumMod val="65000"/>
                        </a:schemeClr>
                      </a:solidFill>
                      <a:prstDash val="dash"/>
                      <a:round/>
                      <a:headEnd type="none" w="med" len="med"/>
                      <a:tailEnd type="none" w="med" len="med"/>
                    </a:lnT>
                    <a:lnB w="12700" cap="flat" cmpd="sng" algn="ctr">
                      <a:solidFill>
                        <a:schemeClr val="bg1">
                          <a:lumMod val="65000"/>
                        </a:schemeClr>
                      </a:solidFill>
                      <a:prstDash val="dash"/>
                      <a:round/>
                      <a:headEnd type="none" w="med" len="med"/>
                      <a:tailEnd type="none" w="med" len="med"/>
                    </a:lnB>
                    <a:lnTlToBr w="12700" cmpd="sng">
                      <a:noFill/>
                      <a:prstDash val="solid"/>
                    </a:lnTlToBr>
                    <a:lnBlToTr w="12700" cmpd="sng">
                      <a:noFill/>
                      <a:prstDash val="solid"/>
                    </a:lnBlToTr>
                  </a:tcPr>
                </a:tc>
                <a:tc>
                  <a:txBody>
                    <a:bodyPr/>
                    <a:lstStyle/>
                    <a:p>
                      <a:pPr algn="ctr"/>
                      <a:r>
                        <a:rPr lang="en-GB" sz="3200" b="1" i="0" dirty="0">
                          <a:solidFill>
                            <a:srgbClr val="000000"/>
                          </a:solidFill>
                          <a:effectLst/>
                          <a:latin typeface="Gill Sans MT" panose="020B0502020104020203" pitchFamily="34" charset="0"/>
                        </a:rPr>
                        <a:t>forc</a:t>
                      </a:r>
                      <a:r>
                        <a:rPr lang="en-GB" sz="3200" b="1" i="0" dirty="0">
                          <a:solidFill>
                            <a:srgbClr val="FF0000"/>
                          </a:solidFill>
                          <a:effectLst/>
                          <a:latin typeface="Gill Sans MT" panose="020B0502020104020203" pitchFamily="34" charset="0"/>
                        </a:rPr>
                        <a:t>ible</a:t>
                      </a:r>
                      <a:endParaRPr lang="en-GB" sz="3200" b="1" dirty="0">
                        <a:solidFill>
                          <a:srgbClr val="FF0000"/>
                        </a:solidFill>
                        <a:latin typeface="Gill Sans MT" panose="020B0502020104020203" pitchFamily="34" charset="0"/>
                      </a:endParaRPr>
                    </a:p>
                  </a:txBody>
                  <a:tcPr anchor="ctr">
                    <a:lnL w="12700" cap="flat" cmpd="sng" algn="ctr">
                      <a:solidFill>
                        <a:schemeClr val="bg1">
                          <a:lumMod val="65000"/>
                        </a:schemeClr>
                      </a:solidFill>
                      <a:prstDash val="dash"/>
                      <a:round/>
                      <a:headEnd type="none" w="med" len="med"/>
                      <a:tailEnd type="none" w="med" len="med"/>
                    </a:lnL>
                    <a:lnR w="12700" cap="flat" cmpd="sng" algn="ctr">
                      <a:solidFill>
                        <a:schemeClr val="bg1">
                          <a:lumMod val="65000"/>
                        </a:schemeClr>
                      </a:solidFill>
                      <a:prstDash val="dash"/>
                      <a:round/>
                      <a:headEnd type="none" w="med" len="med"/>
                      <a:tailEnd type="none" w="med" len="med"/>
                    </a:lnR>
                    <a:lnT w="12700" cap="flat" cmpd="sng" algn="ctr">
                      <a:solidFill>
                        <a:schemeClr val="bg1">
                          <a:lumMod val="65000"/>
                        </a:schemeClr>
                      </a:solidFill>
                      <a:prstDash val="dash"/>
                      <a:round/>
                      <a:headEnd type="none" w="med" len="med"/>
                      <a:tailEnd type="none" w="med" len="med"/>
                    </a:lnT>
                    <a:lnB w="12700" cap="flat" cmpd="sng" algn="ctr">
                      <a:solidFill>
                        <a:schemeClr val="bg1">
                          <a:lumMod val="65000"/>
                        </a:schemeClr>
                      </a:solidFill>
                      <a:prstDash val="dash"/>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019907367"/>
                  </a:ext>
                </a:extLst>
              </a:tr>
            </a:tbl>
          </a:graphicData>
        </a:graphic>
      </p:graphicFrame>
    </p:spTree>
    <p:extLst>
      <p:ext uri="{BB962C8B-B14F-4D97-AF65-F5344CB8AC3E}">
        <p14:creationId xmlns:p14="http://schemas.microsoft.com/office/powerpoint/2010/main" val="428314974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a:extLst>
              <a:ext uri="{FF2B5EF4-FFF2-40B4-BE49-F238E27FC236}">
                <a16:creationId xmlns:a16="http://schemas.microsoft.com/office/drawing/2014/main" id="{5DB943A7-4AF1-9A40-8F5A-C6C3DB38F5AD}"/>
              </a:ext>
            </a:extLst>
          </p:cNvPr>
          <p:cNvGraphicFramePr>
            <a:graphicFrameLocks noGrp="1"/>
          </p:cNvGraphicFramePr>
          <p:nvPr>
            <p:extLst>
              <p:ext uri="{D42A27DB-BD31-4B8C-83A1-F6EECF244321}">
                <p14:modId xmlns:p14="http://schemas.microsoft.com/office/powerpoint/2010/main" val="2283153714"/>
              </p:ext>
            </p:extLst>
          </p:nvPr>
        </p:nvGraphicFramePr>
        <p:xfrm>
          <a:off x="228599" y="208721"/>
          <a:ext cx="6410738" cy="6314660"/>
        </p:xfrm>
        <a:graphic>
          <a:graphicData uri="http://schemas.openxmlformats.org/drawingml/2006/table">
            <a:tbl>
              <a:tblPr firstRow="1" bandRow="1">
                <a:tableStyleId>{5940675A-B579-460E-94D1-54222C63F5DA}</a:tableStyleId>
              </a:tblPr>
              <a:tblGrid>
                <a:gridCol w="3205369">
                  <a:extLst>
                    <a:ext uri="{9D8B030D-6E8A-4147-A177-3AD203B41FA5}">
                      <a16:colId xmlns:a16="http://schemas.microsoft.com/office/drawing/2014/main" val="1569159384"/>
                    </a:ext>
                  </a:extLst>
                </a:gridCol>
                <a:gridCol w="3205369">
                  <a:extLst>
                    <a:ext uri="{9D8B030D-6E8A-4147-A177-3AD203B41FA5}">
                      <a16:colId xmlns:a16="http://schemas.microsoft.com/office/drawing/2014/main" val="4244934374"/>
                    </a:ext>
                  </a:extLst>
                </a:gridCol>
              </a:tblGrid>
              <a:tr h="1578665">
                <a:tc>
                  <a:txBody>
                    <a:bodyPr/>
                    <a:lstStyle/>
                    <a:p>
                      <a:pPr algn="ctr"/>
                      <a:r>
                        <a:rPr lang="en-GB" sz="3200" b="1" i="0" dirty="0">
                          <a:solidFill>
                            <a:schemeClr val="tx1"/>
                          </a:solidFill>
                          <a:effectLst/>
                          <a:latin typeface="Gill Sans MT" panose="020B0502020104020203" pitchFamily="34" charset="0"/>
                        </a:rPr>
                        <a:t>depend</a:t>
                      </a:r>
                      <a:r>
                        <a:rPr lang="en-GB" sz="3200" b="1" i="0" dirty="0">
                          <a:solidFill>
                            <a:srgbClr val="FF0000"/>
                          </a:solidFill>
                          <a:effectLst/>
                          <a:latin typeface="Gill Sans MT" panose="020B0502020104020203" pitchFamily="34" charset="0"/>
                        </a:rPr>
                        <a:t>able</a:t>
                      </a:r>
                      <a:endParaRPr lang="en-GB" sz="3200" b="1" dirty="0">
                        <a:solidFill>
                          <a:srgbClr val="FF0000"/>
                        </a:solidFill>
                        <a:latin typeface="Gill Sans MT" panose="020B0502020104020203" pitchFamily="34" charset="0"/>
                      </a:endParaRPr>
                    </a:p>
                  </a:txBody>
                  <a:tcPr anchor="ctr">
                    <a:lnL w="12700" cap="flat" cmpd="sng" algn="ctr">
                      <a:solidFill>
                        <a:schemeClr val="bg1">
                          <a:lumMod val="65000"/>
                        </a:schemeClr>
                      </a:solidFill>
                      <a:prstDash val="dash"/>
                      <a:round/>
                      <a:headEnd type="none" w="med" len="med"/>
                      <a:tailEnd type="none" w="med" len="med"/>
                    </a:lnL>
                    <a:lnR w="12700" cap="flat" cmpd="sng" algn="ctr">
                      <a:solidFill>
                        <a:schemeClr val="bg1">
                          <a:lumMod val="65000"/>
                        </a:schemeClr>
                      </a:solidFill>
                      <a:prstDash val="dash"/>
                      <a:round/>
                      <a:headEnd type="none" w="med" len="med"/>
                      <a:tailEnd type="none" w="med" len="med"/>
                    </a:lnR>
                    <a:lnT w="12700" cap="flat" cmpd="sng" algn="ctr">
                      <a:solidFill>
                        <a:schemeClr val="bg1">
                          <a:lumMod val="65000"/>
                        </a:schemeClr>
                      </a:solidFill>
                      <a:prstDash val="dash"/>
                      <a:round/>
                      <a:headEnd type="none" w="med" len="med"/>
                      <a:tailEnd type="none" w="med" len="med"/>
                    </a:lnT>
                    <a:lnB w="12700" cap="flat" cmpd="sng" algn="ctr">
                      <a:solidFill>
                        <a:schemeClr val="bg1">
                          <a:lumMod val="65000"/>
                        </a:schemeClr>
                      </a:solidFill>
                      <a:prstDash val="dash"/>
                      <a:round/>
                      <a:headEnd type="none" w="med" len="med"/>
                      <a:tailEnd type="none" w="med" len="med"/>
                    </a:lnB>
                  </a:tcPr>
                </a:tc>
                <a:tc>
                  <a:txBody>
                    <a:bodyPr/>
                    <a:lstStyle/>
                    <a:p>
                      <a:pPr algn="ctr"/>
                      <a:r>
                        <a:rPr lang="en-GB" sz="3200" b="1" dirty="0">
                          <a:latin typeface="Gill Sans MT" panose="020B0502020104020203" pitchFamily="34" charset="0"/>
                        </a:rPr>
                        <a:t>horr</a:t>
                      </a:r>
                      <a:r>
                        <a:rPr lang="en-GB" sz="3200" b="1" dirty="0">
                          <a:solidFill>
                            <a:srgbClr val="FF0000"/>
                          </a:solidFill>
                          <a:latin typeface="Gill Sans MT" panose="020B0502020104020203" pitchFamily="34" charset="0"/>
                        </a:rPr>
                        <a:t>ible</a:t>
                      </a:r>
                      <a:endParaRPr lang="en-GB" sz="3200" b="1" dirty="0">
                        <a:latin typeface="Gill Sans MT" panose="020B0502020104020203" pitchFamily="34" charset="0"/>
                      </a:endParaRPr>
                    </a:p>
                  </a:txBody>
                  <a:tcPr anchor="ctr">
                    <a:lnL w="12700" cap="flat" cmpd="sng" algn="ctr">
                      <a:solidFill>
                        <a:schemeClr val="bg1">
                          <a:lumMod val="65000"/>
                        </a:schemeClr>
                      </a:solidFill>
                      <a:prstDash val="dash"/>
                      <a:round/>
                      <a:headEnd type="none" w="med" len="med"/>
                      <a:tailEnd type="none" w="med" len="med"/>
                    </a:lnL>
                    <a:lnR w="12700" cap="flat" cmpd="sng" algn="ctr">
                      <a:solidFill>
                        <a:schemeClr val="bg1">
                          <a:lumMod val="65000"/>
                        </a:schemeClr>
                      </a:solidFill>
                      <a:prstDash val="dash"/>
                      <a:round/>
                      <a:headEnd type="none" w="med" len="med"/>
                      <a:tailEnd type="none" w="med" len="med"/>
                    </a:lnR>
                    <a:lnT w="12700" cap="flat" cmpd="sng" algn="ctr">
                      <a:solidFill>
                        <a:schemeClr val="bg1">
                          <a:lumMod val="65000"/>
                        </a:schemeClr>
                      </a:solidFill>
                      <a:prstDash val="dash"/>
                      <a:round/>
                      <a:headEnd type="none" w="med" len="med"/>
                      <a:tailEnd type="none" w="med" len="med"/>
                    </a:lnT>
                    <a:lnB w="12700" cap="flat" cmpd="sng" algn="ctr">
                      <a:solidFill>
                        <a:schemeClr val="bg1">
                          <a:lumMod val="65000"/>
                        </a:schemeClr>
                      </a:solidFill>
                      <a:prstDash val="dash"/>
                      <a:round/>
                      <a:headEnd type="none" w="med" len="med"/>
                      <a:tailEnd type="none" w="med" len="med"/>
                    </a:lnB>
                  </a:tcPr>
                </a:tc>
                <a:extLst>
                  <a:ext uri="{0D108BD9-81ED-4DB2-BD59-A6C34878D82A}">
                    <a16:rowId xmlns:a16="http://schemas.microsoft.com/office/drawing/2014/main" val="1237705051"/>
                  </a:ext>
                </a:extLst>
              </a:tr>
              <a:tr h="1578665">
                <a:tc>
                  <a:txBody>
                    <a:bodyPr/>
                    <a:lstStyle/>
                    <a:p>
                      <a:pPr algn="ctr"/>
                      <a:r>
                        <a:rPr lang="en-GB" sz="3200" b="1" i="0" dirty="0">
                          <a:solidFill>
                            <a:srgbClr val="000000"/>
                          </a:solidFill>
                          <a:effectLst/>
                          <a:latin typeface="Gill Sans MT" panose="020B0502020104020203" pitchFamily="34" charset="0"/>
                        </a:rPr>
                        <a:t>reli</a:t>
                      </a:r>
                      <a:r>
                        <a:rPr lang="en-GB" sz="3200" b="1" i="0" dirty="0">
                          <a:solidFill>
                            <a:srgbClr val="FF0000"/>
                          </a:solidFill>
                          <a:effectLst/>
                          <a:latin typeface="Gill Sans MT" panose="020B0502020104020203" pitchFamily="34" charset="0"/>
                        </a:rPr>
                        <a:t>able</a:t>
                      </a:r>
                      <a:endParaRPr lang="en-GB" sz="3200" b="1" dirty="0">
                        <a:solidFill>
                          <a:srgbClr val="FF0000"/>
                        </a:solidFill>
                        <a:latin typeface="Gill Sans MT" panose="020B0502020104020203" pitchFamily="34" charset="0"/>
                      </a:endParaRPr>
                    </a:p>
                  </a:txBody>
                  <a:tcPr anchor="ctr">
                    <a:lnL w="12700" cap="flat" cmpd="sng" algn="ctr">
                      <a:solidFill>
                        <a:schemeClr val="bg1">
                          <a:lumMod val="65000"/>
                        </a:schemeClr>
                      </a:solidFill>
                      <a:prstDash val="dash"/>
                      <a:round/>
                      <a:headEnd type="none" w="med" len="med"/>
                      <a:tailEnd type="none" w="med" len="med"/>
                    </a:lnL>
                    <a:lnR w="12700" cap="flat" cmpd="sng" algn="ctr">
                      <a:solidFill>
                        <a:schemeClr val="bg1">
                          <a:lumMod val="65000"/>
                        </a:schemeClr>
                      </a:solidFill>
                      <a:prstDash val="dash"/>
                      <a:round/>
                      <a:headEnd type="none" w="med" len="med"/>
                      <a:tailEnd type="none" w="med" len="med"/>
                    </a:lnR>
                    <a:lnT w="12700" cap="flat" cmpd="sng" algn="ctr">
                      <a:solidFill>
                        <a:schemeClr val="bg1">
                          <a:lumMod val="65000"/>
                        </a:schemeClr>
                      </a:solidFill>
                      <a:prstDash val="dash"/>
                      <a:round/>
                      <a:headEnd type="none" w="med" len="med"/>
                      <a:tailEnd type="none" w="med" len="med"/>
                    </a:lnT>
                    <a:lnB w="12700" cap="flat" cmpd="sng" algn="ctr">
                      <a:solidFill>
                        <a:schemeClr val="bg1">
                          <a:lumMod val="65000"/>
                        </a:schemeClr>
                      </a:solidFill>
                      <a:prstDash val="dash"/>
                      <a:round/>
                      <a:headEnd type="none" w="med" len="med"/>
                      <a:tailEnd type="none" w="med" len="med"/>
                    </a:lnB>
                  </a:tcPr>
                </a:tc>
                <a:tc>
                  <a:txBody>
                    <a:bodyPr/>
                    <a:lstStyle/>
                    <a:p>
                      <a:pPr algn="ctr"/>
                      <a:r>
                        <a:rPr lang="en-GB" sz="3200" b="1" dirty="0">
                          <a:latin typeface="Gill Sans MT" panose="020B0502020104020203" pitchFamily="34" charset="0"/>
                        </a:rPr>
                        <a:t>sens</a:t>
                      </a:r>
                      <a:r>
                        <a:rPr lang="en-GB" sz="3200" b="1" dirty="0">
                          <a:solidFill>
                            <a:srgbClr val="FF0000"/>
                          </a:solidFill>
                          <a:latin typeface="Gill Sans MT" panose="020B0502020104020203" pitchFamily="34" charset="0"/>
                        </a:rPr>
                        <a:t>ible</a:t>
                      </a:r>
                    </a:p>
                  </a:txBody>
                  <a:tcPr anchor="ctr">
                    <a:lnL w="12700" cap="flat" cmpd="sng" algn="ctr">
                      <a:solidFill>
                        <a:schemeClr val="bg1">
                          <a:lumMod val="65000"/>
                        </a:schemeClr>
                      </a:solidFill>
                      <a:prstDash val="dash"/>
                      <a:round/>
                      <a:headEnd type="none" w="med" len="med"/>
                      <a:tailEnd type="none" w="med" len="med"/>
                    </a:lnL>
                    <a:lnR w="12700" cap="flat" cmpd="sng" algn="ctr">
                      <a:solidFill>
                        <a:schemeClr val="bg1">
                          <a:lumMod val="65000"/>
                        </a:schemeClr>
                      </a:solidFill>
                      <a:prstDash val="dash"/>
                      <a:round/>
                      <a:headEnd type="none" w="med" len="med"/>
                      <a:tailEnd type="none" w="med" len="med"/>
                    </a:lnR>
                    <a:lnT w="12700" cap="flat" cmpd="sng" algn="ctr">
                      <a:solidFill>
                        <a:schemeClr val="bg1">
                          <a:lumMod val="65000"/>
                        </a:schemeClr>
                      </a:solidFill>
                      <a:prstDash val="dash"/>
                      <a:round/>
                      <a:headEnd type="none" w="med" len="med"/>
                      <a:tailEnd type="none" w="med" len="med"/>
                    </a:lnT>
                    <a:lnB w="12700" cap="flat" cmpd="sng" algn="ctr">
                      <a:solidFill>
                        <a:schemeClr val="bg1">
                          <a:lumMod val="65000"/>
                        </a:schemeClr>
                      </a:solidFill>
                      <a:prstDash val="dash"/>
                      <a:round/>
                      <a:headEnd type="none" w="med" len="med"/>
                      <a:tailEnd type="none" w="med" len="med"/>
                    </a:lnB>
                  </a:tcPr>
                </a:tc>
                <a:extLst>
                  <a:ext uri="{0D108BD9-81ED-4DB2-BD59-A6C34878D82A}">
                    <a16:rowId xmlns:a16="http://schemas.microsoft.com/office/drawing/2014/main" val="2366193373"/>
                  </a:ext>
                </a:extLst>
              </a:tr>
              <a:tr h="1578665">
                <a:tc>
                  <a:txBody>
                    <a:bodyPr/>
                    <a:lstStyle/>
                    <a:p>
                      <a:pPr algn="ctr"/>
                      <a:r>
                        <a:rPr lang="en-GB" sz="3200" b="1" dirty="0">
                          <a:latin typeface="Gill Sans MT" panose="020B0502020104020203" pitchFamily="34" charset="0"/>
                        </a:rPr>
                        <a:t>poss</a:t>
                      </a:r>
                      <a:r>
                        <a:rPr lang="en-GB" sz="3200" b="1" dirty="0">
                          <a:solidFill>
                            <a:srgbClr val="FF0000"/>
                          </a:solidFill>
                          <a:latin typeface="Gill Sans MT" panose="020B0502020104020203" pitchFamily="34" charset="0"/>
                        </a:rPr>
                        <a:t>ible</a:t>
                      </a:r>
                    </a:p>
                  </a:txBody>
                  <a:tcPr anchor="ctr">
                    <a:lnL w="12700" cap="flat" cmpd="sng" algn="ctr">
                      <a:solidFill>
                        <a:schemeClr val="bg1">
                          <a:lumMod val="65000"/>
                        </a:schemeClr>
                      </a:solidFill>
                      <a:prstDash val="dash"/>
                      <a:round/>
                      <a:headEnd type="none" w="med" len="med"/>
                      <a:tailEnd type="none" w="med" len="med"/>
                    </a:lnL>
                    <a:lnR w="12700" cap="flat" cmpd="sng" algn="ctr">
                      <a:solidFill>
                        <a:schemeClr val="bg1">
                          <a:lumMod val="65000"/>
                        </a:schemeClr>
                      </a:solidFill>
                      <a:prstDash val="dash"/>
                      <a:round/>
                      <a:headEnd type="none" w="med" len="med"/>
                      <a:tailEnd type="none" w="med" len="med"/>
                    </a:lnR>
                    <a:lnT w="12700" cap="flat" cmpd="sng" algn="ctr">
                      <a:solidFill>
                        <a:schemeClr val="bg1">
                          <a:lumMod val="65000"/>
                        </a:schemeClr>
                      </a:solidFill>
                      <a:prstDash val="dash"/>
                      <a:round/>
                      <a:headEnd type="none" w="med" len="med"/>
                      <a:tailEnd type="none" w="med" len="med"/>
                    </a:lnT>
                    <a:lnB w="12700" cap="flat" cmpd="sng" algn="ctr">
                      <a:solidFill>
                        <a:schemeClr val="bg1">
                          <a:lumMod val="65000"/>
                        </a:schemeClr>
                      </a:solidFill>
                      <a:prstDash val="dash"/>
                      <a:round/>
                      <a:headEnd type="none" w="med" len="med"/>
                      <a:tailEnd type="none" w="med" len="med"/>
                    </a:lnB>
                  </a:tcPr>
                </a:tc>
                <a:tc>
                  <a:txBody>
                    <a:bodyPr/>
                    <a:lstStyle/>
                    <a:p>
                      <a:pPr algn="ctr"/>
                      <a:r>
                        <a:rPr lang="en-GB" sz="3200" b="1" dirty="0">
                          <a:solidFill>
                            <a:schemeClr val="tx1"/>
                          </a:solidFill>
                          <a:latin typeface="Gill Sans MT" panose="020B0502020104020203" pitchFamily="34" charset="0"/>
                        </a:rPr>
                        <a:t>incred</a:t>
                      </a:r>
                      <a:r>
                        <a:rPr lang="en-GB" sz="3200" b="1" dirty="0">
                          <a:solidFill>
                            <a:srgbClr val="FF0000"/>
                          </a:solidFill>
                          <a:latin typeface="Gill Sans MT" panose="020B0502020104020203" pitchFamily="34" charset="0"/>
                        </a:rPr>
                        <a:t>ible</a:t>
                      </a:r>
                    </a:p>
                  </a:txBody>
                  <a:tcPr anchor="ctr">
                    <a:lnL w="12700" cap="flat" cmpd="sng" algn="ctr">
                      <a:solidFill>
                        <a:schemeClr val="bg1">
                          <a:lumMod val="65000"/>
                        </a:schemeClr>
                      </a:solidFill>
                      <a:prstDash val="dash"/>
                      <a:round/>
                      <a:headEnd type="none" w="med" len="med"/>
                      <a:tailEnd type="none" w="med" len="med"/>
                    </a:lnL>
                    <a:lnR w="12700" cap="flat" cmpd="sng" algn="ctr">
                      <a:solidFill>
                        <a:schemeClr val="bg1">
                          <a:lumMod val="65000"/>
                        </a:schemeClr>
                      </a:solidFill>
                      <a:prstDash val="dash"/>
                      <a:round/>
                      <a:headEnd type="none" w="med" len="med"/>
                      <a:tailEnd type="none" w="med" len="med"/>
                    </a:lnR>
                    <a:lnT w="12700" cap="flat" cmpd="sng" algn="ctr">
                      <a:solidFill>
                        <a:schemeClr val="bg1">
                          <a:lumMod val="65000"/>
                        </a:schemeClr>
                      </a:solidFill>
                      <a:prstDash val="dash"/>
                      <a:round/>
                      <a:headEnd type="none" w="med" len="med"/>
                      <a:tailEnd type="none" w="med" len="med"/>
                    </a:lnT>
                    <a:lnB w="12700" cap="flat" cmpd="sng" algn="ctr">
                      <a:solidFill>
                        <a:schemeClr val="bg1">
                          <a:lumMod val="65000"/>
                        </a:schemeClr>
                      </a:solidFill>
                      <a:prstDash val="dash"/>
                      <a:round/>
                      <a:headEnd type="none" w="med" len="med"/>
                      <a:tailEnd type="none" w="med" len="med"/>
                    </a:lnB>
                  </a:tcPr>
                </a:tc>
                <a:extLst>
                  <a:ext uri="{0D108BD9-81ED-4DB2-BD59-A6C34878D82A}">
                    <a16:rowId xmlns:a16="http://schemas.microsoft.com/office/drawing/2014/main" val="3566400406"/>
                  </a:ext>
                </a:extLst>
              </a:tr>
              <a:tr h="1578665">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3200" b="1" i="0" dirty="0">
                          <a:solidFill>
                            <a:schemeClr val="tx1"/>
                          </a:solidFill>
                          <a:effectLst/>
                          <a:latin typeface="Gill Sans MT" panose="020B0502020104020203" pitchFamily="34" charset="0"/>
                        </a:rPr>
                        <a:t>prob</a:t>
                      </a:r>
                      <a:r>
                        <a:rPr lang="en-GB" sz="3200" b="1" i="0" dirty="0">
                          <a:solidFill>
                            <a:srgbClr val="FF0000"/>
                          </a:solidFill>
                          <a:effectLst/>
                          <a:latin typeface="Gill Sans MT" panose="020B0502020104020203" pitchFamily="34" charset="0"/>
                        </a:rPr>
                        <a:t>able</a:t>
                      </a:r>
                      <a:r>
                        <a:rPr lang="en-GB" sz="3200" b="0" i="0" dirty="0">
                          <a:solidFill>
                            <a:srgbClr val="FF0000"/>
                          </a:solidFill>
                          <a:effectLst/>
                          <a:latin typeface="Gill Sans MT" panose="020B0502020104020203" pitchFamily="34" charset="0"/>
                        </a:rPr>
                        <a:t> </a:t>
                      </a:r>
                      <a:r>
                        <a:rPr lang="en-GB" sz="3200" b="1" i="0" dirty="0">
                          <a:solidFill>
                            <a:srgbClr val="000000"/>
                          </a:solidFill>
                          <a:effectLst/>
                          <a:latin typeface="Gill Sans MT" panose="020B0502020104020203" pitchFamily="34" charset="0"/>
                        </a:rPr>
                        <a:t> </a:t>
                      </a:r>
                      <a:endParaRPr lang="en-GB" sz="3200" b="1" dirty="0">
                        <a:latin typeface="Gill Sans MT" panose="020B0502020104020203" pitchFamily="34" charset="0"/>
                      </a:endParaRPr>
                    </a:p>
                  </a:txBody>
                  <a:tcPr anchor="ctr">
                    <a:lnL w="12700" cap="flat" cmpd="sng" algn="ctr">
                      <a:solidFill>
                        <a:schemeClr val="bg1">
                          <a:lumMod val="65000"/>
                        </a:schemeClr>
                      </a:solidFill>
                      <a:prstDash val="dash"/>
                      <a:round/>
                      <a:headEnd type="none" w="med" len="med"/>
                      <a:tailEnd type="none" w="med" len="med"/>
                    </a:lnL>
                    <a:lnR w="12700" cap="flat" cmpd="sng" algn="ctr">
                      <a:solidFill>
                        <a:schemeClr val="bg1">
                          <a:lumMod val="65000"/>
                        </a:schemeClr>
                      </a:solidFill>
                      <a:prstDash val="dash"/>
                      <a:round/>
                      <a:headEnd type="none" w="med" len="med"/>
                      <a:tailEnd type="none" w="med" len="med"/>
                    </a:lnR>
                    <a:lnT w="12700" cap="flat" cmpd="sng" algn="ctr">
                      <a:solidFill>
                        <a:schemeClr val="bg1">
                          <a:lumMod val="65000"/>
                        </a:schemeClr>
                      </a:solidFill>
                      <a:prstDash val="dash"/>
                      <a:round/>
                      <a:headEnd type="none" w="med" len="med"/>
                      <a:tailEnd type="none" w="med" len="med"/>
                    </a:lnT>
                    <a:lnB w="12700" cap="flat" cmpd="sng" algn="ctr">
                      <a:solidFill>
                        <a:schemeClr val="bg1">
                          <a:lumMod val="65000"/>
                        </a:schemeClr>
                      </a:solidFill>
                      <a:prstDash val="dash"/>
                      <a:round/>
                      <a:headEnd type="none" w="med" len="med"/>
                      <a:tailEnd type="none" w="med" len="med"/>
                    </a:lnB>
                  </a:tcPr>
                </a:tc>
                <a:tc>
                  <a:txBody>
                    <a:bodyPr/>
                    <a:lstStyle/>
                    <a:p>
                      <a:pPr algn="ctr"/>
                      <a:r>
                        <a:rPr lang="en-GB" sz="3200" b="1" dirty="0">
                          <a:solidFill>
                            <a:schemeClr val="tx1"/>
                          </a:solidFill>
                          <a:latin typeface="Gill Sans MT" panose="020B0502020104020203" pitchFamily="34" charset="0"/>
                        </a:rPr>
                        <a:t>vis</a:t>
                      </a:r>
                      <a:r>
                        <a:rPr lang="en-GB" sz="3200" b="1" dirty="0">
                          <a:solidFill>
                            <a:srgbClr val="FF0000"/>
                          </a:solidFill>
                          <a:latin typeface="Gill Sans MT" panose="020B0502020104020203" pitchFamily="34" charset="0"/>
                        </a:rPr>
                        <a:t>ible</a:t>
                      </a:r>
                    </a:p>
                  </a:txBody>
                  <a:tcPr anchor="ctr">
                    <a:lnL w="12700" cap="flat" cmpd="sng" algn="ctr">
                      <a:solidFill>
                        <a:schemeClr val="bg1">
                          <a:lumMod val="65000"/>
                        </a:schemeClr>
                      </a:solidFill>
                      <a:prstDash val="dash"/>
                      <a:round/>
                      <a:headEnd type="none" w="med" len="med"/>
                      <a:tailEnd type="none" w="med" len="med"/>
                    </a:lnL>
                    <a:lnR w="12700" cap="flat" cmpd="sng" algn="ctr">
                      <a:solidFill>
                        <a:schemeClr val="bg1">
                          <a:lumMod val="65000"/>
                        </a:schemeClr>
                      </a:solidFill>
                      <a:prstDash val="dash"/>
                      <a:round/>
                      <a:headEnd type="none" w="med" len="med"/>
                      <a:tailEnd type="none" w="med" len="med"/>
                    </a:lnR>
                    <a:lnT w="12700" cap="flat" cmpd="sng" algn="ctr">
                      <a:solidFill>
                        <a:schemeClr val="bg1">
                          <a:lumMod val="65000"/>
                        </a:schemeClr>
                      </a:solidFill>
                      <a:prstDash val="dash"/>
                      <a:round/>
                      <a:headEnd type="none" w="med" len="med"/>
                      <a:tailEnd type="none" w="med" len="med"/>
                    </a:lnT>
                    <a:lnB w="12700" cap="flat" cmpd="sng" algn="ctr">
                      <a:solidFill>
                        <a:schemeClr val="bg1">
                          <a:lumMod val="65000"/>
                        </a:schemeClr>
                      </a:solidFill>
                      <a:prstDash val="dash"/>
                      <a:round/>
                      <a:headEnd type="none" w="med" len="med"/>
                      <a:tailEnd type="none" w="med" len="med"/>
                    </a:lnB>
                  </a:tcPr>
                </a:tc>
                <a:extLst>
                  <a:ext uri="{0D108BD9-81ED-4DB2-BD59-A6C34878D82A}">
                    <a16:rowId xmlns:a16="http://schemas.microsoft.com/office/drawing/2014/main" val="1075620443"/>
                  </a:ext>
                </a:extLst>
              </a:tr>
            </a:tbl>
          </a:graphicData>
        </a:graphic>
      </p:graphicFrame>
    </p:spTree>
    <p:extLst>
      <p:ext uri="{BB962C8B-B14F-4D97-AF65-F5344CB8AC3E}">
        <p14:creationId xmlns:p14="http://schemas.microsoft.com/office/powerpoint/2010/main" val="213427614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8F48FF6-71D1-E54C-AB5E-54D6C5636114}"/>
              </a:ext>
            </a:extLst>
          </p:cNvPr>
          <p:cNvSpPr/>
          <p:nvPr/>
        </p:nvSpPr>
        <p:spPr>
          <a:xfrm>
            <a:off x="-87378" y="4477798"/>
            <a:ext cx="7032747" cy="1918114"/>
          </a:xfrm>
          <a:prstGeom prst="rect">
            <a:avLst/>
          </a:prstGeom>
          <a:solidFill>
            <a:srgbClr val="00B0F0"/>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46"/>
          </a:p>
        </p:txBody>
      </p:sp>
      <p:sp>
        <p:nvSpPr>
          <p:cNvPr id="19" name="TextBox 18">
            <a:extLst>
              <a:ext uri="{FF2B5EF4-FFF2-40B4-BE49-F238E27FC236}">
                <a16:creationId xmlns:a16="http://schemas.microsoft.com/office/drawing/2014/main" id="{69E6FC2B-ED9E-E241-9E53-13485ADF8768}"/>
              </a:ext>
            </a:extLst>
          </p:cNvPr>
          <p:cNvSpPr txBox="1"/>
          <p:nvPr/>
        </p:nvSpPr>
        <p:spPr>
          <a:xfrm>
            <a:off x="285312" y="4925290"/>
            <a:ext cx="6287365" cy="923330"/>
          </a:xfrm>
          <a:prstGeom prst="rect">
            <a:avLst/>
          </a:prstGeom>
          <a:noFill/>
        </p:spPr>
        <p:txBody>
          <a:bodyPr wrap="square" rtlCol="0">
            <a:spAutoFit/>
          </a:bodyPr>
          <a:lstStyle/>
          <a:p>
            <a:pPr algn="ctr"/>
            <a:r>
              <a:rPr lang="en-US" sz="5400" b="1" dirty="0">
                <a:ln>
                  <a:solidFill>
                    <a:sysClr val="windowText" lastClr="000000"/>
                  </a:solidFill>
                </a:ln>
                <a:solidFill>
                  <a:schemeClr val="bg1"/>
                </a:solidFill>
                <a:latin typeface="Gill Sans SemiBold" panose="020B0502020104020203" pitchFamily="34" charset="-79"/>
                <a:ea typeface="Hiragino Kaku Gothic Std W8" panose="020B0800000000000000" pitchFamily="34" charset="-128"/>
                <a:cs typeface="Gill Sans SemiBold" panose="020B0502020104020203" pitchFamily="34" charset="-79"/>
              </a:rPr>
              <a:t>DISPLAY WORDS</a:t>
            </a:r>
          </a:p>
        </p:txBody>
      </p:sp>
      <p:pic>
        <p:nvPicPr>
          <p:cNvPr id="3" name="Picture 2" descr="Logo&#10;&#10;Description automatically generated">
            <a:extLst>
              <a:ext uri="{FF2B5EF4-FFF2-40B4-BE49-F238E27FC236}">
                <a16:creationId xmlns:a16="http://schemas.microsoft.com/office/drawing/2014/main" id="{4E48AA0D-D68F-684E-B050-6D0F93C9D1E9}"/>
              </a:ext>
            </a:extLst>
          </p:cNvPr>
          <p:cNvPicPr>
            <a:picLocks noChangeAspect="1"/>
          </p:cNvPicPr>
          <p:nvPr/>
        </p:nvPicPr>
        <p:blipFill>
          <a:blip r:embed="rId2"/>
          <a:stretch>
            <a:fillRect/>
          </a:stretch>
        </p:blipFill>
        <p:spPr>
          <a:xfrm>
            <a:off x="2701859" y="8167124"/>
            <a:ext cx="1558455" cy="1188518"/>
          </a:xfrm>
          <a:prstGeom prst="rect">
            <a:avLst/>
          </a:prstGeom>
        </p:spPr>
      </p:pic>
      <p:sp>
        <p:nvSpPr>
          <p:cNvPr id="2" name="TextBox 1">
            <a:extLst>
              <a:ext uri="{FF2B5EF4-FFF2-40B4-BE49-F238E27FC236}">
                <a16:creationId xmlns:a16="http://schemas.microsoft.com/office/drawing/2014/main" id="{C0E5830B-961B-3744-9B60-3AFD1185BE77}"/>
              </a:ext>
            </a:extLst>
          </p:cNvPr>
          <p:cNvSpPr txBox="1"/>
          <p:nvPr/>
        </p:nvSpPr>
        <p:spPr>
          <a:xfrm>
            <a:off x="2597679" y="9457455"/>
            <a:ext cx="1662635" cy="241476"/>
          </a:xfrm>
          <a:prstGeom prst="rect">
            <a:avLst/>
          </a:prstGeom>
          <a:noFill/>
        </p:spPr>
        <p:txBody>
          <a:bodyPr wrap="none" rtlCol="0">
            <a:spAutoFit/>
          </a:bodyPr>
          <a:lstStyle/>
          <a:p>
            <a:r>
              <a:rPr lang="en-US" sz="969" dirty="0">
                <a:solidFill>
                  <a:schemeClr val="bg2">
                    <a:lumMod val="50000"/>
                  </a:schemeClr>
                </a:solidFill>
                <a:latin typeface="Gill Sans MT" panose="020B0502020104020203" pitchFamily="34" charset="77"/>
              </a:rPr>
              <a:t>© Vocabulary Ninja Ltd 2022</a:t>
            </a:r>
          </a:p>
        </p:txBody>
      </p:sp>
      <p:pic>
        <p:nvPicPr>
          <p:cNvPr id="11" name="Picture 10">
            <a:extLst>
              <a:ext uri="{FF2B5EF4-FFF2-40B4-BE49-F238E27FC236}">
                <a16:creationId xmlns:a16="http://schemas.microsoft.com/office/drawing/2014/main" id="{EEC52904-C97C-6F7B-0C73-7459492BFB69}"/>
              </a:ext>
            </a:extLst>
          </p:cNvPr>
          <p:cNvPicPr>
            <a:picLocks noChangeAspect="1"/>
          </p:cNvPicPr>
          <p:nvPr/>
        </p:nvPicPr>
        <p:blipFill>
          <a:blip r:embed="rId3"/>
          <a:stretch>
            <a:fillRect/>
          </a:stretch>
        </p:blipFill>
        <p:spPr>
          <a:xfrm>
            <a:off x="0" y="-81188"/>
            <a:ext cx="6858000" cy="3857625"/>
          </a:xfrm>
          <a:prstGeom prst="rect">
            <a:avLst/>
          </a:prstGeom>
        </p:spPr>
      </p:pic>
    </p:spTree>
    <p:extLst>
      <p:ext uri="{BB962C8B-B14F-4D97-AF65-F5344CB8AC3E}">
        <p14:creationId xmlns:p14="http://schemas.microsoft.com/office/powerpoint/2010/main" val="129450354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1BCD33CF-FD81-AF4F-B31D-F3BE4C34648F}"/>
              </a:ext>
            </a:extLst>
          </p:cNvPr>
          <p:cNvSpPr txBox="1"/>
          <p:nvPr/>
        </p:nvSpPr>
        <p:spPr>
          <a:xfrm>
            <a:off x="290245" y="210241"/>
            <a:ext cx="6277510" cy="1736333"/>
          </a:xfrm>
          <a:prstGeom prst="rect">
            <a:avLst/>
          </a:prstGeom>
          <a:noFill/>
          <a:ln w="38100" cmpd="thickThin">
            <a:solidFill>
              <a:srgbClr val="FF0000"/>
            </a:solidFill>
          </a:ln>
        </p:spPr>
        <p:txBody>
          <a:bodyPr wrap="square" rtlCol="0" anchor="ctr">
            <a:noAutofit/>
          </a:bodyPr>
          <a:lstStyle/>
          <a:p>
            <a:pPr algn="ctr"/>
            <a:r>
              <a:rPr lang="en-GB" sz="6600" b="1" dirty="0">
                <a:solidFill>
                  <a:srgbClr val="000000"/>
                </a:solidFill>
                <a:latin typeface="Gill Sans MT" panose="020B0502020104020203" pitchFamily="34" charset="0"/>
              </a:rPr>
              <a:t>ador</a:t>
            </a:r>
            <a:r>
              <a:rPr lang="en-GB" sz="6600" b="1" dirty="0">
                <a:solidFill>
                  <a:srgbClr val="FF0000"/>
                </a:solidFill>
                <a:latin typeface="Gill Sans MT" panose="020B0502020104020203" pitchFamily="34" charset="0"/>
              </a:rPr>
              <a:t>able</a:t>
            </a:r>
            <a:r>
              <a:rPr lang="en-GB" sz="6600" b="1" dirty="0">
                <a:solidFill>
                  <a:srgbClr val="000000"/>
                </a:solidFill>
                <a:latin typeface="Gill Sans MT" panose="020B0502020104020203" pitchFamily="34" charset="0"/>
              </a:rPr>
              <a:t> </a:t>
            </a:r>
            <a:endParaRPr lang="en-GB" sz="6600" b="1" dirty="0">
              <a:latin typeface="Gill Sans MT" panose="020B0502020104020203" pitchFamily="34" charset="77"/>
            </a:endParaRPr>
          </a:p>
        </p:txBody>
      </p:sp>
      <p:sp>
        <p:nvSpPr>
          <p:cNvPr id="5" name="TextBox 4">
            <a:extLst>
              <a:ext uri="{FF2B5EF4-FFF2-40B4-BE49-F238E27FC236}">
                <a16:creationId xmlns:a16="http://schemas.microsoft.com/office/drawing/2014/main" id="{FB458A88-1CDE-6A45-91AB-B00F278FC142}"/>
              </a:ext>
            </a:extLst>
          </p:cNvPr>
          <p:cNvSpPr txBox="1"/>
          <p:nvPr/>
        </p:nvSpPr>
        <p:spPr>
          <a:xfrm>
            <a:off x="290245" y="2152723"/>
            <a:ext cx="6277510" cy="1736333"/>
          </a:xfrm>
          <a:prstGeom prst="rect">
            <a:avLst/>
          </a:prstGeom>
          <a:noFill/>
          <a:ln w="38100" cmpd="thickThin">
            <a:solidFill>
              <a:srgbClr val="FF0000"/>
            </a:solidFill>
          </a:ln>
        </p:spPr>
        <p:txBody>
          <a:bodyPr wrap="square" rtlCol="0" anchor="ctr">
            <a:noAutofit/>
          </a:bodyPr>
          <a:lstStyle/>
          <a:p>
            <a:pPr algn="ctr"/>
            <a:r>
              <a:rPr lang="en-GB" sz="6600" b="1" dirty="0">
                <a:solidFill>
                  <a:srgbClr val="000000"/>
                </a:solidFill>
                <a:latin typeface="Gill Sans MT" panose="020B0502020104020203" pitchFamily="34" charset="0"/>
              </a:rPr>
              <a:t>toler</a:t>
            </a:r>
            <a:r>
              <a:rPr lang="en-GB" sz="6600" b="1" dirty="0">
                <a:solidFill>
                  <a:srgbClr val="FF0000"/>
                </a:solidFill>
                <a:latin typeface="Gill Sans MT" panose="020B0502020104020203" pitchFamily="34" charset="0"/>
              </a:rPr>
              <a:t>able</a:t>
            </a:r>
            <a:endParaRPr lang="en-GB" sz="6600" b="1" dirty="0">
              <a:latin typeface="Gill Sans MT" panose="020B0502020104020203" pitchFamily="34" charset="77"/>
            </a:endParaRPr>
          </a:p>
        </p:txBody>
      </p:sp>
      <p:sp>
        <p:nvSpPr>
          <p:cNvPr id="9" name="TextBox 8">
            <a:extLst>
              <a:ext uri="{FF2B5EF4-FFF2-40B4-BE49-F238E27FC236}">
                <a16:creationId xmlns:a16="http://schemas.microsoft.com/office/drawing/2014/main" id="{1299C437-5994-E846-9409-EAA9C158D743}"/>
              </a:ext>
            </a:extLst>
          </p:cNvPr>
          <p:cNvSpPr txBox="1"/>
          <p:nvPr/>
        </p:nvSpPr>
        <p:spPr>
          <a:xfrm>
            <a:off x="290245" y="4095205"/>
            <a:ext cx="6277510" cy="1736333"/>
          </a:xfrm>
          <a:prstGeom prst="rect">
            <a:avLst/>
          </a:prstGeom>
          <a:noFill/>
          <a:ln w="38100" cmpd="thickThin">
            <a:solidFill>
              <a:srgbClr val="FF0000"/>
            </a:solidFill>
          </a:ln>
        </p:spPr>
        <p:txBody>
          <a:bodyPr wrap="square" rtlCol="0" anchor="ctr">
            <a:noAutofit/>
          </a:bodyPr>
          <a:lstStyle/>
          <a:p>
            <a:pPr algn="ctr"/>
            <a:r>
              <a:rPr lang="en-GB" sz="6600" b="1" dirty="0">
                <a:latin typeface="Gill Sans MT" panose="020B0502020104020203" pitchFamily="34" charset="0"/>
              </a:rPr>
              <a:t>notice</a:t>
            </a:r>
            <a:r>
              <a:rPr lang="en-GB" sz="6600" b="1" dirty="0">
                <a:solidFill>
                  <a:srgbClr val="FF0000"/>
                </a:solidFill>
                <a:latin typeface="Gill Sans MT" panose="020B0502020104020203" pitchFamily="34" charset="0"/>
              </a:rPr>
              <a:t>able</a:t>
            </a:r>
            <a:endParaRPr lang="en-GB" sz="6600" b="1" dirty="0">
              <a:latin typeface="Gill Sans MT" panose="020B0502020104020203" pitchFamily="34" charset="77"/>
            </a:endParaRPr>
          </a:p>
        </p:txBody>
      </p:sp>
      <p:sp>
        <p:nvSpPr>
          <p:cNvPr id="10" name="TextBox 9">
            <a:extLst>
              <a:ext uri="{FF2B5EF4-FFF2-40B4-BE49-F238E27FC236}">
                <a16:creationId xmlns:a16="http://schemas.microsoft.com/office/drawing/2014/main" id="{15189A18-ED39-704A-8C4F-4B4BD0C313CA}"/>
              </a:ext>
            </a:extLst>
          </p:cNvPr>
          <p:cNvSpPr txBox="1"/>
          <p:nvPr/>
        </p:nvSpPr>
        <p:spPr>
          <a:xfrm>
            <a:off x="290245" y="6037687"/>
            <a:ext cx="6277510" cy="1736333"/>
          </a:xfrm>
          <a:prstGeom prst="rect">
            <a:avLst/>
          </a:prstGeom>
          <a:noFill/>
          <a:ln w="38100" cmpd="thickThin">
            <a:solidFill>
              <a:srgbClr val="FF0000"/>
            </a:solidFill>
          </a:ln>
        </p:spPr>
        <p:txBody>
          <a:bodyPr wrap="square" rtlCol="0" anchor="ctr">
            <a:noAutofit/>
          </a:bodyPr>
          <a:lstStyle/>
          <a:p>
            <a:pPr algn="ctr"/>
            <a:r>
              <a:rPr lang="en-GB" sz="6600" b="1" dirty="0">
                <a:latin typeface="Gill Sans MT" panose="020B0502020104020203" pitchFamily="34" charset="0"/>
              </a:rPr>
              <a:t>comfor</a:t>
            </a:r>
            <a:r>
              <a:rPr lang="en-GB" sz="6600" b="1" dirty="0">
                <a:solidFill>
                  <a:srgbClr val="000000"/>
                </a:solidFill>
                <a:latin typeface="Gill Sans MT" panose="020B0502020104020203" pitchFamily="34" charset="0"/>
              </a:rPr>
              <a:t>t</a:t>
            </a:r>
            <a:r>
              <a:rPr lang="en-GB" sz="6600" b="1" dirty="0">
                <a:solidFill>
                  <a:srgbClr val="FF0000"/>
                </a:solidFill>
                <a:latin typeface="Gill Sans MT" panose="020B0502020104020203" pitchFamily="34" charset="0"/>
              </a:rPr>
              <a:t>able</a:t>
            </a:r>
            <a:endParaRPr lang="en-GB" sz="6600" b="1" dirty="0">
              <a:latin typeface="Gill Sans MT" panose="020B0502020104020203" pitchFamily="34" charset="77"/>
            </a:endParaRPr>
          </a:p>
        </p:txBody>
      </p:sp>
      <p:sp>
        <p:nvSpPr>
          <p:cNvPr id="7" name="TextBox 6">
            <a:extLst>
              <a:ext uri="{FF2B5EF4-FFF2-40B4-BE49-F238E27FC236}">
                <a16:creationId xmlns:a16="http://schemas.microsoft.com/office/drawing/2014/main" id="{1C72B871-97F6-CB4D-A82E-F9D40AD5F48D}"/>
              </a:ext>
            </a:extLst>
          </p:cNvPr>
          <p:cNvSpPr txBox="1"/>
          <p:nvPr/>
        </p:nvSpPr>
        <p:spPr>
          <a:xfrm>
            <a:off x="290245" y="7980169"/>
            <a:ext cx="6277510" cy="1736333"/>
          </a:xfrm>
          <a:prstGeom prst="rect">
            <a:avLst/>
          </a:prstGeom>
          <a:noFill/>
          <a:ln w="38100" cmpd="thickThin">
            <a:solidFill>
              <a:srgbClr val="FF0000"/>
            </a:solidFill>
          </a:ln>
        </p:spPr>
        <p:txBody>
          <a:bodyPr wrap="square" rtlCol="0" anchor="ctr">
            <a:noAutofit/>
          </a:bodyPr>
          <a:lstStyle/>
          <a:p>
            <a:pPr algn="ctr"/>
            <a:r>
              <a:rPr lang="en-GB" sz="6600" b="1" dirty="0">
                <a:latin typeface="Gill Sans MT" panose="020B0502020104020203" pitchFamily="34" charset="0"/>
              </a:rPr>
              <a:t>enjoy</a:t>
            </a:r>
            <a:r>
              <a:rPr lang="en-GB" sz="6600" b="1" dirty="0">
                <a:solidFill>
                  <a:srgbClr val="FF0000"/>
                </a:solidFill>
                <a:latin typeface="Gill Sans MT" panose="020B0502020104020203" pitchFamily="34" charset="0"/>
              </a:rPr>
              <a:t>able</a:t>
            </a:r>
            <a:endParaRPr lang="en-GB" sz="6600" b="1" dirty="0">
              <a:latin typeface="Gill Sans MT" panose="020B0502020104020203" pitchFamily="34" charset="77"/>
            </a:endParaRPr>
          </a:p>
        </p:txBody>
      </p:sp>
    </p:spTree>
    <p:extLst>
      <p:ext uri="{BB962C8B-B14F-4D97-AF65-F5344CB8AC3E}">
        <p14:creationId xmlns:p14="http://schemas.microsoft.com/office/powerpoint/2010/main" val="369776228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1BCD33CF-FD81-AF4F-B31D-F3BE4C34648F}"/>
              </a:ext>
            </a:extLst>
          </p:cNvPr>
          <p:cNvSpPr txBox="1"/>
          <p:nvPr/>
        </p:nvSpPr>
        <p:spPr>
          <a:xfrm>
            <a:off x="290245" y="210241"/>
            <a:ext cx="6277510" cy="1736333"/>
          </a:xfrm>
          <a:prstGeom prst="rect">
            <a:avLst/>
          </a:prstGeom>
          <a:noFill/>
          <a:ln w="38100" cmpd="thickThin">
            <a:solidFill>
              <a:srgbClr val="FF0000"/>
            </a:solidFill>
          </a:ln>
        </p:spPr>
        <p:txBody>
          <a:bodyPr wrap="square" rtlCol="0" anchor="ctr">
            <a:noAutofit/>
          </a:bodyPr>
          <a:lstStyle/>
          <a:p>
            <a:pPr algn="ctr"/>
            <a:r>
              <a:rPr lang="en-GB" sz="6600" b="1" dirty="0">
                <a:solidFill>
                  <a:srgbClr val="000000"/>
                </a:solidFill>
                <a:latin typeface="Gill Sans MT" panose="020B0502020104020203" pitchFamily="34" charset="0"/>
              </a:rPr>
              <a:t>applic</a:t>
            </a:r>
            <a:r>
              <a:rPr lang="en-GB" sz="6600" b="1" dirty="0">
                <a:solidFill>
                  <a:srgbClr val="FF0000"/>
                </a:solidFill>
                <a:latin typeface="Gill Sans MT" panose="020B0502020104020203" pitchFamily="34" charset="0"/>
              </a:rPr>
              <a:t>able</a:t>
            </a:r>
            <a:r>
              <a:rPr lang="en-GB" sz="6600" b="1" dirty="0">
                <a:solidFill>
                  <a:srgbClr val="000000"/>
                </a:solidFill>
                <a:latin typeface="Gill Sans MT" panose="020B0502020104020203" pitchFamily="34" charset="0"/>
              </a:rPr>
              <a:t> </a:t>
            </a:r>
            <a:endParaRPr lang="en-GB" sz="6600" b="1" dirty="0">
              <a:latin typeface="Gill Sans MT" panose="020B0502020104020203" pitchFamily="34" charset="77"/>
            </a:endParaRPr>
          </a:p>
        </p:txBody>
      </p:sp>
      <p:sp>
        <p:nvSpPr>
          <p:cNvPr id="5" name="TextBox 4">
            <a:extLst>
              <a:ext uri="{FF2B5EF4-FFF2-40B4-BE49-F238E27FC236}">
                <a16:creationId xmlns:a16="http://schemas.microsoft.com/office/drawing/2014/main" id="{FB458A88-1CDE-6A45-91AB-B00F278FC142}"/>
              </a:ext>
            </a:extLst>
          </p:cNvPr>
          <p:cNvSpPr txBox="1"/>
          <p:nvPr/>
        </p:nvSpPr>
        <p:spPr>
          <a:xfrm>
            <a:off x="290245" y="2152723"/>
            <a:ext cx="6277510" cy="1736333"/>
          </a:xfrm>
          <a:prstGeom prst="rect">
            <a:avLst/>
          </a:prstGeom>
          <a:noFill/>
          <a:ln w="38100" cmpd="thickThin">
            <a:solidFill>
              <a:srgbClr val="FF0000"/>
            </a:solidFill>
          </a:ln>
        </p:spPr>
        <p:txBody>
          <a:bodyPr wrap="square" rtlCol="0" anchor="ctr">
            <a:noAutofit/>
          </a:bodyPr>
          <a:lstStyle/>
          <a:p>
            <a:pPr algn="ctr"/>
            <a:r>
              <a:rPr lang="en-GB" sz="6600" b="1" dirty="0">
                <a:latin typeface="Gill Sans MT" panose="020B0502020104020203" pitchFamily="34" charset="0"/>
              </a:rPr>
              <a:t>change</a:t>
            </a:r>
            <a:r>
              <a:rPr lang="en-GB" sz="6600" b="1" dirty="0">
                <a:solidFill>
                  <a:srgbClr val="FF0000"/>
                </a:solidFill>
                <a:latin typeface="Gill Sans MT" panose="020B0502020104020203" pitchFamily="34" charset="0"/>
              </a:rPr>
              <a:t>able</a:t>
            </a:r>
            <a:endParaRPr lang="en-GB" sz="6600" b="1" dirty="0">
              <a:latin typeface="Gill Sans MT" panose="020B0502020104020203" pitchFamily="34" charset="77"/>
            </a:endParaRPr>
          </a:p>
        </p:txBody>
      </p:sp>
      <p:sp>
        <p:nvSpPr>
          <p:cNvPr id="9" name="TextBox 8">
            <a:extLst>
              <a:ext uri="{FF2B5EF4-FFF2-40B4-BE49-F238E27FC236}">
                <a16:creationId xmlns:a16="http://schemas.microsoft.com/office/drawing/2014/main" id="{1299C437-5994-E846-9409-EAA9C158D743}"/>
              </a:ext>
            </a:extLst>
          </p:cNvPr>
          <p:cNvSpPr txBox="1"/>
          <p:nvPr/>
        </p:nvSpPr>
        <p:spPr>
          <a:xfrm>
            <a:off x="290245" y="4095205"/>
            <a:ext cx="6277510" cy="1736333"/>
          </a:xfrm>
          <a:prstGeom prst="rect">
            <a:avLst/>
          </a:prstGeom>
          <a:noFill/>
          <a:ln w="38100" cmpd="thickThin">
            <a:solidFill>
              <a:srgbClr val="FF0000"/>
            </a:solidFill>
          </a:ln>
        </p:spPr>
        <p:txBody>
          <a:bodyPr wrap="square" rtlCol="0" anchor="ctr">
            <a:noAutofit/>
          </a:bodyPr>
          <a:lstStyle/>
          <a:p>
            <a:pPr algn="ctr"/>
            <a:r>
              <a:rPr lang="en-GB" sz="6600" b="1" dirty="0">
                <a:solidFill>
                  <a:srgbClr val="000000"/>
                </a:solidFill>
                <a:latin typeface="Gill Sans MT" panose="020B0502020104020203" pitchFamily="34" charset="0"/>
              </a:rPr>
              <a:t>leg</a:t>
            </a:r>
            <a:r>
              <a:rPr lang="en-GB" sz="6600" b="1" dirty="0">
                <a:solidFill>
                  <a:srgbClr val="FF0000"/>
                </a:solidFill>
                <a:latin typeface="Gill Sans MT" panose="020B0502020104020203" pitchFamily="34" charset="0"/>
              </a:rPr>
              <a:t>ible</a:t>
            </a:r>
            <a:endParaRPr lang="en-GB" sz="6600" b="1" dirty="0">
              <a:latin typeface="Gill Sans MT" panose="020B0502020104020203" pitchFamily="34" charset="77"/>
            </a:endParaRPr>
          </a:p>
        </p:txBody>
      </p:sp>
      <p:sp>
        <p:nvSpPr>
          <p:cNvPr id="10" name="TextBox 9">
            <a:extLst>
              <a:ext uri="{FF2B5EF4-FFF2-40B4-BE49-F238E27FC236}">
                <a16:creationId xmlns:a16="http://schemas.microsoft.com/office/drawing/2014/main" id="{15189A18-ED39-704A-8C4F-4B4BD0C313CA}"/>
              </a:ext>
            </a:extLst>
          </p:cNvPr>
          <p:cNvSpPr txBox="1"/>
          <p:nvPr/>
        </p:nvSpPr>
        <p:spPr>
          <a:xfrm>
            <a:off x="290245" y="6037687"/>
            <a:ext cx="6277510" cy="1736333"/>
          </a:xfrm>
          <a:prstGeom prst="rect">
            <a:avLst/>
          </a:prstGeom>
          <a:noFill/>
          <a:ln w="38100" cmpd="thickThin">
            <a:solidFill>
              <a:srgbClr val="FF0000"/>
            </a:solidFill>
          </a:ln>
        </p:spPr>
        <p:txBody>
          <a:bodyPr wrap="square" rtlCol="0" anchor="ctr">
            <a:noAutofit/>
          </a:bodyPr>
          <a:lstStyle/>
          <a:p>
            <a:pPr algn="ctr"/>
            <a:r>
              <a:rPr lang="en-GB" sz="6600" b="1" dirty="0">
                <a:latin typeface="Gill Sans MT" panose="020B0502020104020203" pitchFamily="34" charset="0"/>
              </a:rPr>
              <a:t>understand</a:t>
            </a:r>
            <a:r>
              <a:rPr lang="en-GB" sz="6600" b="1" dirty="0">
                <a:solidFill>
                  <a:srgbClr val="FF0000"/>
                </a:solidFill>
                <a:latin typeface="Gill Sans MT" panose="020B0502020104020203" pitchFamily="34" charset="0"/>
              </a:rPr>
              <a:t>able</a:t>
            </a:r>
            <a:endParaRPr lang="en-GB" sz="6600" b="1" dirty="0">
              <a:latin typeface="Gill Sans MT" panose="020B0502020104020203" pitchFamily="34" charset="77"/>
            </a:endParaRPr>
          </a:p>
        </p:txBody>
      </p:sp>
      <p:sp>
        <p:nvSpPr>
          <p:cNvPr id="7" name="TextBox 6">
            <a:extLst>
              <a:ext uri="{FF2B5EF4-FFF2-40B4-BE49-F238E27FC236}">
                <a16:creationId xmlns:a16="http://schemas.microsoft.com/office/drawing/2014/main" id="{1C72B871-97F6-CB4D-A82E-F9D40AD5F48D}"/>
              </a:ext>
            </a:extLst>
          </p:cNvPr>
          <p:cNvSpPr txBox="1"/>
          <p:nvPr/>
        </p:nvSpPr>
        <p:spPr>
          <a:xfrm>
            <a:off x="290245" y="7980169"/>
            <a:ext cx="6277510" cy="1736333"/>
          </a:xfrm>
          <a:prstGeom prst="rect">
            <a:avLst/>
          </a:prstGeom>
          <a:noFill/>
          <a:ln w="38100" cmpd="thickThin">
            <a:solidFill>
              <a:srgbClr val="FF0000"/>
            </a:solidFill>
          </a:ln>
        </p:spPr>
        <p:txBody>
          <a:bodyPr wrap="square" rtlCol="0" anchor="ctr">
            <a:noAutofit/>
          </a:bodyPr>
          <a:lstStyle/>
          <a:p>
            <a:pPr algn="ctr"/>
            <a:r>
              <a:rPr lang="en-GB" sz="6600" b="1" dirty="0">
                <a:latin typeface="Gill Sans MT" panose="020B0502020104020203" pitchFamily="34" charset="0"/>
              </a:rPr>
              <a:t>reason</a:t>
            </a:r>
            <a:r>
              <a:rPr lang="en-GB" sz="6600" b="1" dirty="0">
                <a:solidFill>
                  <a:srgbClr val="FF0000"/>
                </a:solidFill>
                <a:latin typeface="Gill Sans MT" panose="020B0502020104020203" pitchFamily="34" charset="0"/>
              </a:rPr>
              <a:t>able</a:t>
            </a:r>
            <a:endParaRPr lang="en-GB" sz="6600" b="1" dirty="0">
              <a:latin typeface="Gill Sans MT" panose="020B0502020104020203" pitchFamily="34" charset="77"/>
            </a:endParaRPr>
          </a:p>
        </p:txBody>
      </p:sp>
    </p:spTree>
    <p:extLst>
      <p:ext uri="{BB962C8B-B14F-4D97-AF65-F5344CB8AC3E}">
        <p14:creationId xmlns:p14="http://schemas.microsoft.com/office/powerpoint/2010/main" val="317977862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1BCD33CF-FD81-AF4F-B31D-F3BE4C34648F}"/>
              </a:ext>
            </a:extLst>
          </p:cNvPr>
          <p:cNvSpPr txBox="1"/>
          <p:nvPr/>
        </p:nvSpPr>
        <p:spPr>
          <a:xfrm>
            <a:off x="290245" y="210241"/>
            <a:ext cx="6277510" cy="1736333"/>
          </a:xfrm>
          <a:prstGeom prst="rect">
            <a:avLst/>
          </a:prstGeom>
          <a:noFill/>
          <a:ln w="38100" cmpd="thickThin">
            <a:solidFill>
              <a:srgbClr val="FF0000"/>
            </a:solidFill>
          </a:ln>
        </p:spPr>
        <p:txBody>
          <a:bodyPr wrap="square" rtlCol="0" anchor="ctr">
            <a:noAutofit/>
          </a:bodyPr>
          <a:lstStyle/>
          <a:p>
            <a:pPr algn="ctr"/>
            <a:r>
              <a:rPr lang="en-GB" sz="6600" b="1" dirty="0">
                <a:latin typeface="Gill Sans MT" panose="020B0502020104020203" pitchFamily="34" charset="0"/>
              </a:rPr>
              <a:t>conside</a:t>
            </a:r>
            <a:r>
              <a:rPr lang="en-GB" sz="6600" b="1" dirty="0">
                <a:solidFill>
                  <a:srgbClr val="000000"/>
                </a:solidFill>
                <a:latin typeface="Gill Sans MT" panose="020B0502020104020203" pitchFamily="34" charset="0"/>
              </a:rPr>
              <a:t>r</a:t>
            </a:r>
            <a:r>
              <a:rPr lang="en-GB" sz="6600" b="1" dirty="0">
                <a:solidFill>
                  <a:srgbClr val="FF0000"/>
                </a:solidFill>
                <a:latin typeface="Gill Sans MT" panose="020B0502020104020203" pitchFamily="34" charset="0"/>
              </a:rPr>
              <a:t>able </a:t>
            </a:r>
            <a:endParaRPr lang="en-GB" sz="6600" b="1" dirty="0">
              <a:latin typeface="Gill Sans MT" panose="020B0502020104020203" pitchFamily="34" charset="77"/>
            </a:endParaRPr>
          </a:p>
        </p:txBody>
      </p:sp>
      <p:sp>
        <p:nvSpPr>
          <p:cNvPr id="5" name="TextBox 4">
            <a:extLst>
              <a:ext uri="{FF2B5EF4-FFF2-40B4-BE49-F238E27FC236}">
                <a16:creationId xmlns:a16="http://schemas.microsoft.com/office/drawing/2014/main" id="{FB458A88-1CDE-6A45-91AB-B00F278FC142}"/>
              </a:ext>
            </a:extLst>
          </p:cNvPr>
          <p:cNvSpPr txBox="1"/>
          <p:nvPr/>
        </p:nvSpPr>
        <p:spPr>
          <a:xfrm>
            <a:off x="290245" y="2152723"/>
            <a:ext cx="6277510" cy="1736333"/>
          </a:xfrm>
          <a:prstGeom prst="rect">
            <a:avLst/>
          </a:prstGeom>
          <a:noFill/>
          <a:ln w="38100" cmpd="thickThin">
            <a:solidFill>
              <a:srgbClr val="FF0000"/>
            </a:solidFill>
          </a:ln>
        </p:spPr>
        <p:txBody>
          <a:bodyPr wrap="square" rtlCol="0" anchor="ctr">
            <a:noAutofit/>
          </a:bodyPr>
          <a:lstStyle/>
          <a:p>
            <a:pPr algn="ctr"/>
            <a:r>
              <a:rPr lang="en-GB" sz="6600" b="1" dirty="0">
                <a:solidFill>
                  <a:srgbClr val="000000"/>
                </a:solidFill>
                <a:latin typeface="Gill Sans MT" panose="020B0502020104020203" pitchFamily="34" charset="0"/>
              </a:rPr>
              <a:t>forc</a:t>
            </a:r>
            <a:r>
              <a:rPr lang="en-GB" sz="6600" b="1" dirty="0">
                <a:solidFill>
                  <a:srgbClr val="FF0000"/>
                </a:solidFill>
                <a:latin typeface="Gill Sans MT" panose="020B0502020104020203" pitchFamily="34" charset="0"/>
              </a:rPr>
              <a:t>ible</a:t>
            </a:r>
            <a:endParaRPr lang="en-GB" sz="6600" b="1" dirty="0">
              <a:latin typeface="Gill Sans MT" panose="020B0502020104020203" pitchFamily="34" charset="77"/>
            </a:endParaRPr>
          </a:p>
        </p:txBody>
      </p:sp>
      <p:sp>
        <p:nvSpPr>
          <p:cNvPr id="9" name="TextBox 8">
            <a:extLst>
              <a:ext uri="{FF2B5EF4-FFF2-40B4-BE49-F238E27FC236}">
                <a16:creationId xmlns:a16="http://schemas.microsoft.com/office/drawing/2014/main" id="{1299C437-5994-E846-9409-EAA9C158D743}"/>
              </a:ext>
            </a:extLst>
          </p:cNvPr>
          <p:cNvSpPr txBox="1"/>
          <p:nvPr/>
        </p:nvSpPr>
        <p:spPr>
          <a:xfrm>
            <a:off x="290245" y="4095205"/>
            <a:ext cx="6277510" cy="1736333"/>
          </a:xfrm>
          <a:prstGeom prst="rect">
            <a:avLst/>
          </a:prstGeom>
          <a:noFill/>
          <a:ln w="38100" cmpd="thickThin">
            <a:solidFill>
              <a:srgbClr val="FF0000"/>
            </a:solidFill>
          </a:ln>
        </p:spPr>
        <p:txBody>
          <a:bodyPr wrap="square" rtlCol="0" anchor="ctr">
            <a:noAutofit/>
          </a:bodyPr>
          <a:lstStyle/>
          <a:p>
            <a:pPr algn="ctr"/>
            <a:r>
              <a:rPr lang="en-GB" sz="6600" b="1" dirty="0">
                <a:latin typeface="Gill Sans MT" panose="020B0502020104020203" pitchFamily="34" charset="0"/>
              </a:rPr>
              <a:t>depend</a:t>
            </a:r>
            <a:r>
              <a:rPr lang="en-GB" sz="6600" b="1" dirty="0">
                <a:solidFill>
                  <a:srgbClr val="FF0000"/>
                </a:solidFill>
                <a:latin typeface="Gill Sans MT" panose="020B0502020104020203" pitchFamily="34" charset="0"/>
              </a:rPr>
              <a:t>able</a:t>
            </a:r>
            <a:endParaRPr lang="en-GB" sz="6600" b="1" dirty="0">
              <a:latin typeface="Gill Sans MT" panose="020B0502020104020203" pitchFamily="34" charset="77"/>
            </a:endParaRPr>
          </a:p>
        </p:txBody>
      </p:sp>
      <p:sp>
        <p:nvSpPr>
          <p:cNvPr id="10" name="TextBox 9">
            <a:extLst>
              <a:ext uri="{FF2B5EF4-FFF2-40B4-BE49-F238E27FC236}">
                <a16:creationId xmlns:a16="http://schemas.microsoft.com/office/drawing/2014/main" id="{15189A18-ED39-704A-8C4F-4B4BD0C313CA}"/>
              </a:ext>
            </a:extLst>
          </p:cNvPr>
          <p:cNvSpPr txBox="1"/>
          <p:nvPr/>
        </p:nvSpPr>
        <p:spPr>
          <a:xfrm>
            <a:off x="290245" y="6037687"/>
            <a:ext cx="6277510" cy="1736333"/>
          </a:xfrm>
          <a:prstGeom prst="rect">
            <a:avLst/>
          </a:prstGeom>
          <a:noFill/>
          <a:ln w="38100" cmpd="thickThin">
            <a:solidFill>
              <a:srgbClr val="FF0000"/>
            </a:solidFill>
          </a:ln>
        </p:spPr>
        <p:txBody>
          <a:bodyPr wrap="square" rtlCol="0" anchor="ctr">
            <a:noAutofit/>
          </a:bodyPr>
          <a:lstStyle/>
          <a:p>
            <a:pPr algn="ctr"/>
            <a:r>
              <a:rPr lang="en-GB" sz="6600" b="1" dirty="0">
                <a:solidFill>
                  <a:srgbClr val="000000"/>
                </a:solidFill>
                <a:latin typeface="Gill Sans MT" panose="020B0502020104020203" pitchFamily="34" charset="0"/>
              </a:rPr>
              <a:t>reli</a:t>
            </a:r>
            <a:r>
              <a:rPr lang="en-GB" sz="6600" b="1" dirty="0">
                <a:solidFill>
                  <a:srgbClr val="FF0000"/>
                </a:solidFill>
                <a:latin typeface="Gill Sans MT" panose="020B0502020104020203" pitchFamily="34" charset="0"/>
              </a:rPr>
              <a:t>able</a:t>
            </a:r>
            <a:endParaRPr lang="en-GB" sz="6600" b="1" dirty="0">
              <a:latin typeface="Gill Sans MT" panose="020B0502020104020203" pitchFamily="34" charset="77"/>
            </a:endParaRPr>
          </a:p>
        </p:txBody>
      </p:sp>
      <p:sp>
        <p:nvSpPr>
          <p:cNvPr id="7" name="TextBox 6">
            <a:extLst>
              <a:ext uri="{FF2B5EF4-FFF2-40B4-BE49-F238E27FC236}">
                <a16:creationId xmlns:a16="http://schemas.microsoft.com/office/drawing/2014/main" id="{1C72B871-97F6-CB4D-A82E-F9D40AD5F48D}"/>
              </a:ext>
            </a:extLst>
          </p:cNvPr>
          <p:cNvSpPr txBox="1"/>
          <p:nvPr/>
        </p:nvSpPr>
        <p:spPr>
          <a:xfrm>
            <a:off x="290245" y="7980169"/>
            <a:ext cx="6277510" cy="1736333"/>
          </a:xfrm>
          <a:prstGeom prst="rect">
            <a:avLst/>
          </a:prstGeom>
          <a:noFill/>
          <a:ln w="38100" cmpd="thickThin">
            <a:solidFill>
              <a:srgbClr val="FF0000"/>
            </a:solidFill>
          </a:ln>
        </p:spPr>
        <p:txBody>
          <a:bodyPr wrap="square" rtlCol="0" anchor="ctr">
            <a:noAutofit/>
          </a:bodyPr>
          <a:lstStyle/>
          <a:p>
            <a:pPr algn="ctr"/>
            <a:r>
              <a:rPr lang="en-GB" sz="6600" b="1" dirty="0">
                <a:latin typeface="Gill Sans MT" panose="020B0502020104020203" pitchFamily="34" charset="0"/>
              </a:rPr>
              <a:t>poss</a:t>
            </a:r>
            <a:r>
              <a:rPr lang="en-GB" sz="6600" b="1" dirty="0">
                <a:solidFill>
                  <a:srgbClr val="FF0000"/>
                </a:solidFill>
                <a:latin typeface="Gill Sans MT" panose="020B0502020104020203" pitchFamily="34" charset="0"/>
              </a:rPr>
              <a:t>ible</a:t>
            </a:r>
            <a:endParaRPr lang="en-GB" sz="6600" b="1" dirty="0">
              <a:latin typeface="Gill Sans MT" panose="020B0502020104020203" pitchFamily="34" charset="77"/>
            </a:endParaRPr>
          </a:p>
        </p:txBody>
      </p:sp>
    </p:spTree>
    <p:extLst>
      <p:ext uri="{BB962C8B-B14F-4D97-AF65-F5344CB8AC3E}">
        <p14:creationId xmlns:p14="http://schemas.microsoft.com/office/powerpoint/2010/main" val="413922592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1BCD33CF-FD81-AF4F-B31D-F3BE4C34648F}"/>
              </a:ext>
            </a:extLst>
          </p:cNvPr>
          <p:cNvSpPr txBox="1"/>
          <p:nvPr/>
        </p:nvSpPr>
        <p:spPr>
          <a:xfrm>
            <a:off x="290245" y="210241"/>
            <a:ext cx="6277510" cy="1736333"/>
          </a:xfrm>
          <a:prstGeom prst="rect">
            <a:avLst/>
          </a:prstGeom>
          <a:noFill/>
          <a:ln w="38100" cmpd="thickThin">
            <a:solidFill>
              <a:srgbClr val="FF0000"/>
            </a:solidFill>
          </a:ln>
        </p:spPr>
        <p:txBody>
          <a:bodyPr wrap="square" rtlCol="0" anchor="ctr">
            <a:noAutofit/>
          </a:bodyPr>
          <a:lstStyle/>
          <a:p>
            <a:pPr algn="ctr"/>
            <a:r>
              <a:rPr lang="en-GB" sz="6600" b="1" i="0" dirty="0">
                <a:solidFill>
                  <a:schemeClr val="tx1"/>
                </a:solidFill>
                <a:effectLst/>
                <a:latin typeface="Gill Sans MT" panose="020B0502020104020203" pitchFamily="34" charset="0"/>
              </a:rPr>
              <a:t>prob</a:t>
            </a:r>
            <a:r>
              <a:rPr lang="en-GB" sz="6600" b="1" i="0" dirty="0">
                <a:solidFill>
                  <a:srgbClr val="FF0000"/>
                </a:solidFill>
                <a:effectLst/>
                <a:latin typeface="Gill Sans MT" panose="020B0502020104020203" pitchFamily="34" charset="0"/>
              </a:rPr>
              <a:t>able</a:t>
            </a:r>
            <a:r>
              <a:rPr lang="en-GB" sz="6600" b="0" i="0" dirty="0">
                <a:solidFill>
                  <a:srgbClr val="FF0000"/>
                </a:solidFill>
                <a:effectLst/>
                <a:latin typeface="Gill Sans MT" panose="020B0502020104020203" pitchFamily="34" charset="0"/>
              </a:rPr>
              <a:t> </a:t>
            </a:r>
            <a:r>
              <a:rPr lang="en-GB" sz="6600" b="1" dirty="0">
                <a:solidFill>
                  <a:srgbClr val="000000"/>
                </a:solidFill>
                <a:latin typeface="Gill Sans MT" panose="020B0502020104020203" pitchFamily="34" charset="0"/>
              </a:rPr>
              <a:t> </a:t>
            </a:r>
            <a:endParaRPr lang="en-GB" sz="6600" b="1" dirty="0">
              <a:latin typeface="Gill Sans MT" panose="020B0502020104020203" pitchFamily="34" charset="77"/>
            </a:endParaRPr>
          </a:p>
        </p:txBody>
      </p:sp>
      <p:sp>
        <p:nvSpPr>
          <p:cNvPr id="5" name="TextBox 4">
            <a:extLst>
              <a:ext uri="{FF2B5EF4-FFF2-40B4-BE49-F238E27FC236}">
                <a16:creationId xmlns:a16="http://schemas.microsoft.com/office/drawing/2014/main" id="{FB458A88-1CDE-6A45-91AB-B00F278FC142}"/>
              </a:ext>
            </a:extLst>
          </p:cNvPr>
          <p:cNvSpPr txBox="1"/>
          <p:nvPr/>
        </p:nvSpPr>
        <p:spPr>
          <a:xfrm>
            <a:off x="290245" y="2152723"/>
            <a:ext cx="6277510" cy="1736333"/>
          </a:xfrm>
          <a:prstGeom prst="rect">
            <a:avLst/>
          </a:prstGeom>
          <a:noFill/>
          <a:ln w="38100" cmpd="thickThin">
            <a:solidFill>
              <a:srgbClr val="FF0000"/>
            </a:solidFill>
          </a:ln>
        </p:spPr>
        <p:txBody>
          <a:bodyPr wrap="square" rtlCol="0" anchor="ctr">
            <a:noAutofit/>
          </a:bodyPr>
          <a:lstStyle/>
          <a:p>
            <a:pPr algn="ctr"/>
            <a:r>
              <a:rPr lang="en-GB" sz="6600" b="1" dirty="0">
                <a:latin typeface="Gill Sans MT" panose="020B0502020104020203" pitchFamily="34" charset="0"/>
              </a:rPr>
              <a:t>horr</a:t>
            </a:r>
            <a:r>
              <a:rPr lang="en-GB" sz="6600" b="1" dirty="0">
                <a:solidFill>
                  <a:srgbClr val="FF0000"/>
                </a:solidFill>
                <a:latin typeface="Gill Sans MT" panose="020B0502020104020203" pitchFamily="34" charset="0"/>
              </a:rPr>
              <a:t>ible</a:t>
            </a:r>
            <a:endParaRPr lang="en-GB" sz="6600" b="1" dirty="0">
              <a:latin typeface="Gill Sans MT" panose="020B0502020104020203" pitchFamily="34" charset="77"/>
            </a:endParaRPr>
          </a:p>
        </p:txBody>
      </p:sp>
      <p:sp>
        <p:nvSpPr>
          <p:cNvPr id="9" name="TextBox 8">
            <a:extLst>
              <a:ext uri="{FF2B5EF4-FFF2-40B4-BE49-F238E27FC236}">
                <a16:creationId xmlns:a16="http://schemas.microsoft.com/office/drawing/2014/main" id="{1299C437-5994-E846-9409-EAA9C158D743}"/>
              </a:ext>
            </a:extLst>
          </p:cNvPr>
          <p:cNvSpPr txBox="1"/>
          <p:nvPr/>
        </p:nvSpPr>
        <p:spPr>
          <a:xfrm>
            <a:off x="290245" y="4095205"/>
            <a:ext cx="6277510" cy="1736333"/>
          </a:xfrm>
          <a:prstGeom prst="rect">
            <a:avLst/>
          </a:prstGeom>
          <a:noFill/>
          <a:ln w="38100" cmpd="thickThin">
            <a:solidFill>
              <a:srgbClr val="FF0000"/>
            </a:solidFill>
          </a:ln>
        </p:spPr>
        <p:txBody>
          <a:bodyPr wrap="square" rtlCol="0" anchor="ctr">
            <a:noAutofit/>
          </a:bodyPr>
          <a:lstStyle/>
          <a:p>
            <a:pPr algn="ctr"/>
            <a:r>
              <a:rPr lang="en-GB" sz="6600" b="1" dirty="0">
                <a:latin typeface="Gill Sans MT" panose="020B0502020104020203" pitchFamily="34" charset="0"/>
              </a:rPr>
              <a:t>sens</a:t>
            </a:r>
            <a:r>
              <a:rPr lang="en-GB" sz="6600" b="1" dirty="0">
                <a:solidFill>
                  <a:srgbClr val="FF0000"/>
                </a:solidFill>
                <a:latin typeface="Gill Sans MT" panose="020B0502020104020203" pitchFamily="34" charset="0"/>
              </a:rPr>
              <a:t>ible</a:t>
            </a:r>
            <a:endParaRPr lang="en-GB" sz="6600" b="1" dirty="0">
              <a:latin typeface="Gill Sans MT" panose="020B0502020104020203" pitchFamily="34" charset="77"/>
            </a:endParaRPr>
          </a:p>
        </p:txBody>
      </p:sp>
      <p:sp>
        <p:nvSpPr>
          <p:cNvPr id="10" name="TextBox 9">
            <a:extLst>
              <a:ext uri="{FF2B5EF4-FFF2-40B4-BE49-F238E27FC236}">
                <a16:creationId xmlns:a16="http://schemas.microsoft.com/office/drawing/2014/main" id="{15189A18-ED39-704A-8C4F-4B4BD0C313CA}"/>
              </a:ext>
            </a:extLst>
          </p:cNvPr>
          <p:cNvSpPr txBox="1"/>
          <p:nvPr/>
        </p:nvSpPr>
        <p:spPr>
          <a:xfrm>
            <a:off x="290245" y="6037687"/>
            <a:ext cx="6277510" cy="1736333"/>
          </a:xfrm>
          <a:prstGeom prst="rect">
            <a:avLst/>
          </a:prstGeom>
          <a:noFill/>
          <a:ln w="38100" cmpd="thickThin">
            <a:solidFill>
              <a:srgbClr val="FF0000"/>
            </a:solidFill>
          </a:ln>
        </p:spPr>
        <p:txBody>
          <a:bodyPr wrap="square" rtlCol="0" anchor="ctr">
            <a:noAutofit/>
          </a:bodyPr>
          <a:lstStyle/>
          <a:p>
            <a:pPr algn="ctr"/>
            <a:r>
              <a:rPr lang="en-GB" sz="6600" b="1" dirty="0">
                <a:latin typeface="Gill Sans MT" panose="020B0502020104020203" pitchFamily="34" charset="0"/>
              </a:rPr>
              <a:t>incred</a:t>
            </a:r>
            <a:r>
              <a:rPr lang="en-GB" sz="6600" b="1" dirty="0">
                <a:solidFill>
                  <a:srgbClr val="FF0000"/>
                </a:solidFill>
                <a:latin typeface="Gill Sans MT" panose="020B0502020104020203" pitchFamily="34" charset="0"/>
              </a:rPr>
              <a:t>ible</a:t>
            </a:r>
            <a:endParaRPr lang="en-GB" sz="6600" b="1" dirty="0">
              <a:latin typeface="Gill Sans MT" panose="020B0502020104020203" pitchFamily="34" charset="77"/>
            </a:endParaRPr>
          </a:p>
        </p:txBody>
      </p:sp>
      <p:sp>
        <p:nvSpPr>
          <p:cNvPr id="7" name="TextBox 6">
            <a:extLst>
              <a:ext uri="{FF2B5EF4-FFF2-40B4-BE49-F238E27FC236}">
                <a16:creationId xmlns:a16="http://schemas.microsoft.com/office/drawing/2014/main" id="{1C72B871-97F6-CB4D-A82E-F9D40AD5F48D}"/>
              </a:ext>
            </a:extLst>
          </p:cNvPr>
          <p:cNvSpPr txBox="1"/>
          <p:nvPr/>
        </p:nvSpPr>
        <p:spPr>
          <a:xfrm>
            <a:off x="290245" y="7980169"/>
            <a:ext cx="6277510" cy="1736333"/>
          </a:xfrm>
          <a:prstGeom prst="rect">
            <a:avLst/>
          </a:prstGeom>
          <a:noFill/>
          <a:ln w="38100" cmpd="thickThin">
            <a:solidFill>
              <a:srgbClr val="FF0000"/>
            </a:solidFill>
          </a:ln>
        </p:spPr>
        <p:txBody>
          <a:bodyPr wrap="square" rtlCol="0" anchor="ctr">
            <a:noAutofit/>
          </a:bodyPr>
          <a:lstStyle/>
          <a:p>
            <a:pPr algn="ctr"/>
            <a:r>
              <a:rPr lang="en-GB" sz="6600" b="1" dirty="0">
                <a:latin typeface="Gill Sans MT" panose="020B0502020104020203" pitchFamily="34" charset="0"/>
              </a:rPr>
              <a:t>vis</a:t>
            </a:r>
            <a:r>
              <a:rPr lang="en-GB" sz="6600" b="1" dirty="0">
                <a:solidFill>
                  <a:srgbClr val="FF0000"/>
                </a:solidFill>
                <a:latin typeface="Gill Sans MT" panose="020B0502020104020203" pitchFamily="34" charset="0"/>
              </a:rPr>
              <a:t>ible</a:t>
            </a:r>
            <a:endParaRPr lang="en-GB" sz="6600" b="1" dirty="0">
              <a:latin typeface="Gill Sans MT" panose="020B0502020104020203" pitchFamily="34" charset="77"/>
            </a:endParaRPr>
          </a:p>
        </p:txBody>
      </p:sp>
    </p:spTree>
    <p:extLst>
      <p:ext uri="{BB962C8B-B14F-4D97-AF65-F5344CB8AC3E}">
        <p14:creationId xmlns:p14="http://schemas.microsoft.com/office/powerpoint/2010/main" val="372138288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8F48FF6-71D1-E54C-AB5E-54D6C5636114}"/>
              </a:ext>
            </a:extLst>
          </p:cNvPr>
          <p:cNvSpPr/>
          <p:nvPr/>
        </p:nvSpPr>
        <p:spPr>
          <a:xfrm>
            <a:off x="-87378" y="4477798"/>
            <a:ext cx="7032747" cy="1918114"/>
          </a:xfrm>
          <a:prstGeom prst="rect">
            <a:avLst/>
          </a:prstGeom>
          <a:solidFill>
            <a:srgbClr val="00B0F0"/>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46"/>
          </a:p>
        </p:txBody>
      </p:sp>
      <p:sp>
        <p:nvSpPr>
          <p:cNvPr id="19" name="TextBox 18">
            <a:extLst>
              <a:ext uri="{FF2B5EF4-FFF2-40B4-BE49-F238E27FC236}">
                <a16:creationId xmlns:a16="http://schemas.microsoft.com/office/drawing/2014/main" id="{69E6FC2B-ED9E-E241-9E53-13485ADF8768}"/>
              </a:ext>
            </a:extLst>
          </p:cNvPr>
          <p:cNvSpPr txBox="1"/>
          <p:nvPr/>
        </p:nvSpPr>
        <p:spPr>
          <a:xfrm>
            <a:off x="285312" y="4559692"/>
            <a:ext cx="6287365" cy="1754326"/>
          </a:xfrm>
          <a:prstGeom prst="rect">
            <a:avLst/>
          </a:prstGeom>
          <a:noFill/>
        </p:spPr>
        <p:txBody>
          <a:bodyPr wrap="square" rtlCol="0">
            <a:spAutoFit/>
          </a:bodyPr>
          <a:lstStyle/>
          <a:p>
            <a:pPr algn="ctr"/>
            <a:r>
              <a:rPr lang="en-US" sz="5400" b="1" dirty="0">
                <a:ln>
                  <a:solidFill>
                    <a:sysClr val="windowText" lastClr="000000"/>
                  </a:solidFill>
                </a:ln>
                <a:solidFill>
                  <a:schemeClr val="bg1"/>
                </a:solidFill>
                <a:latin typeface="Gill Sans SemiBold" panose="020B0502020104020203" pitchFamily="34" charset="-79"/>
                <a:ea typeface="Hiragino Kaku Gothic Std W8" panose="020B0800000000000000" pitchFamily="34" charset="-128"/>
                <a:cs typeface="Gill Sans SemiBold" panose="020B0502020104020203" pitchFamily="34" charset="-79"/>
              </a:rPr>
              <a:t>WEEKLY TEST RESOURCES</a:t>
            </a:r>
          </a:p>
        </p:txBody>
      </p:sp>
      <p:pic>
        <p:nvPicPr>
          <p:cNvPr id="3" name="Picture 2" descr="Logo&#10;&#10;Description automatically generated">
            <a:extLst>
              <a:ext uri="{FF2B5EF4-FFF2-40B4-BE49-F238E27FC236}">
                <a16:creationId xmlns:a16="http://schemas.microsoft.com/office/drawing/2014/main" id="{4E48AA0D-D68F-684E-B050-6D0F93C9D1E9}"/>
              </a:ext>
            </a:extLst>
          </p:cNvPr>
          <p:cNvPicPr>
            <a:picLocks noChangeAspect="1"/>
          </p:cNvPicPr>
          <p:nvPr/>
        </p:nvPicPr>
        <p:blipFill>
          <a:blip r:embed="rId2"/>
          <a:stretch>
            <a:fillRect/>
          </a:stretch>
        </p:blipFill>
        <p:spPr>
          <a:xfrm>
            <a:off x="2701859" y="8167124"/>
            <a:ext cx="1558455" cy="1188518"/>
          </a:xfrm>
          <a:prstGeom prst="rect">
            <a:avLst/>
          </a:prstGeom>
        </p:spPr>
      </p:pic>
      <p:sp>
        <p:nvSpPr>
          <p:cNvPr id="2" name="TextBox 1">
            <a:extLst>
              <a:ext uri="{FF2B5EF4-FFF2-40B4-BE49-F238E27FC236}">
                <a16:creationId xmlns:a16="http://schemas.microsoft.com/office/drawing/2014/main" id="{C0E5830B-961B-3744-9B60-3AFD1185BE77}"/>
              </a:ext>
            </a:extLst>
          </p:cNvPr>
          <p:cNvSpPr txBox="1"/>
          <p:nvPr/>
        </p:nvSpPr>
        <p:spPr>
          <a:xfrm>
            <a:off x="2597679" y="9457455"/>
            <a:ext cx="1662635" cy="241476"/>
          </a:xfrm>
          <a:prstGeom prst="rect">
            <a:avLst/>
          </a:prstGeom>
          <a:noFill/>
        </p:spPr>
        <p:txBody>
          <a:bodyPr wrap="none" rtlCol="0">
            <a:spAutoFit/>
          </a:bodyPr>
          <a:lstStyle/>
          <a:p>
            <a:r>
              <a:rPr lang="en-US" sz="969" dirty="0">
                <a:solidFill>
                  <a:schemeClr val="bg2">
                    <a:lumMod val="50000"/>
                  </a:schemeClr>
                </a:solidFill>
                <a:latin typeface="Gill Sans MT" panose="020B0502020104020203" pitchFamily="34" charset="77"/>
              </a:rPr>
              <a:t>© Vocabulary Ninja Ltd 2022</a:t>
            </a:r>
          </a:p>
        </p:txBody>
      </p:sp>
      <p:pic>
        <p:nvPicPr>
          <p:cNvPr id="11" name="Picture 10">
            <a:extLst>
              <a:ext uri="{FF2B5EF4-FFF2-40B4-BE49-F238E27FC236}">
                <a16:creationId xmlns:a16="http://schemas.microsoft.com/office/drawing/2014/main" id="{EEC52904-C97C-6F7B-0C73-7459492BFB69}"/>
              </a:ext>
            </a:extLst>
          </p:cNvPr>
          <p:cNvPicPr>
            <a:picLocks noChangeAspect="1"/>
          </p:cNvPicPr>
          <p:nvPr/>
        </p:nvPicPr>
        <p:blipFill>
          <a:blip r:embed="rId3"/>
          <a:stretch>
            <a:fillRect/>
          </a:stretch>
        </p:blipFill>
        <p:spPr>
          <a:xfrm>
            <a:off x="0" y="-81188"/>
            <a:ext cx="6858000" cy="3857625"/>
          </a:xfrm>
          <a:prstGeom prst="rect">
            <a:avLst/>
          </a:prstGeom>
        </p:spPr>
      </p:pic>
    </p:spTree>
    <p:extLst>
      <p:ext uri="{BB962C8B-B14F-4D97-AF65-F5344CB8AC3E}">
        <p14:creationId xmlns:p14="http://schemas.microsoft.com/office/powerpoint/2010/main" val="46733381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le 5">
            <a:extLst>
              <a:ext uri="{FF2B5EF4-FFF2-40B4-BE49-F238E27FC236}">
                <a16:creationId xmlns:a16="http://schemas.microsoft.com/office/drawing/2014/main" id="{C130A5D3-A123-3A46-B51B-E34FACB9B55D}"/>
              </a:ext>
            </a:extLst>
          </p:cNvPr>
          <p:cNvGraphicFramePr>
            <a:graphicFrameLocks noGrp="1"/>
          </p:cNvGraphicFramePr>
          <p:nvPr>
            <p:extLst>
              <p:ext uri="{D42A27DB-BD31-4B8C-83A1-F6EECF244321}">
                <p14:modId xmlns:p14="http://schemas.microsoft.com/office/powerpoint/2010/main" val="3656636240"/>
              </p:ext>
            </p:extLst>
          </p:nvPr>
        </p:nvGraphicFramePr>
        <p:xfrm>
          <a:off x="414580" y="2751500"/>
          <a:ext cx="1801678" cy="6741056"/>
        </p:xfrm>
        <a:graphic>
          <a:graphicData uri="http://schemas.openxmlformats.org/drawingml/2006/table">
            <a:tbl>
              <a:tblPr firstRow="1" bandRow="1">
                <a:tableStyleId>{5940675A-B579-460E-94D1-54222C63F5DA}</a:tableStyleId>
              </a:tblPr>
              <a:tblGrid>
                <a:gridCol w="1801678">
                  <a:extLst>
                    <a:ext uri="{9D8B030D-6E8A-4147-A177-3AD203B41FA5}">
                      <a16:colId xmlns:a16="http://schemas.microsoft.com/office/drawing/2014/main" val="530182830"/>
                    </a:ext>
                  </a:extLst>
                </a:gridCol>
              </a:tblGrid>
              <a:tr h="481504">
                <a:tc>
                  <a:txBody>
                    <a:bodyPr/>
                    <a:lstStyle/>
                    <a:p>
                      <a:pPr algn="ctr"/>
                      <a:r>
                        <a:rPr lang="en-GB" sz="1400" b="0" i="0" dirty="0">
                          <a:latin typeface="Gill Sans" panose="020B0502020104020203" pitchFamily="34" charset="-79"/>
                          <a:cs typeface="Gill Sans" panose="020B0502020104020203" pitchFamily="34" charset="-79"/>
                        </a:rPr>
                        <a:t>Word List Option 1</a:t>
                      </a:r>
                    </a:p>
                  </a:txBody>
                  <a:tcPr anchor="ctr"/>
                </a:tc>
                <a:extLst>
                  <a:ext uri="{0D108BD9-81ED-4DB2-BD59-A6C34878D82A}">
                    <a16:rowId xmlns:a16="http://schemas.microsoft.com/office/drawing/2014/main" val="2736984180"/>
                  </a:ext>
                </a:extLst>
              </a:tr>
              <a:tr h="481504">
                <a:tc>
                  <a:txBody>
                    <a:bodyPr/>
                    <a:lstStyle/>
                    <a:p>
                      <a:pPr algn="ctr"/>
                      <a:r>
                        <a:rPr lang="en-GB" sz="1400" b="0" i="0" dirty="0">
                          <a:solidFill>
                            <a:schemeClr val="tx1"/>
                          </a:solidFill>
                          <a:effectLst/>
                          <a:latin typeface="Gill Sans MT" panose="020B0502020104020203" pitchFamily="34" charset="0"/>
                        </a:rPr>
                        <a:t>adorable </a:t>
                      </a:r>
                      <a:endParaRPr lang="en-GB" sz="1400" dirty="0">
                        <a:solidFill>
                          <a:schemeClr val="tx1"/>
                        </a:solidFill>
                        <a:latin typeface="Gill Sans MT" panose="020B0502020104020203" pitchFamily="34" charset="0"/>
                      </a:endParaRPr>
                    </a:p>
                  </a:txBody>
                  <a:tcPr anchor="ctr"/>
                </a:tc>
                <a:extLst>
                  <a:ext uri="{0D108BD9-81ED-4DB2-BD59-A6C34878D82A}">
                    <a16:rowId xmlns:a16="http://schemas.microsoft.com/office/drawing/2014/main" val="1266933739"/>
                  </a:ext>
                </a:extLst>
              </a:tr>
              <a:tr h="481504">
                <a:tc>
                  <a:txBody>
                    <a:bodyPr/>
                    <a:lstStyle/>
                    <a:p>
                      <a:pPr algn="ctr"/>
                      <a:r>
                        <a:rPr lang="en-GB" sz="1400" b="0" i="0" dirty="0">
                          <a:solidFill>
                            <a:schemeClr val="tx1"/>
                          </a:solidFill>
                          <a:effectLst/>
                          <a:latin typeface="Gill Sans MT" panose="020B0502020104020203" pitchFamily="34" charset="0"/>
                        </a:rPr>
                        <a:t>tolerable </a:t>
                      </a:r>
                      <a:endParaRPr lang="en-GB" sz="1400" dirty="0">
                        <a:solidFill>
                          <a:schemeClr val="tx1"/>
                        </a:solidFill>
                        <a:latin typeface="Gill Sans MT" panose="020B0502020104020203" pitchFamily="34" charset="0"/>
                      </a:endParaRPr>
                    </a:p>
                  </a:txBody>
                  <a:tcPr anchor="ctr"/>
                </a:tc>
                <a:extLst>
                  <a:ext uri="{0D108BD9-81ED-4DB2-BD59-A6C34878D82A}">
                    <a16:rowId xmlns:a16="http://schemas.microsoft.com/office/drawing/2014/main" val="3985861633"/>
                  </a:ext>
                </a:extLst>
              </a:tr>
              <a:tr h="481504">
                <a:tc>
                  <a:txBody>
                    <a:bodyPr/>
                    <a:lstStyle/>
                    <a:p>
                      <a:pPr algn="ctr"/>
                      <a:r>
                        <a:rPr lang="en-GB" sz="1400" dirty="0">
                          <a:solidFill>
                            <a:schemeClr val="tx1"/>
                          </a:solidFill>
                          <a:latin typeface="Gill Sans MT" panose="020B0502020104020203" pitchFamily="34" charset="0"/>
                        </a:rPr>
                        <a:t>horrible</a:t>
                      </a:r>
                    </a:p>
                  </a:txBody>
                  <a:tcPr anchor="ctr"/>
                </a:tc>
                <a:extLst>
                  <a:ext uri="{0D108BD9-81ED-4DB2-BD59-A6C34878D82A}">
                    <a16:rowId xmlns:a16="http://schemas.microsoft.com/office/drawing/2014/main" val="1427852307"/>
                  </a:ext>
                </a:extLst>
              </a:tr>
              <a:tr h="481504">
                <a:tc>
                  <a:txBody>
                    <a:bodyPr/>
                    <a:lstStyle/>
                    <a:p>
                      <a:pPr algn="ctr"/>
                      <a:r>
                        <a:rPr lang="en-GB" sz="1400" dirty="0">
                          <a:solidFill>
                            <a:schemeClr val="tx1"/>
                          </a:solidFill>
                          <a:latin typeface="Gill Sans MT" panose="020B0502020104020203" pitchFamily="34" charset="0"/>
                        </a:rPr>
                        <a:t>possible</a:t>
                      </a:r>
                    </a:p>
                  </a:txBody>
                  <a:tcPr anchor="ctr"/>
                </a:tc>
                <a:extLst>
                  <a:ext uri="{0D108BD9-81ED-4DB2-BD59-A6C34878D82A}">
                    <a16:rowId xmlns:a16="http://schemas.microsoft.com/office/drawing/2014/main" val="289537737"/>
                  </a:ext>
                </a:extLst>
              </a:tr>
              <a:tr h="481504">
                <a:tc>
                  <a:txBody>
                    <a:bodyPr/>
                    <a:lstStyle/>
                    <a:p>
                      <a:pPr algn="ctr"/>
                      <a:r>
                        <a:rPr lang="en-GB" sz="1400" b="0" i="0" dirty="0">
                          <a:solidFill>
                            <a:schemeClr val="tx1"/>
                          </a:solidFill>
                          <a:effectLst/>
                          <a:latin typeface="Gill Sans MT" panose="020B0502020104020203" pitchFamily="34" charset="0"/>
                        </a:rPr>
                        <a:t>enjoyable</a:t>
                      </a:r>
                      <a:endParaRPr lang="en-GB" sz="1400" dirty="0">
                        <a:solidFill>
                          <a:schemeClr val="tx1"/>
                        </a:solidFill>
                        <a:latin typeface="Gill Sans MT" panose="020B0502020104020203" pitchFamily="34" charset="0"/>
                      </a:endParaRPr>
                    </a:p>
                  </a:txBody>
                  <a:tcPr anchor="ctr"/>
                </a:tc>
                <a:extLst>
                  <a:ext uri="{0D108BD9-81ED-4DB2-BD59-A6C34878D82A}">
                    <a16:rowId xmlns:a16="http://schemas.microsoft.com/office/drawing/2014/main" val="3330154579"/>
                  </a:ext>
                </a:extLst>
              </a:tr>
              <a:tr h="481504">
                <a:tc>
                  <a:txBody>
                    <a:bodyPr/>
                    <a:lstStyle/>
                    <a:p>
                      <a:pPr algn="ctr"/>
                      <a:r>
                        <a:rPr lang="en-GB" sz="1400" dirty="0">
                          <a:solidFill>
                            <a:schemeClr val="tx1"/>
                          </a:solidFill>
                          <a:latin typeface="Gill Sans MT" panose="020B0502020104020203" pitchFamily="34" charset="0"/>
                        </a:rPr>
                        <a:t>sensible</a:t>
                      </a:r>
                    </a:p>
                  </a:txBody>
                  <a:tcPr anchor="ctr"/>
                </a:tc>
                <a:extLst>
                  <a:ext uri="{0D108BD9-81ED-4DB2-BD59-A6C34878D82A}">
                    <a16:rowId xmlns:a16="http://schemas.microsoft.com/office/drawing/2014/main" val="3043337671"/>
                  </a:ext>
                </a:extLst>
              </a:tr>
              <a:tr h="481504">
                <a:tc>
                  <a:txBody>
                    <a:bodyPr/>
                    <a:lstStyle/>
                    <a:p>
                      <a:pPr algn="ctr"/>
                      <a:r>
                        <a:rPr lang="en-GB" sz="1400" b="0" i="0" dirty="0">
                          <a:solidFill>
                            <a:schemeClr val="tx1"/>
                          </a:solidFill>
                          <a:effectLst/>
                          <a:latin typeface="Gill Sans MT" panose="020B0502020104020203" pitchFamily="34" charset="0"/>
                        </a:rPr>
                        <a:t>forcible</a:t>
                      </a:r>
                      <a:endParaRPr lang="en-GB" sz="1400" dirty="0">
                        <a:solidFill>
                          <a:schemeClr val="tx1"/>
                        </a:solidFill>
                        <a:latin typeface="Gill Sans MT" panose="020B0502020104020203" pitchFamily="34" charset="0"/>
                      </a:endParaRPr>
                    </a:p>
                  </a:txBody>
                  <a:tcPr anchor="ctr"/>
                </a:tc>
                <a:extLst>
                  <a:ext uri="{0D108BD9-81ED-4DB2-BD59-A6C34878D82A}">
                    <a16:rowId xmlns:a16="http://schemas.microsoft.com/office/drawing/2014/main" val="3616705876"/>
                  </a:ext>
                </a:extLst>
              </a:tr>
              <a:tr h="481504">
                <a:tc>
                  <a:txBody>
                    <a:bodyPr/>
                    <a:lstStyle/>
                    <a:p>
                      <a:pPr algn="ctr"/>
                      <a:r>
                        <a:rPr lang="en-GB" sz="1400" b="0" i="0" dirty="0">
                          <a:solidFill>
                            <a:schemeClr val="tx1"/>
                          </a:solidFill>
                          <a:effectLst/>
                          <a:latin typeface="Gill Sans MT" panose="020B0502020104020203" pitchFamily="34" charset="0"/>
                        </a:rPr>
                        <a:t>legible</a:t>
                      </a:r>
                      <a:endParaRPr lang="en-GB" sz="1400" dirty="0">
                        <a:solidFill>
                          <a:schemeClr val="tx1"/>
                        </a:solidFill>
                        <a:latin typeface="Gill Sans MT" panose="020B0502020104020203" pitchFamily="34" charset="0"/>
                      </a:endParaRPr>
                    </a:p>
                  </a:txBody>
                  <a:tcPr anchor="ctr"/>
                </a:tc>
                <a:extLst>
                  <a:ext uri="{0D108BD9-81ED-4DB2-BD59-A6C34878D82A}">
                    <a16:rowId xmlns:a16="http://schemas.microsoft.com/office/drawing/2014/main" val="2572959417"/>
                  </a:ext>
                </a:extLst>
              </a:tr>
              <a:tr h="481504">
                <a:tc>
                  <a:txBody>
                    <a:bodyPr/>
                    <a:lstStyle/>
                    <a:p>
                      <a:pPr algn="ctr"/>
                      <a:r>
                        <a:rPr lang="en-GB" sz="1400" b="0" i="0" dirty="0">
                          <a:solidFill>
                            <a:schemeClr val="tx1"/>
                          </a:solidFill>
                          <a:effectLst/>
                          <a:latin typeface="Gill Sans MT" panose="020B0502020104020203" pitchFamily="34" charset="0"/>
                        </a:rPr>
                        <a:t>reasonable</a:t>
                      </a:r>
                      <a:endParaRPr lang="en-GB" sz="1400" dirty="0">
                        <a:solidFill>
                          <a:schemeClr val="tx1"/>
                        </a:solidFill>
                        <a:latin typeface="Gill Sans MT" panose="020B0502020104020203" pitchFamily="34" charset="0"/>
                      </a:endParaRPr>
                    </a:p>
                  </a:txBody>
                  <a:tcPr anchor="ctr"/>
                </a:tc>
                <a:extLst>
                  <a:ext uri="{0D108BD9-81ED-4DB2-BD59-A6C34878D82A}">
                    <a16:rowId xmlns:a16="http://schemas.microsoft.com/office/drawing/2014/main" val="3545749979"/>
                  </a:ext>
                </a:extLst>
              </a:tr>
              <a:tr h="481504">
                <a:tc>
                  <a:txBody>
                    <a:bodyPr/>
                    <a:lstStyle/>
                    <a:p>
                      <a:pPr algn="ctr"/>
                      <a:r>
                        <a:rPr lang="en-GB" sz="1400" b="0" i="0" dirty="0">
                          <a:solidFill>
                            <a:schemeClr val="tx1"/>
                          </a:solidFill>
                          <a:effectLst/>
                          <a:latin typeface="Gill Sans MT" panose="020B0502020104020203" pitchFamily="34" charset="0"/>
                        </a:rPr>
                        <a:t>reasonable</a:t>
                      </a:r>
                      <a:endParaRPr lang="en-GB" sz="1400" dirty="0">
                        <a:solidFill>
                          <a:schemeClr val="tx1"/>
                        </a:solidFill>
                        <a:latin typeface="Gill Sans MT" panose="020B0502020104020203" pitchFamily="34" charset="0"/>
                      </a:endParaRPr>
                    </a:p>
                  </a:txBody>
                  <a:tcPr anchor="ctr">
                    <a:lnB w="12700" cap="flat" cmpd="sng" algn="ctr">
                      <a:solidFill>
                        <a:schemeClr val="tx1"/>
                      </a:solidFill>
                      <a:prstDash val="sysDash"/>
                      <a:round/>
                      <a:headEnd type="none" w="med" len="med"/>
                      <a:tailEnd type="none" w="med" len="med"/>
                    </a:lnB>
                  </a:tcPr>
                </a:tc>
                <a:extLst>
                  <a:ext uri="{0D108BD9-81ED-4DB2-BD59-A6C34878D82A}">
                    <a16:rowId xmlns:a16="http://schemas.microsoft.com/office/drawing/2014/main" val="1343178214"/>
                  </a:ext>
                </a:extLst>
              </a:tr>
              <a:tr h="481504">
                <a:tc>
                  <a:txBody>
                    <a:bodyPr/>
                    <a:lstStyle/>
                    <a:p>
                      <a:pPr algn="ctr"/>
                      <a:r>
                        <a:rPr lang="en-GB" sz="1400" b="1" i="0" u="none" dirty="0">
                          <a:solidFill>
                            <a:schemeClr val="tx1"/>
                          </a:solidFill>
                          <a:latin typeface="Gill Sans MT" panose="020B0502020104020203" pitchFamily="34" charset="0"/>
                        </a:rPr>
                        <a:t>terrible</a:t>
                      </a:r>
                    </a:p>
                  </a:txBody>
                  <a:tcPr anchor="ctr">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solidFill>
                      <a:schemeClr val="bg1">
                        <a:lumMod val="95000"/>
                      </a:schemeClr>
                    </a:solidFill>
                  </a:tcPr>
                </a:tc>
                <a:extLst>
                  <a:ext uri="{0D108BD9-81ED-4DB2-BD59-A6C34878D82A}">
                    <a16:rowId xmlns:a16="http://schemas.microsoft.com/office/drawing/2014/main" val="1776641618"/>
                  </a:ext>
                </a:extLst>
              </a:tr>
              <a:tr h="481504">
                <a:tc>
                  <a:txBody>
                    <a:bodyPr/>
                    <a:lstStyle/>
                    <a:p>
                      <a:pPr algn="ctr"/>
                      <a:r>
                        <a:rPr lang="en-GB" sz="1400" b="1" i="0" u="none" dirty="0">
                          <a:solidFill>
                            <a:schemeClr val="tx1"/>
                          </a:solidFill>
                          <a:latin typeface="Gill Sans MT" panose="020B0502020104020203" pitchFamily="34" charset="0"/>
                        </a:rPr>
                        <a:t>edible</a:t>
                      </a:r>
                    </a:p>
                  </a:txBody>
                  <a:tcPr anchor="ctr">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solidFill>
                      <a:schemeClr val="bg1">
                        <a:lumMod val="95000"/>
                      </a:schemeClr>
                    </a:solidFill>
                  </a:tcPr>
                </a:tc>
                <a:extLst>
                  <a:ext uri="{0D108BD9-81ED-4DB2-BD59-A6C34878D82A}">
                    <a16:rowId xmlns:a16="http://schemas.microsoft.com/office/drawing/2014/main" val="2892747699"/>
                  </a:ext>
                </a:extLst>
              </a:tr>
              <a:tr h="481504">
                <a:tc>
                  <a:txBody>
                    <a:bodyPr/>
                    <a:lstStyle/>
                    <a:p>
                      <a:pPr algn="ctr"/>
                      <a:r>
                        <a:rPr lang="en-GB" sz="1400" b="1" i="0" u="none" dirty="0">
                          <a:solidFill>
                            <a:schemeClr val="tx1"/>
                          </a:solidFill>
                          <a:latin typeface="Gill Sans MT" panose="020B0502020104020203" pitchFamily="34" charset="0"/>
                        </a:rPr>
                        <a:t>suitable</a:t>
                      </a:r>
                    </a:p>
                  </a:txBody>
                  <a:tcPr anchor="ctr">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solidFill>
                      <a:schemeClr val="bg1">
                        <a:lumMod val="95000"/>
                      </a:schemeClr>
                    </a:solidFill>
                  </a:tcPr>
                </a:tc>
                <a:extLst>
                  <a:ext uri="{0D108BD9-81ED-4DB2-BD59-A6C34878D82A}">
                    <a16:rowId xmlns:a16="http://schemas.microsoft.com/office/drawing/2014/main" val="1955828064"/>
                  </a:ext>
                </a:extLst>
              </a:tr>
            </a:tbl>
          </a:graphicData>
        </a:graphic>
      </p:graphicFrame>
      <p:graphicFrame>
        <p:nvGraphicFramePr>
          <p:cNvPr id="7" name="Table 6">
            <a:extLst>
              <a:ext uri="{FF2B5EF4-FFF2-40B4-BE49-F238E27FC236}">
                <a16:creationId xmlns:a16="http://schemas.microsoft.com/office/drawing/2014/main" id="{BB02B4B5-92F6-4D4F-9455-337439899217}"/>
              </a:ext>
            </a:extLst>
          </p:cNvPr>
          <p:cNvGraphicFramePr>
            <a:graphicFrameLocks noGrp="1"/>
          </p:cNvGraphicFramePr>
          <p:nvPr>
            <p:extLst>
              <p:ext uri="{D42A27DB-BD31-4B8C-83A1-F6EECF244321}">
                <p14:modId xmlns:p14="http://schemas.microsoft.com/office/powerpoint/2010/main" val="1828420551"/>
              </p:ext>
            </p:extLst>
          </p:nvPr>
        </p:nvGraphicFramePr>
        <p:xfrm>
          <a:off x="2574656" y="2751500"/>
          <a:ext cx="1801678" cy="6741056"/>
        </p:xfrm>
        <a:graphic>
          <a:graphicData uri="http://schemas.openxmlformats.org/drawingml/2006/table">
            <a:tbl>
              <a:tblPr firstRow="1" bandRow="1">
                <a:tableStyleId>{5940675A-B579-460E-94D1-54222C63F5DA}</a:tableStyleId>
              </a:tblPr>
              <a:tblGrid>
                <a:gridCol w="1801678">
                  <a:extLst>
                    <a:ext uri="{9D8B030D-6E8A-4147-A177-3AD203B41FA5}">
                      <a16:colId xmlns:a16="http://schemas.microsoft.com/office/drawing/2014/main" val="530182830"/>
                    </a:ext>
                  </a:extLst>
                </a:gridCol>
              </a:tblGrid>
              <a:tr h="481504">
                <a:tc>
                  <a:txBody>
                    <a:bodyPr/>
                    <a:lstStyle/>
                    <a:p>
                      <a:pPr algn="ctr"/>
                      <a:r>
                        <a:rPr lang="en-GB" sz="1400" b="0" i="0" dirty="0">
                          <a:latin typeface="Gill Sans" panose="020B0502020104020203" pitchFamily="34" charset="-79"/>
                          <a:cs typeface="Gill Sans" panose="020B0502020104020203" pitchFamily="34" charset="-79"/>
                        </a:rPr>
                        <a:t>Word List Option 2</a:t>
                      </a:r>
                    </a:p>
                  </a:txBody>
                  <a:tcPr anchor="ctr"/>
                </a:tc>
                <a:extLst>
                  <a:ext uri="{0D108BD9-81ED-4DB2-BD59-A6C34878D82A}">
                    <a16:rowId xmlns:a16="http://schemas.microsoft.com/office/drawing/2014/main" val="2736984180"/>
                  </a:ext>
                </a:extLst>
              </a:tr>
              <a:tr h="481504">
                <a:tc>
                  <a:txBody>
                    <a:bodyPr/>
                    <a:lstStyle/>
                    <a:p>
                      <a:pPr algn="ctr"/>
                      <a:r>
                        <a:rPr lang="en-GB" sz="1400" b="0" i="0" dirty="0">
                          <a:solidFill>
                            <a:schemeClr val="tx1"/>
                          </a:solidFill>
                          <a:effectLst/>
                          <a:latin typeface="Gill Sans MT" panose="020B0502020104020203" pitchFamily="34" charset="0"/>
                        </a:rPr>
                        <a:t>legible</a:t>
                      </a:r>
                      <a:endParaRPr lang="en-GB" sz="1400" dirty="0">
                        <a:solidFill>
                          <a:schemeClr val="tx1"/>
                        </a:solidFill>
                        <a:latin typeface="Gill Sans MT" panose="020B0502020104020203" pitchFamily="34" charset="0"/>
                      </a:endParaRPr>
                    </a:p>
                  </a:txBody>
                  <a:tcPr anchor="ctr"/>
                </a:tc>
                <a:extLst>
                  <a:ext uri="{0D108BD9-81ED-4DB2-BD59-A6C34878D82A}">
                    <a16:rowId xmlns:a16="http://schemas.microsoft.com/office/drawing/2014/main" val="1266933739"/>
                  </a:ext>
                </a:extLst>
              </a:tr>
              <a:tr h="481504">
                <a:tc>
                  <a:txBody>
                    <a:bodyPr/>
                    <a:lstStyle/>
                    <a:p>
                      <a:pPr algn="ctr"/>
                      <a:r>
                        <a:rPr lang="en-GB" sz="1400" b="0" i="0" dirty="0">
                          <a:solidFill>
                            <a:schemeClr val="tx1"/>
                          </a:solidFill>
                          <a:effectLst/>
                          <a:latin typeface="Gill Sans MT" panose="020B0502020104020203" pitchFamily="34" charset="0"/>
                        </a:rPr>
                        <a:t>understandable</a:t>
                      </a:r>
                      <a:endParaRPr lang="en-GB" sz="1400" dirty="0">
                        <a:solidFill>
                          <a:schemeClr val="tx1"/>
                        </a:solidFill>
                        <a:latin typeface="Gill Sans MT" panose="020B0502020104020203" pitchFamily="34" charset="0"/>
                      </a:endParaRPr>
                    </a:p>
                  </a:txBody>
                  <a:tcPr anchor="ctr"/>
                </a:tc>
                <a:extLst>
                  <a:ext uri="{0D108BD9-81ED-4DB2-BD59-A6C34878D82A}">
                    <a16:rowId xmlns:a16="http://schemas.microsoft.com/office/drawing/2014/main" val="3985861633"/>
                  </a:ext>
                </a:extLst>
              </a:tr>
              <a:tr h="481504">
                <a:tc>
                  <a:txBody>
                    <a:bodyPr/>
                    <a:lstStyle/>
                    <a:p>
                      <a:pPr algn="ctr"/>
                      <a:r>
                        <a:rPr lang="en-GB" sz="1400" b="0" i="0" dirty="0">
                          <a:solidFill>
                            <a:schemeClr val="tx1"/>
                          </a:solidFill>
                          <a:effectLst/>
                          <a:latin typeface="Gill Sans MT" panose="020B0502020104020203" pitchFamily="34" charset="0"/>
                        </a:rPr>
                        <a:t>reasonable</a:t>
                      </a:r>
                      <a:endParaRPr lang="en-GB" sz="1400" dirty="0">
                        <a:solidFill>
                          <a:schemeClr val="tx1"/>
                        </a:solidFill>
                        <a:latin typeface="Gill Sans MT" panose="020B0502020104020203" pitchFamily="34" charset="0"/>
                      </a:endParaRPr>
                    </a:p>
                  </a:txBody>
                  <a:tcPr anchor="ctr"/>
                </a:tc>
                <a:extLst>
                  <a:ext uri="{0D108BD9-81ED-4DB2-BD59-A6C34878D82A}">
                    <a16:rowId xmlns:a16="http://schemas.microsoft.com/office/drawing/2014/main" val="1427852307"/>
                  </a:ext>
                </a:extLst>
              </a:tr>
              <a:tr h="481504">
                <a:tc>
                  <a:txBody>
                    <a:bodyPr/>
                    <a:lstStyle/>
                    <a:p>
                      <a:pPr algn="ctr"/>
                      <a:r>
                        <a:rPr lang="en-GB" sz="1400" b="0" i="0" dirty="0">
                          <a:solidFill>
                            <a:schemeClr val="tx1"/>
                          </a:solidFill>
                          <a:effectLst/>
                          <a:latin typeface="Gill Sans MT" panose="020B0502020104020203" pitchFamily="34" charset="0"/>
                        </a:rPr>
                        <a:t>considerable </a:t>
                      </a:r>
                      <a:endParaRPr lang="en-GB" sz="1400" dirty="0">
                        <a:solidFill>
                          <a:schemeClr val="tx1"/>
                        </a:solidFill>
                        <a:latin typeface="Gill Sans MT" panose="020B0502020104020203" pitchFamily="34" charset="0"/>
                      </a:endParaRPr>
                    </a:p>
                  </a:txBody>
                  <a:tcPr anchor="ctr"/>
                </a:tc>
                <a:extLst>
                  <a:ext uri="{0D108BD9-81ED-4DB2-BD59-A6C34878D82A}">
                    <a16:rowId xmlns:a16="http://schemas.microsoft.com/office/drawing/2014/main" val="289537737"/>
                  </a:ext>
                </a:extLst>
              </a:tr>
              <a:tr h="481504">
                <a:tc>
                  <a:txBody>
                    <a:bodyPr/>
                    <a:lstStyle/>
                    <a:p>
                      <a:pPr algn="ctr"/>
                      <a:r>
                        <a:rPr lang="en-GB" sz="1400" b="0" i="0" dirty="0">
                          <a:solidFill>
                            <a:schemeClr val="tx1"/>
                          </a:solidFill>
                          <a:effectLst/>
                          <a:latin typeface="Gill Sans MT" panose="020B0502020104020203" pitchFamily="34" charset="0"/>
                        </a:rPr>
                        <a:t>forcible</a:t>
                      </a:r>
                      <a:endParaRPr lang="en-GB" sz="1400" dirty="0">
                        <a:solidFill>
                          <a:schemeClr val="tx1"/>
                        </a:solidFill>
                        <a:latin typeface="Gill Sans MT" panose="020B0502020104020203" pitchFamily="34" charset="0"/>
                      </a:endParaRPr>
                    </a:p>
                  </a:txBody>
                  <a:tcPr anchor="ctr"/>
                </a:tc>
                <a:extLst>
                  <a:ext uri="{0D108BD9-81ED-4DB2-BD59-A6C34878D82A}">
                    <a16:rowId xmlns:a16="http://schemas.microsoft.com/office/drawing/2014/main" val="3330154579"/>
                  </a:ext>
                </a:extLst>
              </a:tr>
              <a:tr h="481504">
                <a:tc>
                  <a:txBody>
                    <a:bodyPr/>
                    <a:lstStyle/>
                    <a:p>
                      <a:pPr algn="ctr"/>
                      <a:r>
                        <a:rPr lang="en-GB" sz="1400" b="0" i="0" dirty="0">
                          <a:solidFill>
                            <a:schemeClr val="tx1"/>
                          </a:solidFill>
                          <a:effectLst/>
                          <a:latin typeface="Gill Sans MT" panose="020B0502020104020203" pitchFamily="34" charset="0"/>
                        </a:rPr>
                        <a:t>dependable</a:t>
                      </a:r>
                      <a:endParaRPr lang="en-GB" sz="1400" dirty="0">
                        <a:solidFill>
                          <a:schemeClr val="tx1"/>
                        </a:solidFill>
                        <a:latin typeface="Gill Sans MT" panose="020B0502020104020203" pitchFamily="34" charset="0"/>
                      </a:endParaRPr>
                    </a:p>
                  </a:txBody>
                  <a:tcPr anchor="ctr"/>
                </a:tc>
                <a:extLst>
                  <a:ext uri="{0D108BD9-81ED-4DB2-BD59-A6C34878D82A}">
                    <a16:rowId xmlns:a16="http://schemas.microsoft.com/office/drawing/2014/main" val="3043337671"/>
                  </a:ext>
                </a:extLst>
              </a:tr>
              <a:tr h="481504">
                <a:tc>
                  <a:txBody>
                    <a:bodyPr/>
                    <a:lstStyle/>
                    <a:p>
                      <a:pPr algn="ctr"/>
                      <a:r>
                        <a:rPr lang="en-GB" sz="1400" b="0" i="0" dirty="0">
                          <a:solidFill>
                            <a:schemeClr val="tx1"/>
                          </a:solidFill>
                          <a:effectLst/>
                          <a:latin typeface="Gill Sans MT" panose="020B0502020104020203" pitchFamily="34" charset="0"/>
                        </a:rPr>
                        <a:t>reliable</a:t>
                      </a:r>
                      <a:endParaRPr lang="en-GB" sz="1400" dirty="0">
                        <a:solidFill>
                          <a:schemeClr val="tx1"/>
                        </a:solidFill>
                        <a:latin typeface="Gill Sans MT" panose="020B0502020104020203" pitchFamily="34" charset="0"/>
                      </a:endParaRPr>
                    </a:p>
                  </a:txBody>
                  <a:tcPr anchor="ctr"/>
                </a:tc>
                <a:extLst>
                  <a:ext uri="{0D108BD9-81ED-4DB2-BD59-A6C34878D82A}">
                    <a16:rowId xmlns:a16="http://schemas.microsoft.com/office/drawing/2014/main" val="3616705876"/>
                  </a:ext>
                </a:extLst>
              </a:tr>
              <a:tr h="481504">
                <a:tc>
                  <a:txBody>
                    <a:bodyPr/>
                    <a:lstStyle/>
                    <a:p>
                      <a:pPr algn="ctr"/>
                      <a:r>
                        <a:rPr lang="en-GB" sz="1400" dirty="0">
                          <a:solidFill>
                            <a:schemeClr val="tx1"/>
                          </a:solidFill>
                          <a:latin typeface="Gill Sans MT" panose="020B0502020104020203" pitchFamily="34" charset="0"/>
                        </a:rPr>
                        <a:t>possible</a:t>
                      </a:r>
                    </a:p>
                  </a:txBody>
                  <a:tcPr anchor="ctr"/>
                </a:tc>
                <a:extLst>
                  <a:ext uri="{0D108BD9-81ED-4DB2-BD59-A6C34878D82A}">
                    <a16:rowId xmlns:a16="http://schemas.microsoft.com/office/drawing/2014/main" val="2572959417"/>
                  </a:ext>
                </a:extLst>
              </a:tr>
              <a:tr h="481504">
                <a:tc>
                  <a:txBody>
                    <a:bodyPr/>
                    <a:lstStyle/>
                    <a:p>
                      <a:pPr algn="ctr"/>
                      <a:r>
                        <a:rPr lang="en-GB" sz="1400" b="0" i="0" dirty="0">
                          <a:solidFill>
                            <a:schemeClr val="tx1"/>
                          </a:solidFill>
                          <a:effectLst/>
                          <a:latin typeface="Gill Sans MT" panose="020B0502020104020203" pitchFamily="34" charset="0"/>
                        </a:rPr>
                        <a:t>enjoyable </a:t>
                      </a:r>
                      <a:endParaRPr lang="en-GB" sz="1400" dirty="0">
                        <a:solidFill>
                          <a:schemeClr val="tx1"/>
                        </a:solidFill>
                        <a:latin typeface="Gill Sans MT" panose="020B0502020104020203" pitchFamily="34" charset="0"/>
                      </a:endParaRPr>
                    </a:p>
                  </a:txBody>
                  <a:tcPr anchor="ctr"/>
                </a:tc>
                <a:extLst>
                  <a:ext uri="{0D108BD9-81ED-4DB2-BD59-A6C34878D82A}">
                    <a16:rowId xmlns:a16="http://schemas.microsoft.com/office/drawing/2014/main" val="3545749979"/>
                  </a:ext>
                </a:extLst>
              </a:tr>
              <a:tr h="481504">
                <a:tc>
                  <a:txBody>
                    <a:bodyPr/>
                    <a:lstStyle/>
                    <a:p>
                      <a:pPr algn="ctr"/>
                      <a:r>
                        <a:rPr lang="en-GB" sz="1400" dirty="0">
                          <a:solidFill>
                            <a:schemeClr val="tx1"/>
                          </a:solidFill>
                          <a:latin typeface="Gill Sans MT" panose="020B0502020104020203" pitchFamily="34" charset="0"/>
                        </a:rPr>
                        <a:t>horrible</a:t>
                      </a:r>
                    </a:p>
                  </a:txBody>
                  <a:tcPr anchor="ctr">
                    <a:lnB w="12700" cap="flat" cmpd="sng" algn="ctr">
                      <a:solidFill>
                        <a:schemeClr val="tx1"/>
                      </a:solidFill>
                      <a:prstDash val="sysDash"/>
                      <a:round/>
                      <a:headEnd type="none" w="med" len="med"/>
                      <a:tailEnd type="none" w="med" len="med"/>
                    </a:lnB>
                  </a:tcPr>
                </a:tc>
                <a:extLst>
                  <a:ext uri="{0D108BD9-81ED-4DB2-BD59-A6C34878D82A}">
                    <a16:rowId xmlns:a16="http://schemas.microsoft.com/office/drawing/2014/main" val="1343178214"/>
                  </a:ext>
                </a:extLst>
              </a:tr>
              <a:tr h="481504">
                <a:tc>
                  <a:txBody>
                    <a:bodyPr/>
                    <a:lstStyle/>
                    <a:p>
                      <a:pPr algn="ctr"/>
                      <a:r>
                        <a:rPr lang="en-GB" sz="1400" b="1" dirty="0">
                          <a:solidFill>
                            <a:schemeClr val="tx1"/>
                          </a:solidFill>
                          <a:latin typeface="Gill Sans MT" panose="020B0502020104020203" pitchFamily="34" charset="77"/>
                        </a:rPr>
                        <a:t>avoidable</a:t>
                      </a:r>
                    </a:p>
                  </a:txBody>
                  <a:tcPr anchor="ctr">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solidFill>
                      <a:schemeClr val="bg1">
                        <a:lumMod val="95000"/>
                      </a:schemeClr>
                    </a:solidFill>
                  </a:tcPr>
                </a:tc>
                <a:extLst>
                  <a:ext uri="{0D108BD9-81ED-4DB2-BD59-A6C34878D82A}">
                    <a16:rowId xmlns:a16="http://schemas.microsoft.com/office/drawing/2014/main" val="1346787388"/>
                  </a:ext>
                </a:extLst>
              </a:tr>
              <a:tr h="481504">
                <a:tc>
                  <a:txBody>
                    <a:bodyPr/>
                    <a:lstStyle/>
                    <a:p>
                      <a:pPr algn="ctr"/>
                      <a:r>
                        <a:rPr lang="en-GB" sz="1400" b="1" dirty="0">
                          <a:solidFill>
                            <a:schemeClr val="tx1"/>
                          </a:solidFill>
                          <a:latin typeface="Gill Sans MT" panose="020B0502020104020203" pitchFamily="34" charset="77"/>
                        </a:rPr>
                        <a:t>predictable</a:t>
                      </a:r>
                    </a:p>
                  </a:txBody>
                  <a:tcPr anchor="ctr">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solidFill>
                      <a:schemeClr val="bg1">
                        <a:lumMod val="95000"/>
                      </a:schemeClr>
                    </a:solidFill>
                  </a:tcPr>
                </a:tc>
                <a:extLst>
                  <a:ext uri="{0D108BD9-81ED-4DB2-BD59-A6C34878D82A}">
                    <a16:rowId xmlns:a16="http://schemas.microsoft.com/office/drawing/2014/main" val="2044813337"/>
                  </a:ext>
                </a:extLst>
              </a:tr>
              <a:tr h="481504">
                <a:tc>
                  <a:txBody>
                    <a:bodyPr/>
                    <a:lstStyle/>
                    <a:p>
                      <a:pPr algn="ctr"/>
                      <a:r>
                        <a:rPr lang="en-GB" sz="1400" b="1" dirty="0">
                          <a:solidFill>
                            <a:schemeClr val="tx1"/>
                          </a:solidFill>
                          <a:latin typeface="Gill Sans MT" panose="020B0502020104020203" pitchFamily="34" charset="77"/>
                        </a:rPr>
                        <a:t>invisible</a:t>
                      </a:r>
                    </a:p>
                  </a:txBody>
                  <a:tcPr anchor="ctr">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solidFill>
                      <a:schemeClr val="bg1">
                        <a:lumMod val="95000"/>
                      </a:schemeClr>
                    </a:solidFill>
                  </a:tcPr>
                </a:tc>
                <a:extLst>
                  <a:ext uri="{0D108BD9-81ED-4DB2-BD59-A6C34878D82A}">
                    <a16:rowId xmlns:a16="http://schemas.microsoft.com/office/drawing/2014/main" val="1454755072"/>
                  </a:ext>
                </a:extLst>
              </a:tr>
            </a:tbl>
          </a:graphicData>
        </a:graphic>
      </p:graphicFrame>
      <p:graphicFrame>
        <p:nvGraphicFramePr>
          <p:cNvPr id="8" name="Table 7">
            <a:extLst>
              <a:ext uri="{FF2B5EF4-FFF2-40B4-BE49-F238E27FC236}">
                <a16:creationId xmlns:a16="http://schemas.microsoft.com/office/drawing/2014/main" id="{0107DB94-3D60-A443-B1F8-3EC90AAB2660}"/>
              </a:ext>
            </a:extLst>
          </p:cNvPr>
          <p:cNvGraphicFramePr>
            <a:graphicFrameLocks noGrp="1"/>
          </p:cNvGraphicFramePr>
          <p:nvPr>
            <p:extLst>
              <p:ext uri="{D42A27DB-BD31-4B8C-83A1-F6EECF244321}">
                <p14:modId xmlns:p14="http://schemas.microsoft.com/office/powerpoint/2010/main" val="538421987"/>
              </p:ext>
            </p:extLst>
          </p:nvPr>
        </p:nvGraphicFramePr>
        <p:xfrm>
          <a:off x="4734732" y="2751500"/>
          <a:ext cx="1801678" cy="6741056"/>
        </p:xfrm>
        <a:graphic>
          <a:graphicData uri="http://schemas.openxmlformats.org/drawingml/2006/table">
            <a:tbl>
              <a:tblPr firstRow="1" bandRow="1">
                <a:tableStyleId>{5940675A-B579-460E-94D1-54222C63F5DA}</a:tableStyleId>
              </a:tblPr>
              <a:tblGrid>
                <a:gridCol w="1801678">
                  <a:extLst>
                    <a:ext uri="{9D8B030D-6E8A-4147-A177-3AD203B41FA5}">
                      <a16:colId xmlns:a16="http://schemas.microsoft.com/office/drawing/2014/main" val="530182830"/>
                    </a:ext>
                  </a:extLst>
                </a:gridCol>
              </a:tblGrid>
              <a:tr h="481504">
                <a:tc>
                  <a:txBody>
                    <a:bodyPr/>
                    <a:lstStyle/>
                    <a:p>
                      <a:pPr algn="ctr"/>
                      <a:r>
                        <a:rPr lang="en-GB" sz="1400" b="0" i="0" dirty="0">
                          <a:latin typeface="Gill Sans" panose="020B0502020104020203" pitchFamily="34" charset="-79"/>
                          <a:cs typeface="Gill Sans" panose="020B0502020104020203" pitchFamily="34" charset="-79"/>
                        </a:rPr>
                        <a:t>Word List Option 3</a:t>
                      </a:r>
                    </a:p>
                  </a:txBody>
                  <a:tcPr anchor="ctr"/>
                </a:tc>
                <a:extLst>
                  <a:ext uri="{0D108BD9-81ED-4DB2-BD59-A6C34878D82A}">
                    <a16:rowId xmlns:a16="http://schemas.microsoft.com/office/drawing/2014/main" val="2736984180"/>
                  </a:ext>
                </a:extLst>
              </a:tr>
              <a:tr h="481504">
                <a:tc>
                  <a:txBody>
                    <a:bodyPr/>
                    <a:lstStyle/>
                    <a:p>
                      <a:pPr algn="ctr"/>
                      <a:r>
                        <a:rPr lang="en-GB" sz="1400" b="0" i="0" dirty="0">
                          <a:solidFill>
                            <a:schemeClr val="tx1"/>
                          </a:solidFill>
                          <a:effectLst/>
                          <a:latin typeface="Gill Sans MT" panose="020B0502020104020203" pitchFamily="34" charset="0"/>
                        </a:rPr>
                        <a:t>tolerable</a:t>
                      </a:r>
                      <a:endParaRPr lang="en-GB" sz="1400" b="0" i="0" dirty="0">
                        <a:solidFill>
                          <a:schemeClr val="tx1"/>
                        </a:solidFill>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1266933739"/>
                  </a:ext>
                </a:extLst>
              </a:tr>
              <a:tr h="481504">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1400" b="0" i="0" dirty="0">
                          <a:solidFill>
                            <a:schemeClr val="tx1"/>
                          </a:solidFill>
                          <a:effectLst/>
                          <a:latin typeface="Gill Sans MT" panose="020B0502020104020203" pitchFamily="34" charset="0"/>
                        </a:rPr>
                        <a:t>understandable</a:t>
                      </a:r>
                      <a:endParaRPr lang="en-GB" sz="1400" b="0" i="0" dirty="0">
                        <a:solidFill>
                          <a:schemeClr val="tx1"/>
                        </a:solidFill>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3985861633"/>
                  </a:ext>
                </a:extLst>
              </a:tr>
              <a:tr h="481504">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1400" b="0" i="0" dirty="0">
                          <a:solidFill>
                            <a:schemeClr val="tx1"/>
                          </a:solidFill>
                          <a:effectLst/>
                          <a:latin typeface="Gill Sans MT" panose="020B0502020104020203" pitchFamily="34" charset="0"/>
                        </a:rPr>
                        <a:t>comfortable</a:t>
                      </a:r>
                      <a:endParaRPr lang="en-GB" sz="1400" b="0" i="0" dirty="0">
                        <a:solidFill>
                          <a:schemeClr val="tx1"/>
                        </a:solidFill>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1427852307"/>
                  </a:ext>
                </a:extLst>
              </a:tr>
              <a:tr h="481504">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1400" b="0" i="0" dirty="0">
                          <a:solidFill>
                            <a:schemeClr val="tx1"/>
                          </a:solidFill>
                          <a:effectLst/>
                          <a:latin typeface="Gill Sans MT" panose="020B0502020104020203" pitchFamily="34" charset="0"/>
                        </a:rPr>
                        <a:t>noticeable</a:t>
                      </a:r>
                      <a:endParaRPr lang="en-GB" sz="1400" b="0" i="0" dirty="0">
                        <a:solidFill>
                          <a:schemeClr val="tx1"/>
                        </a:solidFill>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289537737"/>
                  </a:ext>
                </a:extLst>
              </a:tr>
              <a:tr h="481504">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1400" b="0" i="0" dirty="0">
                          <a:solidFill>
                            <a:schemeClr val="tx1"/>
                          </a:solidFill>
                          <a:effectLst/>
                          <a:latin typeface="Gill Sans MT" panose="020B0502020104020203" pitchFamily="34" charset="0"/>
                        </a:rPr>
                        <a:t>applicable</a:t>
                      </a:r>
                      <a:endParaRPr lang="en-GB" sz="1400" b="0" i="0" dirty="0">
                        <a:solidFill>
                          <a:schemeClr val="tx1"/>
                        </a:solidFill>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3330154579"/>
                  </a:ext>
                </a:extLst>
              </a:tr>
              <a:tr h="481504">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1400" b="0" i="0" dirty="0">
                          <a:solidFill>
                            <a:schemeClr val="tx1"/>
                          </a:solidFill>
                          <a:effectLst/>
                          <a:latin typeface="Gill Sans MT" panose="020B0502020104020203" pitchFamily="34" charset="0"/>
                        </a:rPr>
                        <a:t>tolerable</a:t>
                      </a:r>
                      <a:endParaRPr lang="en-GB" sz="1400" b="0" i="0" dirty="0">
                        <a:solidFill>
                          <a:schemeClr val="tx1"/>
                        </a:solidFill>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3043337671"/>
                  </a:ext>
                </a:extLst>
              </a:tr>
              <a:tr h="481504">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1400" b="0" i="0" dirty="0">
                          <a:solidFill>
                            <a:schemeClr val="tx1"/>
                          </a:solidFill>
                          <a:effectLst/>
                          <a:latin typeface="Gill Sans MT" panose="020B0502020104020203" pitchFamily="34" charset="0"/>
                        </a:rPr>
                        <a:t>reasonable</a:t>
                      </a:r>
                      <a:endParaRPr lang="en-GB" sz="1400" b="0" i="0" dirty="0">
                        <a:solidFill>
                          <a:schemeClr val="tx1"/>
                        </a:solidFill>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3616705876"/>
                  </a:ext>
                </a:extLst>
              </a:tr>
              <a:tr h="481504">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1400" b="0" i="0" dirty="0">
                          <a:solidFill>
                            <a:schemeClr val="tx1"/>
                          </a:solidFill>
                          <a:effectLst/>
                          <a:latin typeface="Gill Sans MT" panose="020B0502020104020203" pitchFamily="34" charset="0"/>
                        </a:rPr>
                        <a:t>dependable</a:t>
                      </a:r>
                      <a:endParaRPr lang="en-GB" sz="1400" b="0" i="0" dirty="0">
                        <a:solidFill>
                          <a:schemeClr val="tx1"/>
                        </a:solidFill>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2572959417"/>
                  </a:ext>
                </a:extLst>
              </a:tr>
              <a:tr h="481504">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1400" b="0" i="0" dirty="0">
                          <a:solidFill>
                            <a:schemeClr val="tx1"/>
                          </a:solidFill>
                          <a:effectLst/>
                          <a:latin typeface="Gill Sans MT" panose="020B0502020104020203" pitchFamily="34" charset="0"/>
                        </a:rPr>
                        <a:t>considerable </a:t>
                      </a:r>
                      <a:endParaRPr lang="en-GB" sz="1400" b="0" i="0" dirty="0">
                        <a:solidFill>
                          <a:schemeClr val="tx1"/>
                        </a:solidFill>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3545749979"/>
                  </a:ext>
                </a:extLst>
              </a:tr>
              <a:tr h="481504">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1400" b="0" i="0" dirty="0">
                          <a:solidFill>
                            <a:schemeClr val="tx1"/>
                          </a:solidFill>
                          <a:effectLst/>
                          <a:latin typeface="Gill Sans MT" panose="020B0502020104020203" pitchFamily="34" charset="0"/>
                        </a:rPr>
                        <a:t>enjoyable</a:t>
                      </a:r>
                      <a:endParaRPr lang="en-GB" sz="1400" b="0" i="0" dirty="0">
                        <a:solidFill>
                          <a:schemeClr val="tx1"/>
                        </a:solidFill>
                        <a:latin typeface="Gill Sans" panose="020B0502020104020203" pitchFamily="34" charset="-79"/>
                        <a:cs typeface="Gill Sans" panose="020B0502020104020203" pitchFamily="34" charset="-79"/>
                      </a:endParaRPr>
                    </a:p>
                  </a:txBody>
                  <a:tcPr anchor="ctr">
                    <a:lnB w="12700" cap="flat" cmpd="sng" algn="ctr">
                      <a:solidFill>
                        <a:schemeClr val="tx1"/>
                      </a:solidFill>
                      <a:prstDash val="sysDash"/>
                      <a:round/>
                      <a:headEnd type="none" w="med" len="med"/>
                      <a:tailEnd type="none" w="med" len="med"/>
                    </a:lnB>
                  </a:tcPr>
                </a:tc>
                <a:extLst>
                  <a:ext uri="{0D108BD9-81ED-4DB2-BD59-A6C34878D82A}">
                    <a16:rowId xmlns:a16="http://schemas.microsoft.com/office/drawing/2014/main" val="1343178214"/>
                  </a:ext>
                </a:extLst>
              </a:tr>
              <a:tr h="481504">
                <a:tc>
                  <a:txBody>
                    <a:bodyPr/>
                    <a:lstStyle/>
                    <a:p>
                      <a:pPr algn="ctr"/>
                      <a:r>
                        <a:rPr lang="en-GB" sz="1400" b="1" i="0" u="none" dirty="0">
                          <a:solidFill>
                            <a:schemeClr val="tx1"/>
                          </a:solidFill>
                          <a:latin typeface="Gill Sans MT" panose="020B0502020104020203" pitchFamily="34" charset="0"/>
                        </a:rPr>
                        <a:t>predictable</a:t>
                      </a:r>
                    </a:p>
                  </a:txBody>
                  <a:tcPr anchor="ctr">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solidFill>
                      <a:schemeClr val="bg1">
                        <a:lumMod val="95000"/>
                      </a:schemeClr>
                    </a:solidFill>
                  </a:tcPr>
                </a:tc>
                <a:extLst>
                  <a:ext uri="{0D108BD9-81ED-4DB2-BD59-A6C34878D82A}">
                    <a16:rowId xmlns:a16="http://schemas.microsoft.com/office/drawing/2014/main" val="4250698994"/>
                  </a:ext>
                </a:extLst>
              </a:tr>
              <a:tr h="481504">
                <a:tc>
                  <a:txBody>
                    <a:bodyPr/>
                    <a:lstStyle/>
                    <a:p>
                      <a:pPr algn="ctr"/>
                      <a:r>
                        <a:rPr lang="en-GB" sz="1400" b="1" i="0" u="none" dirty="0">
                          <a:solidFill>
                            <a:schemeClr val="tx1"/>
                          </a:solidFill>
                          <a:latin typeface="Gill Sans MT" panose="020B0502020104020203" pitchFamily="34" charset="0"/>
                        </a:rPr>
                        <a:t>avoidable</a:t>
                      </a:r>
                    </a:p>
                  </a:txBody>
                  <a:tcPr anchor="ctr">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solidFill>
                      <a:schemeClr val="bg1">
                        <a:lumMod val="95000"/>
                      </a:schemeClr>
                    </a:solidFill>
                  </a:tcPr>
                </a:tc>
                <a:extLst>
                  <a:ext uri="{0D108BD9-81ED-4DB2-BD59-A6C34878D82A}">
                    <a16:rowId xmlns:a16="http://schemas.microsoft.com/office/drawing/2014/main" val="2371395979"/>
                  </a:ext>
                </a:extLst>
              </a:tr>
              <a:tr h="481504">
                <a:tc>
                  <a:txBody>
                    <a:bodyPr/>
                    <a:lstStyle/>
                    <a:p>
                      <a:pPr algn="ctr"/>
                      <a:r>
                        <a:rPr lang="en-GB" sz="1400" b="1" i="0" u="none" dirty="0">
                          <a:solidFill>
                            <a:schemeClr val="tx1"/>
                          </a:solidFill>
                          <a:latin typeface="Gill Sans MT" panose="020B0502020104020203" pitchFamily="34" charset="0"/>
                        </a:rPr>
                        <a:t>terrible</a:t>
                      </a:r>
                    </a:p>
                  </a:txBody>
                  <a:tcPr anchor="ctr">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solidFill>
                      <a:schemeClr val="bg1">
                        <a:lumMod val="95000"/>
                      </a:schemeClr>
                    </a:solidFill>
                  </a:tcPr>
                </a:tc>
                <a:extLst>
                  <a:ext uri="{0D108BD9-81ED-4DB2-BD59-A6C34878D82A}">
                    <a16:rowId xmlns:a16="http://schemas.microsoft.com/office/drawing/2014/main" val="2623360763"/>
                  </a:ext>
                </a:extLst>
              </a:tr>
            </a:tbl>
          </a:graphicData>
        </a:graphic>
      </p:graphicFrame>
      <p:sp>
        <p:nvSpPr>
          <p:cNvPr id="3" name="TextBox 2">
            <a:extLst>
              <a:ext uri="{FF2B5EF4-FFF2-40B4-BE49-F238E27FC236}">
                <a16:creationId xmlns:a16="http://schemas.microsoft.com/office/drawing/2014/main" id="{DA2E22E2-CDDC-45F4-96B8-B8B81375ED69}"/>
              </a:ext>
            </a:extLst>
          </p:cNvPr>
          <p:cNvSpPr txBox="1"/>
          <p:nvPr/>
        </p:nvSpPr>
        <p:spPr>
          <a:xfrm>
            <a:off x="414580" y="222565"/>
            <a:ext cx="5970722" cy="2531462"/>
          </a:xfrm>
          <a:prstGeom prst="rect">
            <a:avLst/>
          </a:prstGeom>
          <a:noFill/>
        </p:spPr>
        <p:txBody>
          <a:bodyPr wrap="square" rtlCol="0">
            <a:spAutoFit/>
          </a:bodyPr>
          <a:lstStyle/>
          <a:p>
            <a:r>
              <a:rPr lang="en-GB" sz="1600" u="sng" dirty="0">
                <a:latin typeface="Gill Sans" panose="020B0502020104020203" pitchFamily="34" charset="-79"/>
                <a:cs typeface="Gill Sans" panose="020B0502020104020203" pitchFamily="34" charset="-79"/>
              </a:rPr>
              <a:t>Weekly Assessment Lists</a:t>
            </a:r>
          </a:p>
          <a:p>
            <a:endParaRPr lang="en-GB" sz="1200" dirty="0">
              <a:latin typeface="Gill Sans" panose="020B0502020104020203" pitchFamily="34" charset="-79"/>
              <a:cs typeface="Gill Sans" panose="020B0502020104020203" pitchFamily="34" charset="-79"/>
            </a:endParaRPr>
          </a:p>
          <a:p>
            <a:r>
              <a:rPr lang="en-GB" sz="1200" dirty="0">
                <a:latin typeface="Gill Sans" panose="020B0502020104020203" pitchFamily="34" charset="-79"/>
                <a:cs typeface="Gill Sans" panose="020B0502020104020203" pitchFamily="34" charset="-79"/>
              </a:rPr>
              <a:t>This page provides three different word lists to test pupils on at the end of the week.</a:t>
            </a:r>
          </a:p>
          <a:p>
            <a:r>
              <a:rPr lang="en-GB" sz="1200" dirty="0">
                <a:latin typeface="Gill Sans" panose="020B0502020104020203" pitchFamily="34" charset="-79"/>
                <a:cs typeface="Gill Sans" panose="020B0502020104020203" pitchFamily="34" charset="-79"/>
              </a:rPr>
              <a:t>In some cases, the word lists may become more difficult as the lists move from left to right, but this won’t always be the case. Each list provides a differing 10 words and provides flexibility, variation and differentiation opportunities for users where needed.</a:t>
            </a:r>
          </a:p>
          <a:p>
            <a:endParaRPr lang="en-GB" sz="1200" dirty="0">
              <a:latin typeface="Gill Sans" panose="020B0502020104020203" pitchFamily="34" charset="-79"/>
              <a:cs typeface="Gill Sans" panose="020B0502020104020203" pitchFamily="34" charset="-79"/>
            </a:endParaRPr>
          </a:p>
          <a:p>
            <a:r>
              <a:rPr lang="en-GB" sz="1200" u="sng" dirty="0">
                <a:latin typeface="Gill Sans" panose="020B0502020104020203" pitchFamily="34" charset="-79"/>
                <a:cs typeface="Gill Sans" panose="020B0502020104020203" pitchFamily="34" charset="-79"/>
              </a:rPr>
              <a:t>The grey section</a:t>
            </a:r>
            <a:r>
              <a:rPr lang="en-GB" sz="1200" dirty="0">
                <a:latin typeface="Gill Sans" panose="020B0502020104020203" pitchFamily="34" charset="-79"/>
                <a:cs typeface="Gill Sans" panose="020B0502020104020203" pitchFamily="34" charset="-79"/>
              </a:rPr>
              <a:t> provides three additional words from the rule that are not included as part of this learning pack. Some or all three of these words can used in the test to truly test pupils understanding. Teachers should swap out words at their own discretion., or not at all.</a:t>
            </a:r>
          </a:p>
          <a:p>
            <a:endParaRPr lang="en-GB" sz="1200" dirty="0">
              <a:latin typeface="Gill Sans" panose="020B0502020104020203" pitchFamily="34" charset="-79"/>
              <a:cs typeface="Gill Sans" panose="020B0502020104020203" pitchFamily="34" charset="-79"/>
            </a:endParaRPr>
          </a:p>
          <a:p>
            <a:r>
              <a:rPr lang="en-GB" sz="1200" dirty="0">
                <a:latin typeface="Gill Sans" panose="020B0502020104020203" pitchFamily="34" charset="-79"/>
                <a:cs typeface="Gill Sans" panose="020B0502020104020203" pitchFamily="34" charset="-79"/>
              </a:rPr>
              <a:t>This may support delivering a differentiated test if needed.</a:t>
            </a:r>
          </a:p>
          <a:p>
            <a:endParaRPr lang="en-GB" sz="1050" dirty="0">
              <a:latin typeface="Gill Sans" panose="020B0502020104020203" pitchFamily="34" charset="-79"/>
              <a:cs typeface="Gill Sans" panose="020B0502020104020203" pitchFamily="34" charset="-79"/>
            </a:endParaRPr>
          </a:p>
        </p:txBody>
      </p:sp>
    </p:spTree>
    <p:extLst>
      <p:ext uri="{BB962C8B-B14F-4D97-AF65-F5344CB8AC3E}">
        <p14:creationId xmlns:p14="http://schemas.microsoft.com/office/powerpoint/2010/main" val="401737094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E3E04FB-AC78-355E-2482-6DB58895E39F}"/>
            </a:ext>
          </a:extLst>
        </p:cNvPr>
        <p:cNvGrpSpPr/>
        <p:nvPr/>
      </p:nvGrpSpPr>
      <p:grpSpPr>
        <a:xfrm>
          <a:off x="0" y="0"/>
          <a:ext cx="0" cy="0"/>
          <a:chOff x="0" y="0"/>
          <a:chExt cx="0" cy="0"/>
        </a:xfrm>
      </p:grpSpPr>
      <p:sp>
        <p:nvSpPr>
          <p:cNvPr id="5" name="Rectangle 4">
            <a:extLst>
              <a:ext uri="{FF2B5EF4-FFF2-40B4-BE49-F238E27FC236}">
                <a16:creationId xmlns:a16="http://schemas.microsoft.com/office/drawing/2014/main" id="{91511DAE-872C-0388-6C8C-AF5386E1FDED}"/>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6" name="TextBox 5">
            <a:extLst>
              <a:ext uri="{FF2B5EF4-FFF2-40B4-BE49-F238E27FC236}">
                <a16:creationId xmlns:a16="http://schemas.microsoft.com/office/drawing/2014/main" id="{E75CED90-629C-646F-FCE8-340A2283A912}"/>
              </a:ext>
            </a:extLst>
          </p:cNvPr>
          <p:cNvSpPr txBox="1"/>
          <p:nvPr/>
        </p:nvSpPr>
        <p:spPr>
          <a:xfrm>
            <a:off x="1263342" y="1200679"/>
            <a:ext cx="4331314" cy="338554"/>
          </a:xfrm>
          <a:prstGeom prst="rect">
            <a:avLst/>
          </a:prstGeom>
          <a:noFill/>
        </p:spPr>
        <p:txBody>
          <a:bodyPr wrap="none" rtlCol="0">
            <a:spAutoFit/>
          </a:bodyPr>
          <a:lstStyle/>
          <a:p>
            <a:r>
              <a:rPr lang="en-GB" sz="1600" b="1" u="sng" dirty="0">
                <a:latin typeface="Gill Sans MT" panose="020B0502020104020203" pitchFamily="34" charset="77"/>
              </a:rPr>
              <a:t>INSTRUCTIONS FOR USING THIS PACK:</a:t>
            </a:r>
          </a:p>
        </p:txBody>
      </p:sp>
      <p:sp>
        <p:nvSpPr>
          <p:cNvPr id="7" name="Rectangle 6">
            <a:extLst>
              <a:ext uri="{FF2B5EF4-FFF2-40B4-BE49-F238E27FC236}">
                <a16:creationId xmlns:a16="http://schemas.microsoft.com/office/drawing/2014/main" id="{ABD00B04-8C7D-AAEF-2F30-D52ACAE5DCD8}"/>
              </a:ext>
            </a:extLst>
          </p:cNvPr>
          <p:cNvSpPr/>
          <p:nvPr/>
        </p:nvSpPr>
        <p:spPr>
          <a:xfrm>
            <a:off x="181947" y="138404"/>
            <a:ext cx="6494106" cy="1077218"/>
          </a:xfrm>
          <a:prstGeom prst="rect">
            <a:avLst/>
          </a:prstGeom>
        </p:spPr>
        <p:txBody>
          <a:bodyPr wrap="square">
            <a:spAutoFit/>
          </a:bodyPr>
          <a:lstStyle/>
          <a:p>
            <a:pPr algn="ctr"/>
            <a:r>
              <a:rPr lang="en-GB" sz="3200" b="1" dirty="0">
                <a:latin typeface="Gill Sans MT" panose="020B0502020104020203" pitchFamily="34" charset="77"/>
                <a:cs typeface="Phosphate Inline" panose="02000506050000020004" pitchFamily="2" charset="77"/>
              </a:rPr>
              <a:t>WHOLE SCHOOL SPELLING </a:t>
            </a:r>
          </a:p>
          <a:p>
            <a:pPr algn="ctr"/>
            <a:r>
              <a:rPr lang="en-GB" sz="3200" b="1" dirty="0">
                <a:latin typeface="Gill Sans MT" panose="020B0502020104020203" pitchFamily="34" charset="77"/>
                <a:cs typeface="Phosphate Inline" panose="02000506050000020004" pitchFamily="2" charset="77"/>
              </a:rPr>
              <a:t>SYSTEM</a:t>
            </a:r>
          </a:p>
        </p:txBody>
      </p:sp>
      <p:sp>
        <p:nvSpPr>
          <p:cNvPr id="8" name="TextBox 7">
            <a:extLst>
              <a:ext uri="{FF2B5EF4-FFF2-40B4-BE49-F238E27FC236}">
                <a16:creationId xmlns:a16="http://schemas.microsoft.com/office/drawing/2014/main" id="{EB3A8036-4BAB-702A-8D95-6F0D9020D282}"/>
              </a:ext>
            </a:extLst>
          </p:cNvPr>
          <p:cNvSpPr txBox="1"/>
          <p:nvPr/>
        </p:nvSpPr>
        <p:spPr>
          <a:xfrm>
            <a:off x="181947" y="1547129"/>
            <a:ext cx="6494105" cy="5632311"/>
          </a:xfrm>
          <a:prstGeom prst="rect">
            <a:avLst/>
          </a:prstGeom>
          <a:noFill/>
        </p:spPr>
        <p:txBody>
          <a:bodyPr wrap="square" rtlCol="0">
            <a:spAutoFit/>
          </a:bodyPr>
          <a:lstStyle/>
          <a:p>
            <a:r>
              <a:rPr lang="en-GB" sz="1200" dirty="0">
                <a:latin typeface="Gill Sans" panose="020B0502020104020203" pitchFamily="34" charset="-79"/>
                <a:cs typeface="Gill Sans" panose="020B0502020104020203" pitchFamily="34" charset="-79"/>
              </a:rPr>
              <a:t>This pack contains everything you need to effectively teach, learn, practice and test a given spelling rule. The pack contains resources to send home at the beginning of the week, resources to display and use in the classroom, resources to send home, resources to play with and learn the spellings, and resources to test pupils' knowledge of a spelling rule.</a:t>
            </a:r>
          </a:p>
          <a:p>
            <a:endParaRPr lang="en-GB" sz="1200" dirty="0">
              <a:latin typeface="Gill Sans" panose="020B0502020104020203" pitchFamily="34" charset="-79"/>
              <a:cs typeface="Gill Sans" panose="020B0502020104020203" pitchFamily="34" charset="-79"/>
            </a:endParaRPr>
          </a:p>
          <a:p>
            <a:r>
              <a:rPr lang="en-GB" sz="1200" b="1" dirty="0">
                <a:latin typeface="Gill Sans" panose="020B0502020104020203" pitchFamily="34" charset="-79"/>
                <a:cs typeface="Gill Sans" panose="020B0502020104020203" pitchFamily="34" charset="-79"/>
              </a:rPr>
              <a:t>Weekly Spelling Rule </a:t>
            </a:r>
            <a:r>
              <a:rPr lang="en-GB" sz="1200" dirty="0">
                <a:latin typeface="Gill Sans" panose="020B0502020104020203" pitchFamily="34" charset="-79"/>
                <a:cs typeface="Gill Sans" panose="020B0502020104020203" pitchFamily="34" charset="-79"/>
              </a:rPr>
              <a:t>- Page 3 introduce a spelling rule, gives a clear explanation of the rule and provides a spelling bank of up to 20 words where the spelling rule can be applied. This sheet should be used to introduce the spelling rule and then sent home to support parents at home. Page 4 is a home work activity sheet that can be printed and sent home, allowing pupils to practice and learn a rule.</a:t>
            </a:r>
          </a:p>
          <a:p>
            <a:endParaRPr lang="en-GB" sz="1200" dirty="0">
              <a:latin typeface="Gill Sans" panose="020B0502020104020203" pitchFamily="34" charset="-79"/>
              <a:cs typeface="Gill Sans" panose="020B0502020104020203" pitchFamily="34" charset="-79"/>
            </a:endParaRPr>
          </a:p>
          <a:p>
            <a:r>
              <a:rPr lang="en-GB" sz="1200" b="1" dirty="0">
                <a:latin typeface="Gill Sans" panose="020B0502020104020203" pitchFamily="34" charset="-79"/>
                <a:cs typeface="Gill Sans" panose="020B0502020104020203" pitchFamily="34" charset="-79"/>
              </a:rPr>
              <a:t>Look, Write, Cover and Check </a:t>
            </a:r>
            <a:r>
              <a:rPr lang="en-GB" sz="1200" dirty="0">
                <a:latin typeface="Gill Sans" panose="020B0502020104020203" pitchFamily="34" charset="-79"/>
                <a:cs typeface="Gill Sans" panose="020B0502020104020203" pitchFamily="34" charset="-79"/>
              </a:rPr>
              <a:t>- Pages 6, 7 and 8 are your classic look, cover, write and check spelling activities. This have been provided in many variations to help you keep spelling fresh and engaging in the class and at home. These resources can be printed.</a:t>
            </a:r>
          </a:p>
          <a:p>
            <a:endParaRPr lang="en-GB" sz="1200" dirty="0">
              <a:latin typeface="Gill Sans" panose="020B0502020104020203" pitchFamily="34" charset="-79"/>
              <a:cs typeface="Gill Sans" panose="020B0502020104020203" pitchFamily="34" charset="-79"/>
            </a:endParaRPr>
          </a:p>
          <a:p>
            <a:r>
              <a:rPr lang="en-GB" sz="1200" b="1" dirty="0">
                <a:latin typeface="Gill Sans" panose="020B0502020104020203" pitchFamily="34" charset="-79"/>
                <a:cs typeface="Gill Sans" panose="020B0502020104020203" pitchFamily="34" charset="-79"/>
              </a:rPr>
              <a:t>Printable Cards </a:t>
            </a:r>
            <a:r>
              <a:rPr lang="en-GB" sz="1200" dirty="0">
                <a:latin typeface="Gill Sans" panose="020B0502020104020203" pitchFamily="34" charset="-79"/>
                <a:cs typeface="Gill Sans" panose="020B0502020104020203" pitchFamily="34" charset="-79"/>
              </a:rPr>
              <a:t>- Pages 10-11 offer the spellings for the week as printable cards which can be used in the classroom or sent home for pupils to use as part of their learning of spellings at home. This sheet could also be trimmed along the line and then used as quick and simple flash cards.</a:t>
            </a:r>
          </a:p>
          <a:p>
            <a:endParaRPr lang="en-GB" sz="1200" dirty="0">
              <a:latin typeface="Gill Sans" panose="020B0502020104020203" pitchFamily="34" charset="-79"/>
              <a:cs typeface="Gill Sans" panose="020B0502020104020203" pitchFamily="34" charset="-79"/>
            </a:endParaRPr>
          </a:p>
          <a:p>
            <a:r>
              <a:rPr lang="en-GB" sz="1200" b="1" dirty="0">
                <a:latin typeface="Gill Sans" panose="020B0502020104020203" pitchFamily="34" charset="-79"/>
                <a:cs typeface="Gill Sans" panose="020B0502020104020203" pitchFamily="34" charset="-79"/>
              </a:rPr>
              <a:t>Display Words</a:t>
            </a:r>
            <a:r>
              <a:rPr lang="en-GB" sz="1200" dirty="0">
                <a:latin typeface="Gill Sans" panose="020B0502020104020203" pitchFamily="34" charset="-79"/>
                <a:cs typeface="Gill Sans" panose="020B0502020104020203" pitchFamily="34" charset="-79"/>
              </a:rPr>
              <a:t> - Pages 13-15 have each of the words from the spelling bank pre-populated so that you can quickly print the whole set of words and display them effectively within your classroom. This is a great resource and allows you to effectively and efficiently reference your spellings throughout the week.</a:t>
            </a:r>
          </a:p>
          <a:p>
            <a:endParaRPr lang="en-GB" sz="1200" dirty="0">
              <a:latin typeface="Gill Sans" panose="020B0502020104020203" pitchFamily="34" charset="-79"/>
              <a:cs typeface="Gill Sans" panose="020B0502020104020203" pitchFamily="34" charset="-79"/>
            </a:endParaRPr>
          </a:p>
          <a:p>
            <a:r>
              <a:rPr lang="en-GB" sz="1200" b="1" dirty="0">
                <a:latin typeface="Gill Sans" panose="020B0502020104020203" pitchFamily="34" charset="-79"/>
                <a:cs typeface="Gill Sans" panose="020B0502020104020203" pitchFamily="34" charset="-79"/>
              </a:rPr>
              <a:t>Weekly Test Resources </a:t>
            </a:r>
            <a:r>
              <a:rPr lang="en-GB" sz="1200" dirty="0">
                <a:latin typeface="Gill Sans" panose="020B0502020104020203" pitchFamily="34" charset="-79"/>
                <a:cs typeface="Gill Sans" panose="020B0502020104020203" pitchFamily="34" charset="-79"/>
              </a:rPr>
              <a:t>- Pages 18-23 has all of the resources you need to deliver the test at the end of the week including a variety of answer sheets and even differentiated lists of words to test pupils on which increase in difficulty. Page 18 specifically has 3 end of week testing lists, that increase in difficulty from left to right. Allowing for differentiation if required. At the bottom of each list are 3 additional words found in the grey area. These words are not found in the weekly teaching pack and are additional words that you can use in the test (should you wish), that apply the spelling rule of the week. These words can help teachers understand if pupils can apply the rule to new words.</a:t>
            </a:r>
          </a:p>
        </p:txBody>
      </p:sp>
      <p:graphicFrame>
        <p:nvGraphicFramePr>
          <p:cNvPr id="9" name="Table 8">
            <a:extLst>
              <a:ext uri="{FF2B5EF4-FFF2-40B4-BE49-F238E27FC236}">
                <a16:creationId xmlns:a16="http://schemas.microsoft.com/office/drawing/2014/main" id="{0AB27994-3956-C6D9-DF04-4348E7FDF8B9}"/>
              </a:ext>
            </a:extLst>
          </p:cNvPr>
          <p:cNvGraphicFramePr>
            <a:graphicFrameLocks noGrp="1"/>
          </p:cNvGraphicFramePr>
          <p:nvPr/>
        </p:nvGraphicFramePr>
        <p:xfrm>
          <a:off x="3418609" y="7216114"/>
          <a:ext cx="3136579" cy="2356137"/>
        </p:xfrm>
        <a:graphic>
          <a:graphicData uri="http://schemas.openxmlformats.org/drawingml/2006/table">
            <a:tbl>
              <a:tblPr firstRow="1" bandRow="1">
                <a:tableStyleId>{5940675A-B579-460E-94D1-54222C63F5DA}</a:tableStyleId>
              </a:tblPr>
              <a:tblGrid>
                <a:gridCol w="1041668">
                  <a:extLst>
                    <a:ext uri="{9D8B030D-6E8A-4147-A177-3AD203B41FA5}">
                      <a16:colId xmlns:a16="http://schemas.microsoft.com/office/drawing/2014/main" val="1021744496"/>
                    </a:ext>
                  </a:extLst>
                </a:gridCol>
                <a:gridCol w="2094911">
                  <a:extLst>
                    <a:ext uri="{9D8B030D-6E8A-4147-A177-3AD203B41FA5}">
                      <a16:colId xmlns:a16="http://schemas.microsoft.com/office/drawing/2014/main" val="3359315249"/>
                    </a:ext>
                  </a:extLst>
                </a:gridCol>
              </a:tblGrid>
              <a:tr h="240827">
                <a:tc gridSpan="2">
                  <a:txBody>
                    <a:bodyPr/>
                    <a:lstStyle/>
                    <a:p>
                      <a:pPr algn="ctr"/>
                      <a:r>
                        <a:rPr lang="en-GB" sz="1050" b="1" i="0" dirty="0">
                          <a:latin typeface="Gill Sans" panose="020B0502020104020203" pitchFamily="34" charset="-79"/>
                          <a:cs typeface="Gill Sans" panose="020B0502020104020203" pitchFamily="34" charset="-79"/>
                        </a:rPr>
                        <a:t>Suggested Weekly Spelling Routine</a:t>
                      </a:r>
                    </a:p>
                  </a:txBody>
                  <a:tcPr anchor="ctr"/>
                </a:tc>
                <a:tc hMerge="1">
                  <a:txBody>
                    <a:bodyPr/>
                    <a:lstStyle/>
                    <a:p>
                      <a:endParaRPr lang="en-GB" dirty="0"/>
                    </a:p>
                  </a:txBody>
                  <a:tcPr/>
                </a:tc>
                <a:extLst>
                  <a:ext uri="{0D108BD9-81ED-4DB2-BD59-A6C34878D82A}">
                    <a16:rowId xmlns:a16="http://schemas.microsoft.com/office/drawing/2014/main" val="163902684"/>
                  </a:ext>
                </a:extLst>
              </a:tr>
              <a:tr h="682894">
                <a:tc>
                  <a:txBody>
                    <a:bodyPr/>
                    <a:lstStyle/>
                    <a:p>
                      <a:pPr algn="ctr"/>
                      <a:r>
                        <a:rPr lang="en-GB" sz="1050" b="0" i="0" dirty="0">
                          <a:latin typeface="Gill Sans" panose="020B0502020104020203" pitchFamily="34" charset="-79"/>
                          <a:cs typeface="Gill Sans" panose="020B0502020104020203" pitchFamily="34" charset="-79"/>
                        </a:rPr>
                        <a:t>Monday</a:t>
                      </a:r>
                    </a:p>
                  </a:txBody>
                  <a:tcPr anchor="ctr"/>
                </a:tc>
                <a:tc>
                  <a:txBody>
                    <a:bodyPr/>
                    <a:lstStyle/>
                    <a:p>
                      <a:pPr algn="ctr"/>
                      <a:r>
                        <a:rPr lang="en-GB" sz="1050" b="0" i="0" dirty="0">
                          <a:latin typeface="Gill Sans" panose="020B0502020104020203" pitchFamily="34" charset="-79"/>
                          <a:cs typeface="Gill Sans" panose="020B0502020104020203" pitchFamily="34" charset="-79"/>
                        </a:rPr>
                        <a:t>Introduce and teach specific spelling rule. Send page 3 home and any other supporting resources. Display spellings in classroom</a:t>
                      </a:r>
                    </a:p>
                  </a:txBody>
                  <a:tcPr anchor="ctr"/>
                </a:tc>
                <a:extLst>
                  <a:ext uri="{0D108BD9-81ED-4DB2-BD59-A6C34878D82A}">
                    <a16:rowId xmlns:a16="http://schemas.microsoft.com/office/drawing/2014/main" val="775898709"/>
                  </a:ext>
                </a:extLst>
              </a:tr>
              <a:tr h="267219">
                <a:tc>
                  <a:txBody>
                    <a:bodyPr/>
                    <a:lstStyle/>
                    <a:p>
                      <a:pPr algn="ctr"/>
                      <a:r>
                        <a:rPr lang="en-GB" sz="1050" b="0" i="0" dirty="0">
                          <a:latin typeface="Gill Sans" panose="020B0502020104020203" pitchFamily="34" charset="-79"/>
                          <a:cs typeface="Gill Sans" panose="020B0502020104020203" pitchFamily="34" charset="-79"/>
                        </a:rPr>
                        <a:t>Tuesday</a:t>
                      </a:r>
                    </a:p>
                  </a:txBody>
                  <a:tcPr anchor="ctr"/>
                </a:tc>
                <a:tc>
                  <a:txBody>
                    <a:bodyPr/>
                    <a:lstStyle/>
                    <a:p>
                      <a:pPr algn="ctr"/>
                      <a:r>
                        <a:rPr lang="en-GB" sz="1050" b="0" i="0" dirty="0">
                          <a:latin typeface="Gill Sans" panose="020B0502020104020203" pitchFamily="34" charset="-79"/>
                          <a:cs typeface="Gill Sans" panose="020B0502020104020203" pitchFamily="34" charset="-79"/>
                        </a:rPr>
                        <a:t>Spelling activity 5-15 minutes.</a:t>
                      </a:r>
                    </a:p>
                  </a:txBody>
                  <a:tcPr anchor="ctr"/>
                </a:tc>
                <a:extLst>
                  <a:ext uri="{0D108BD9-81ED-4DB2-BD59-A6C34878D82A}">
                    <a16:rowId xmlns:a16="http://schemas.microsoft.com/office/drawing/2014/main" val="3738133881"/>
                  </a:ext>
                </a:extLst>
              </a:tr>
              <a:tr h="267219">
                <a:tc>
                  <a:txBody>
                    <a:bodyPr/>
                    <a:lstStyle/>
                    <a:p>
                      <a:pPr algn="ctr"/>
                      <a:r>
                        <a:rPr lang="en-GB" sz="1050" b="0" i="0" dirty="0">
                          <a:latin typeface="Gill Sans" panose="020B0502020104020203" pitchFamily="34" charset="-79"/>
                          <a:cs typeface="Gill Sans" panose="020B0502020104020203" pitchFamily="34" charset="-79"/>
                        </a:rPr>
                        <a:t>Wednesday</a:t>
                      </a:r>
                    </a:p>
                  </a:txBody>
                  <a:tcPr anchor="ctr"/>
                </a:tc>
                <a:tc>
                  <a:txBody>
                    <a:bodyPr/>
                    <a:lstStyle/>
                    <a:p>
                      <a:pPr algn="ctr"/>
                      <a:r>
                        <a:rPr lang="en-GB" sz="1050" b="0" i="0" dirty="0">
                          <a:latin typeface="Gill Sans" panose="020B0502020104020203" pitchFamily="34" charset="-79"/>
                          <a:cs typeface="Gill Sans" panose="020B0502020104020203" pitchFamily="34" charset="-79"/>
                        </a:rPr>
                        <a:t>Spelling activity 5-15 minutes</a:t>
                      </a:r>
                    </a:p>
                  </a:txBody>
                  <a:tcPr anchor="ctr"/>
                </a:tc>
                <a:extLst>
                  <a:ext uri="{0D108BD9-81ED-4DB2-BD59-A6C34878D82A}">
                    <a16:rowId xmlns:a16="http://schemas.microsoft.com/office/drawing/2014/main" val="3118295504"/>
                  </a:ext>
                </a:extLst>
              </a:tr>
              <a:tr h="267219">
                <a:tc>
                  <a:txBody>
                    <a:bodyPr/>
                    <a:lstStyle/>
                    <a:p>
                      <a:pPr algn="ctr"/>
                      <a:r>
                        <a:rPr lang="en-GB" sz="1050" b="0" i="0" dirty="0">
                          <a:latin typeface="Gill Sans" panose="020B0502020104020203" pitchFamily="34" charset="-79"/>
                          <a:cs typeface="Gill Sans" panose="020B0502020104020203" pitchFamily="34" charset="-79"/>
                        </a:rPr>
                        <a:t>Thursday</a:t>
                      </a:r>
                    </a:p>
                  </a:txBody>
                  <a:tcPr anchor="ctr"/>
                </a:tc>
                <a:tc>
                  <a:txBody>
                    <a:bodyPr/>
                    <a:lstStyle/>
                    <a:p>
                      <a:pPr algn="ctr"/>
                      <a:r>
                        <a:rPr lang="en-GB" sz="1050" b="0" i="0" dirty="0">
                          <a:latin typeface="Gill Sans" panose="020B0502020104020203" pitchFamily="34" charset="-79"/>
                          <a:cs typeface="Gill Sans" panose="020B0502020104020203" pitchFamily="34" charset="-79"/>
                        </a:rPr>
                        <a:t>Spelling activity 5-15 minutes.</a:t>
                      </a:r>
                    </a:p>
                  </a:txBody>
                  <a:tcPr anchor="ctr"/>
                </a:tc>
                <a:extLst>
                  <a:ext uri="{0D108BD9-81ED-4DB2-BD59-A6C34878D82A}">
                    <a16:rowId xmlns:a16="http://schemas.microsoft.com/office/drawing/2014/main" val="2030755366"/>
                  </a:ext>
                </a:extLst>
              </a:tr>
              <a:tr h="371138">
                <a:tc>
                  <a:txBody>
                    <a:bodyPr/>
                    <a:lstStyle/>
                    <a:p>
                      <a:pPr algn="ctr"/>
                      <a:r>
                        <a:rPr lang="en-GB" sz="1050" b="0" i="0" dirty="0">
                          <a:latin typeface="Gill Sans" panose="020B0502020104020203" pitchFamily="34" charset="-79"/>
                          <a:cs typeface="Gill Sans" panose="020B0502020104020203" pitchFamily="34" charset="-79"/>
                        </a:rPr>
                        <a:t>Friday</a:t>
                      </a:r>
                    </a:p>
                  </a:txBody>
                  <a:tcPr anchor="ctr"/>
                </a:tc>
                <a:tc>
                  <a:txBody>
                    <a:bodyPr/>
                    <a:lstStyle/>
                    <a:p>
                      <a:pPr algn="ctr"/>
                      <a:r>
                        <a:rPr lang="en-GB" sz="1050" b="0" i="0" dirty="0">
                          <a:latin typeface="Gill Sans" panose="020B0502020104020203" pitchFamily="34" charset="-79"/>
                          <a:cs typeface="Gill Sans" panose="020B0502020104020203" pitchFamily="34" charset="-79"/>
                        </a:rPr>
                        <a:t>Test specific spelling rule with 10 questions from bank of 20</a:t>
                      </a:r>
                    </a:p>
                  </a:txBody>
                  <a:tcPr anchor="ctr"/>
                </a:tc>
                <a:extLst>
                  <a:ext uri="{0D108BD9-81ED-4DB2-BD59-A6C34878D82A}">
                    <a16:rowId xmlns:a16="http://schemas.microsoft.com/office/drawing/2014/main" val="2115491235"/>
                  </a:ext>
                </a:extLst>
              </a:tr>
            </a:tbl>
          </a:graphicData>
        </a:graphic>
      </p:graphicFrame>
      <p:sp>
        <p:nvSpPr>
          <p:cNvPr id="10" name="TextBox 9">
            <a:extLst>
              <a:ext uri="{FF2B5EF4-FFF2-40B4-BE49-F238E27FC236}">
                <a16:creationId xmlns:a16="http://schemas.microsoft.com/office/drawing/2014/main" id="{930CF698-CC4C-8BBA-FD3C-433C1CC52E03}"/>
              </a:ext>
            </a:extLst>
          </p:cNvPr>
          <p:cNvSpPr txBox="1"/>
          <p:nvPr/>
        </p:nvSpPr>
        <p:spPr>
          <a:xfrm>
            <a:off x="181947" y="7216114"/>
            <a:ext cx="3136579" cy="1384995"/>
          </a:xfrm>
          <a:prstGeom prst="rect">
            <a:avLst/>
          </a:prstGeom>
          <a:noFill/>
        </p:spPr>
        <p:txBody>
          <a:bodyPr wrap="square" rtlCol="0">
            <a:spAutoFit/>
          </a:bodyPr>
          <a:lstStyle/>
          <a:p>
            <a:r>
              <a:rPr lang="en-GB" sz="1200" b="1" dirty="0">
                <a:latin typeface="Gill Sans" panose="020B0502020104020203" pitchFamily="34" charset="-79"/>
                <a:cs typeface="Gill Sans" panose="020B0502020104020203" pitchFamily="34" charset="-79"/>
              </a:rPr>
              <a:t>Additional Resources Section </a:t>
            </a:r>
            <a:r>
              <a:rPr lang="en-GB" sz="1200" dirty="0">
                <a:latin typeface="Gill Sans" panose="020B0502020104020203" pitchFamily="34" charset="-79"/>
                <a:cs typeface="Gill Sans" panose="020B0502020104020203" pitchFamily="34" charset="-79"/>
              </a:rPr>
              <a:t>– This section is standard in each pack and provides a multitude of different printable activities that you could give to pupils in your care. Each activity is simple to administer and helps keep the spelling routine in your class on a Tuesday, Wednesday and Thursday fresh and purposeful!</a:t>
            </a:r>
          </a:p>
        </p:txBody>
      </p:sp>
    </p:spTree>
    <p:extLst>
      <p:ext uri="{BB962C8B-B14F-4D97-AF65-F5344CB8AC3E}">
        <p14:creationId xmlns:p14="http://schemas.microsoft.com/office/powerpoint/2010/main" val="204732746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a:extLst>
              <a:ext uri="{FF2B5EF4-FFF2-40B4-BE49-F238E27FC236}">
                <a16:creationId xmlns:a16="http://schemas.microsoft.com/office/drawing/2014/main" id="{4FC73D18-CCDA-E54D-B419-2E5251CDC593}"/>
              </a:ext>
            </a:extLst>
          </p:cNvPr>
          <p:cNvGraphicFramePr>
            <a:graphicFrameLocks noGrp="1"/>
          </p:cNvGraphicFramePr>
          <p:nvPr>
            <p:extLst>
              <p:ext uri="{D42A27DB-BD31-4B8C-83A1-F6EECF244321}">
                <p14:modId xmlns:p14="http://schemas.microsoft.com/office/powerpoint/2010/main" val="3454846651"/>
              </p:ext>
            </p:extLst>
          </p:nvPr>
        </p:nvGraphicFramePr>
        <p:xfrm>
          <a:off x="249381" y="332509"/>
          <a:ext cx="6348845" cy="1623490"/>
        </p:xfrm>
        <a:graphic>
          <a:graphicData uri="http://schemas.openxmlformats.org/drawingml/2006/table">
            <a:tbl>
              <a:tblPr firstRow="1" bandRow="1">
                <a:tableStyleId>{5940675A-B579-460E-94D1-54222C63F5DA}</a:tableStyleId>
              </a:tblPr>
              <a:tblGrid>
                <a:gridCol w="1269769">
                  <a:extLst>
                    <a:ext uri="{9D8B030D-6E8A-4147-A177-3AD203B41FA5}">
                      <a16:colId xmlns:a16="http://schemas.microsoft.com/office/drawing/2014/main" val="240493090"/>
                    </a:ext>
                  </a:extLst>
                </a:gridCol>
                <a:gridCol w="1269769">
                  <a:extLst>
                    <a:ext uri="{9D8B030D-6E8A-4147-A177-3AD203B41FA5}">
                      <a16:colId xmlns:a16="http://schemas.microsoft.com/office/drawing/2014/main" val="2748966744"/>
                    </a:ext>
                  </a:extLst>
                </a:gridCol>
                <a:gridCol w="1269769">
                  <a:extLst>
                    <a:ext uri="{9D8B030D-6E8A-4147-A177-3AD203B41FA5}">
                      <a16:colId xmlns:a16="http://schemas.microsoft.com/office/drawing/2014/main" val="1458457195"/>
                    </a:ext>
                  </a:extLst>
                </a:gridCol>
                <a:gridCol w="1269769">
                  <a:extLst>
                    <a:ext uri="{9D8B030D-6E8A-4147-A177-3AD203B41FA5}">
                      <a16:colId xmlns:a16="http://schemas.microsoft.com/office/drawing/2014/main" val="3009798240"/>
                    </a:ext>
                  </a:extLst>
                </a:gridCol>
                <a:gridCol w="423256">
                  <a:extLst>
                    <a:ext uri="{9D8B030D-6E8A-4147-A177-3AD203B41FA5}">
                      <a16:colId xmlns:a16="http://schemas.microsoft.com/office/drawing/2014/main" val="3216961567"/>
                    </a:ext>
                  </a:extLst>
                </a:gridCol>
                <a:gridCol w="423257">
                  <a:extLst>
                    <a:ext uri="{9D8B030D-6E8A-4147-A177-3AD203B41FA5}">
                      <a16:colId xmlns:a16="http://schemas.microsoft.com/office/drawing/2014/main" val="2668184638"/>
                    </a:ext>
                  </a:extLst>
                </a:gridCol>
                <a:gridCol w="423256">
                  <a:extLst>
                    <a:ext uri="{9D8B030D-6E8A-4147-A177-3AD203B41FA5}">
                      <a16:colId xmlns:a16="http://schemas.microsoft.com/office/drawing/2014/main" val="3304609729"/>
                    </a:ext>
                  </a:extLst>
                </a:gridCol>
              </a:tblGrid>
              <a:tr h="432000">
                <a:tc>
                  <a:txBody>
                    <a:bodyPr/>
                    <a:lstStyle/>
                    <a:p>
                      <a:pPr algn="ctr"/>
                      <a:r>
                        <a:rPr lang="en-GB" dirty="0"/>
                        <a:t>Name</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2">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pPr algn="ctr"/>
                      <a:endParaRPr lang="en-GB" dirty="0"/>
                    </a:p>
                  </a:txBody>
                  <a:tcPr anchor="ctr"/>
                </a:tc>
                <a:tc>
                  <a:txBody>
                    <a:bodyPr/>
                    <a:lstStyle/>
                    <a:p>
                      <a:pPr algn="ctr"/>
                      <a:r>
                        <a:rPr lang="en-GB" dirty="0"/>
                        <a:t>Date</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1012581096"/>
                  </a:ext>
                </a:extLst>
              </a:tr>
              <a:tr h="595745">
                <a:tc>
                  <a:txBody>
                    <a:bodyPr/>
                    <a:lstStyle/>
                    <a:p>
                      <a:r>
                        <a:rPr lang="en-GB" sz="1200" b="0" i="0" dirty="0">
                          <a:latin typeface="Gill Sans" panose="020B0502020104020203" pitchFamily="34" charset="-79"/>
                          <a:cs typeface="Gill Sans" panose="020B0502020104020203" pitchFamily="34" charset="-79"/>
                        </a:rPr>
                        <a:t>1.</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2.</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3.</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4.</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3">
                  <a:txBody>
                    <a:bodyPr/>
                    <a:lstStyle/>
                    <a:p>
                      <a:r>
                        <a:rPr lang="en-GB" sz="1200" b="0" i="0" dirty="0">
                          <a:latin typeface="Gill Sans" panose="020B0502020104020203" pitchFamily="34" charset="-79"/>
                          <a:cs typeface="Gill Sans" panose="020B0502020104020203" pitchFamily="34" charset="-79"/>
                        </a:rPr>
                        <a:t>5.</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563534025"/>
                  </a:ext>
                </a:extLst>
              </a:tr>
              <a:tr h="595745">
                <a:tc>
                  <a:txBody>
                    <a:bodyPr/>
                    <a:lstStyle/>
                    <a:p>
                      <a:r>
                        <a:rPr lang="en-GB" sz="1200" b="0" i="0" dirty="0">
                          <a:latin typeface="Gill Sans" panose="020B0502020104020203" pitchFamily="34" charset="-79"/>
                          <a:cs typeface="Gill Sans" panose="020B0502020104020203" pitchFamily="34" charset="-79"/>
                        </a:rPr>
                        <a:t>6.</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7.</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8.</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9.</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3">
                  <a:txBody>
                    <a:bodyPr/>
                    <a:lstStyle/>
                    <a:p>
                      <a:r>
                        <a:rPr lang="en-GB" sz="1200" b="0" i="0" dirty="0">
                          <a:latin typeface="Gill Sans" panose="020B0502020104020203" pitchFamily="34" charset="-79"/>
                          <a:cs typeface="Gill Sans" panose="020B0502020104020203" pitchFamily="34" charset="-79"/>
                        </a:rPr>
                        <a:t>10.</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3622931769"/>
                  </a:ext>
                </a:extLst>
              </a:tr>
            </a:tbl>
          </a:graphicData>
        </a:graphic>
      </p:graphicFrame>
      <p:graphicFrame>
        <p:nvGraphicFramePr>
          <p:cNvPr id="11" name="Table 10">
            <a:extLst>
              <a:ext uri="{FF2B5EF4-FFF2-40B4-BE49-F238E27FC236}">
                <a16:creationId xmlns:a16="http://schemas.microsoft.com/office/drawing/2014/main" id="{A988778C-A7CC-AC43-9661-F2C36D1D7BDF}"/>
              </a:ext>
            </a:extLst>
          </p:cNvPr>
          <p:cNvGraphicFramePr>
            <a:graphicFrameLocks noGrp="1"/>
          </p:cNvGraphicFramePr>
          <p:nvPr>
            <p:extLst>
              <p:ext uri="{D42A27DB-BD31-4B8C-83A1-F6EECF244321}">
                <p14:modId xmlns:p14="http://schemas.microsoft.com/office/powerpoint/2010/main" val="1053154032"/>
              </p:ext>
            </p:extLst>
          </p:nvPr>
        </p:nvGraphicFramePr>
        <p:xfrm>
          <a:off x="249380" y="2174224"/>
          <a:ext cx="6348845" cy="1623490"/>
        </p:xfrm>
        <a:graphic>
          <a:graphicData uri="http://schemas.openxmlformats.org/drawingml/2006/table">
            <a:tbl>
              <a:tblPr firstRow="1" bandRow="1">
                <a:tableStyleId>{5940675A-B579-460E-94D1-54222C63F5DA}</a:tableStyleId>
              </a:tblPr>
              <a:tblGrid>
                <a:gridCol w="1269769">
                  <a:extLst>
                    <a:ext uri="{9D8B030D-6E8A-4147-A177-3AD203B41FA5}">
                      <a16:colId xmlns:a16="http://schemas.microsoft.com/office/drawing/2014/main" val="240493090"/>
                    </a:ext>
                  </a:extLst>
                </a:gridCol>
                <a:gridCol w="1269769">
                  <a:extLst>
                    <a:ext uri="{9D8B030D-6E8A-4147-A177-3AD203B41FA5}">
                      <a16:colId xmlns:a16="http://schemas.microsoft.com/office/drawing/2014/main" val="2748966744"/>
                    </a:ext>
                  </a:extLst>
                </a:gridCol>
                <a:gridCol w="1269769">
                  <a:extLst>
                    <a:ext uri="{9D8B030D-6E8A-4147-A177-3AD203B41FA5}">
                      <a16:colId xmlns:a16="http://schemas.microsoft.com/office/drawing/2014/main" val="1458457195"/>
                    </a:ext>
                  </a:extLst>
                </a:gridCol>
                <a:gridCol w="1269769">
                  <a:extLst>
                    <a:ext uri="{9D8B030D-6E8A-4147-A177-3AD203B41FA5}">
                      <a16:colId xmlns:a16="http://schemas.microsoft.com/office/drawing/2014/main" val="3009798240"/>
                    </a:ext>
                  </a:extLst>
                </a:gridCol>
                <a:gridCol w="423256">
                  <a:extLst>
                    <a:ext uri="{9D8B030D-6E8A-4147-A177-3AD203B41FA5}">
                      <a16:colId xmlns:a16="http://schemas.microsoft.com/office/drawing/2014/main" val="3216961567"/>
                    </a:ext>
                  </a:extLst>
                </a:gridCol>
                <a:gridCol w="423257">
                  <a:extLst>
                    <a:ext uri="{9D8B030D-6E8A-4147-A177-3AD203B41FA5}">
                      <a16:colId xmlns:a16="http://schemas.microsoft.com/office/drawing/2014/main" val="2668184638"/>
                    </a:ext>
                  </a:extLst>
                </a:gridCol>
                <a:gridCol w="423256">
                  <a:extLst>
                    <a:ext uri="{9D8B030D-6E8A-4147-A177-3AD203B41FA5}">
                      <a16:colId xmlns:a16="http://schemas.microsoft.com/office/drawing/2014/main" val="3304609729"/>
                    </a:ext>
                  </a:extLst>
                </a:gridCol>
              </a:tblGrid>
              <a:tr h="432000">
                <a:tc>
                  <a:txBody>
                    <a:bodyPr/>
                    <a:lstStyle/>
                    <a:p>
                      <a:pPr algn="ctr"/>
                      <a:r>
                        <a:rPr lang="en-GB" dirty="0"/>
                        <a:t>Name</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2">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pPr algn="ctr"/>
                      <a:endParaRPr lang="en-GB" dirty="0"/>
                    </a:p>
                  </a:txBody>
                  <a:tcPr anchor="ctr"/>
                </a:tc>
                <a:tc>
                  <a:txBody>
                    <a:bodyPr/>
                    <a:lstStyle/>
                    <a:p>
                      <a:pPr algn="ctr"/>
                      <a:r>
                        <a:rPr lang="en-GB" dirty="0"/>
                        <a:t>Date</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1012581096"/>
                  </a:ext>
                </a:extLst>
              </a:tr>
              <a:tr h="595745">
                <a:tc>
                  <a:txBody>
                    <a:bodyPr/>
                    <a:lstStyle/>
                    <a:p>
                      <a:r>
                        <a:rPr lang="en-GB" sz="1200" b="0" i="0" dirty="0">
                          <a:latin typeface="Gill Sans" panose="020B0502020104020203" pitchFamily="34" charset="-79"/>
                          <a:cs typeface="Gill Sans" panose="020B0502020104020203" pitchFamily="34" charset="-79"/>
                        </a:rPr>
                        <a:t>1.</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2.</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3.</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4.</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3">
                  <a:txBody>
                    <a:bodyPr/>
                    <a:lstStyle/>
                    <a:p>
                      <a:r>
                        <a:rPr lang="en-GB" sz="1200" b="0" i="0" dirty="0">
                          <a:latin typeface="Gill Sans" panose="020B0502020104020203" pitchFamily="34" charset="-79"/>
                          <a:cs typeface="Gill Sans" panose="020B0502020104020203" pitchFamily="34" charset="-79"/>
                        </a:rPr>
                        <a:t>5.</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563534025"/>
                  </a:ext>
                </a:extLst>
              </a:tr>
              <a:tr h="595745">
                <a:tc>
                  <a:txBody>
                    <a:bodyPr/>
                    <a:lstStyle/>
                    <a:p>
                      <a:r>
                        <a:rPr lang="en-GB" sz="1200" b="0" i="0" dirty="0">
                          <a:latin typeface="Gill Sans" panose="020B0502020104020203" pitchFamily="34" charset="-79"/>
                          <a:cs typeface="Gill Sans" panose="020B0502020104020203" pitchFamily="34" charset="-79"/>
                        </a:rPr>
                        <a:t>6.</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7.</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8.</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9.</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3">
                  <a:txBody>
                    <a:bodyPr/>
                    <a:lstStyle/>
                    <a:p>
                      <a:r>
                        <a:rPr lang="en-GB" sz="1200" b="0" i="0" dirty="0">
                          <a:latin typeface="Gill Sans" panose="020B0502020104020203" pitchFamily="34" charset="-79"/>
                          <a:cs typeface="Gill Sans" panose="020B0502020104020203" pitchFamily="34" charset="-79"/>
                        </a:rPr>
                        <a:t>10.</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3622931769"/>
                  </a:ext>
                </a:extLst>
              </a:tr>
            </a:tbl>
          </a:graphicData>
        </a:graphic>
      </p:graphicFrame>
      <p:graphicFrame>
        <p:nvGraphicFramePr>
          <p:cNvPr id="12" name="Table 11">
            <a:extLst>
              <a:ext uri="{FF2B5EF4-FFF2-40B4-BE49-F238E27FC236}">
                <a16:creationId xmlns:a16="http://schemas.microsoft.com/office/drawing/2014/main" id="{5F1B77E9-AB45-4E43-8EA4-CE76E4A343EF}"/>
              </a:ext>
            </a:extLst>
          </p:cNvPr>
          <p:cNvGraphicFramePr>
            <a:graphicFrameLocks noGrp="1"/>
          </p:cNvGraphicFramePr>
          <p:nvPr>
            <p:extLst>
              <p:ext uri="{D42A27DB-BD31-4B8C-83A1-F6EECF244321}">
                <p14:modId xmlns:p14="http://schemas.microsoft.com/office/powerpoint/2010/main" val="2985323197"/>
              </p:ext>
            </p:extLst>
          </p:nvPr>
        </p:nvGraphicFramePr>
        <p:xfrm>
          <a:off x="249379" y="4015939"/>
          <a:ext cx="6348845" cy="1623490"/>
        </p:xfrm>
        <a:graphic>
          <a:graphicData uri="http://schemas.openxmlformats.org/drawingml/2006/table">
            <a:tbl>
              <a:tblPr firstRow="1" bandRow="1">
                <a:tableStyleId>{5940675A-B579-460E-94D1-54222C63F5DA}</a:tableStyleId>
              </a:tblPr>
              <a:tblGrid>
                <a:gridCol w="1269769">
                  <a:extLst>
                    <a:ext uri="{9D8B030D-6E8A-4147-A177-3AD203B41FA5}">
                      <a16:colId xmlns:a16="http://schemas.microsoft.com/office/drawing/2014/main" val="240493090"/>
                    </a:ext>
                  </a:extLst>
                </a:gridCol>
                <a:gridCol w="1269769">
                  <a:extLst>
                    <a:ext uri="{9D8B030D-6E8A-4147-A177-3AD203B41FA5}">
                      <a16:colId xmlns:a16="http://schemas.microsoft.com/office/drawing/2014/main" val="2748966744"/>
                    </a:ext>
                  </a:extLst>
                </a:gridCol>
                <a:gridCol w="1269769">
                  <a:extLst>
                    <a:ext uri="{9D8B030D-6E8A-4147-A177-3AD203B41FA5}">
                      <a16:colId xmlns:a16="http://schemas.microsoft.com/office/drawing/2014/main" val="1458457195"/>
                    </a:ext>
                  </a:extLst>
                </a:gridCol>
                <a:gridCol w="1269769">
                  <a:extLst>
                    <a:ext uri="{9D8B030D-6E8A-4147-A177-3AD203B41FA5}">
                      <a16:colId xmlns:a16="http://schemas.microsoft.com/office/drawing/2014/main" val="3009798240"/>
                    </a:ext>
                  </a:extLst>
                </a:gridCol>
                <a:gridCol w="423256">
                  <a:extLst>
                    <a:ext uri="{9D8B030D-6E8A-4147-A177-3AD203B41FA5}">
                      <a16:colId xmlns:a16="http://schemas.microsoft.com/office/drawing/2014/main" val="3216961567"/>
                    </a:ext>
                  </a:extLst>
                </a:gridCol>
                <a:gridCol w="423257">
                  <a:extLst>
                    <a:ext uri="{9D8B030D-6E8A-4147-A177-3AD203B41FA5}">
                      <a16:colId xmlns:a16="http://schemas.microsoft.com/office/drawing/2014/main" val="2668184638"/>
                    </a:ext>
                  </a:extLst>
                </a:gridCol>
                <a:gridCol w="423256">
                  <a:extLst>
                    <a:ext uri="{9D8B030D-6E8A-4147-A177-3AD203B41FA5}">
                      <a16:colId xmlns:a16="http://schemas.microsoft.com/office/drawing/2014/main" val="3304609729"/>
                    </a:ext>
                  </a:extLst>
                </a:gridCol>
              </a:tblGrid>
              <a:tr h="432000">
                <a:tc>
                  <a:txBody>
                    <a:bodyPr/>
                    <a:lstStyle/>
                    <a:p>
                      <a:pPr algn="ctr"/>
                      <a:r>
                        <a:rPr lang="en-GB" dirty="0"/>
                        <a:t>Name</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2">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pPr algn="ctr"/>
                      <a:endParaRPr lang="en-GB" dirty="0"/>
                    </a:p>
                  </a:txBody>
                  <a:tcPr anchor="ctr"/>
                </a:tc>
                <a:tc>
                  <a:txBody>
                    <a:bodyPr/>
                    <a:lstStyle/>
                    <a:p>
                      <a:pPr algn="ctr"/>
                      <a:r>
                        <a:rPr lang="en-GB" dirty="0"/>
                        <a:t>Date</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1012581096"/>
                  </a:ext>
                </a:extLst>
              </a:tr>
              <a:tr h="595745">
                <a:tc>
                  <a:txBody>
                    <a:bodyPr/>
                    <a:lstStyle/>
                    <a:p>
                      <a:r>
                        <a:rPr lang="en-GB" sz="1200" b="0" i="0" dirty="0">
                          <a:latin typeface="Gill Sans" panose="020B0502020104020203" pitchFamily="34" charset="-79"/>
                          <a:cs typeface="Gill Sans" panose="020B0502020104020203" pitchFamily="34" charset="-79"/>
                        </a:rPr>
                        <a:t>1.</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2.</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3.</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4.</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3">
                  <a:txBody>
                    <a:bodyPr/>
                    <a:lstStyle/>
                    <a:p>
                      <a:r>
                        <a:rPr lang="en-GB" sz="1200" b="0" i="0" dirty="0">
                          <a:latin typeface="Gill Sans" panose="020B0502020104020203" pitchFamily="34" charset="-79"/>
                          <a:cs typeface="Gill Sans" panose="020B0502020104020203" pitchFamily="34" charset="-79"/>
                        </a:rPr>
                        <a:t>5.</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563534025"/>
                  </a:ext>
                </a:extLst>
              </a:tr>
              <a:tr h="595745">
                <a:tc>
                  <a:txBody>
                    <a:bodyPr/>
                    <a:lstStyle/>
                    <a:p>
                      <a:r>
                        <a:rPr lang="en-GB" sz="1200" b="0" i="0" dirty="0">
                          <a:latin typeface="Gill Sans" panose="020B0502020104020203" pitchFamily="34" charset="-79"/>
                          <a:cs typeface="Gill Sans" panose="020B0502020104020203" pitchFamily="34" charset="-79"/>
                        </a:rPr>
                        <a:t>6.</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7.</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8.</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9.</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3">
                  <a:txBody>
                    <a:bodyPr/>
                    <a:lstStyle/>
                    <a:p>
                      <a:r>
                        <a:rPr lang="en-GB" sz="1200" b="0" i="0" dirty="0">
                          <a:latin typeface="Gill Sans" panose="020B0502020104020203" pitchFamily="34" charset="-79"/>
                          <a:cs typeface="Gill Sans" panose="020B0502020104020203" pitchFamily="34" charset="-79"/>
                        </a:rPr>
                        <a:t>10.</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3622931769"/>
                  </a:ext>
                </a:extLst>
              </a:tr>
            </a:tbl>
          </a:graphicData>
        </a:graphic>
      </p:graphicFrame>
      <p:graphicFrame>
        <p:nvGraphicFramePr>
          <p:cNvPr id="13" name="Table 12">
            <a:extLst>
              <a:ext uri="{FF2B5EF4-FFF2-40B4-BE49-F238E27FC236}">
                <a16:creationId xmlns:a16="http://schemas.microsoft.com/office/drawing/2014/main" id="{733587C4-C018-EE48-AA3A-8C960512B401}"/>
              </a:ext>
            </a:extLst>
          </p:cNvPr>
          <p:cNvGraphicFramePr>
            <a:graphicFrameLocks noGrp="1"/>
          </p:cNvGraphicFramePr>
          <p:nvPr>
            <p:extLst>
              <p:ext uri="{D42A27DB-BD31-4B8C-83A1-F6EECF244321}">
                <p14:modId xmlns:p14="http://schemas.microsoft.com/office/powerpoint/2010/main" val="924095645"/>
              </p:ext>
            </p:extLst>
          </p:nvPr>
        </p:nvGraphicFramePr>
        <p:xfrm>
          <a:off x="249378" y="5857654"/>
          <a:ext cx="6348845" cy="1623490"/>
        </p:xfrm>
        <a:graphic>
          <a:graphicData uri="http://schemas.openxmlformats.org/drawingml/2006/table">
            <a:tbl>
              <a:tblPr firstRow="1" bandRow="1">
                <a:tableStyleId>{5940675A-B579-460E-94D1-54222C63F5DA}</a:tableStyleId>
              </a:tblPr>
              <a:tblGrid>
                <a:gridCol w="1269769">
                  <a:extLst>
                    <a:ext uri="{9D8B030D-6E8A-4147-A177-3AD203B41FA5}">
                      <a16:colId xmlns:a16="http://schemas.microsoft.com/office/drawing/2014/main" val="240493090"/>
                    </a:ext>
                  </a:extLst>
                </a:gridCol>
                <a:gridCol w="1269769">
                  <a:extLst>
                    <a:ext uri="{9D8B030D-6E8A-4147-A177-3AD203B41FA5}">
                      <a16:colId xmlns:a16="http://schemas.microsoft.com/office/drawing/2014/main" val="2748966744"/>
                    </a:ext>
                  </a:extLst>
                </a:gridCol>
                <a:gridCol w="1269769">
                  <a:extLst>
                    <a:ext uri="{9D8B030D-6E8A-4147-A177-3AD203B41FA5}">
                      <a16:colId xmlns:a16="http://schemas.microsoft.com/office/drawing/2014/main" val="1458457195"/>
                    </a:ext>
                  </a:extLst>
                </a:gridCol>
                <a:gridCol w="1269769">
                  <a:extLst>
                    <a:ext uri="{9D8B030D-6E8A-4147-A177-3AD203B41FA5}">
                      <a16:colId xmlns:a16="http://schemas.microsoft.com/office/drawing/2014/main" val="3009798240"/>
                    </a:ext>
                  </a:extLst>
                </a:gridCol>
                <a:gridCol w="423256">
                  <a:extLst>
                    <a:ext uri="{9D8B030D-6E8A-4147-A177-3AD203B41FA5}">
                      <a16:colId xmlns:a16="http://schemas.microsoft.com/office/drawing/2014/main" val="3216961567"/>
                    </a:ext>
                  </a:extLst>
                </a:gridCol>
                <a:gridCol w="423257">
                  <a:extLst>
                    <a:ext uri="{9D8B030D-6E8A-4147-A177-3AD203B41FA5}">
                      <a16:colId xmlns:a16="http://schemas.microsoft.com/office/drawing/2014/main" val="2668184638"/>
                    </a:ext>
                  </a:extLst>
                </a:gridCol>
                <a:gridCol w="423256">
                  <a:extLst>
                    <a:ext uri="{9D8B030D-6E8A-4147-A177-3AD203B41FA5}">
                      <a16:colId xmlns:a16="http://schemas.microsoft.com/office/drawing/2014/main" val="3304609729"/>
                    </a:ext>
                  </a:extLst>
                </a:gridCol>
              </a:tblGrid>
              <a:tr h="432000">
                <a:tc>
                  <a:txBody>
                    <a:bodyPr/>
                    <a:lstStyle/>
                    <a:p>
                      <a:pPr algn="ctr"/>
                      <a:r>
                        <a:rPr lang="en-GB" dirty="0"/>
                        <a:t>Name</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2">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pPr algn="ctr"/>
                      <a:endParaRPr lang="en-GB" dirty="0"/>
                    </a:p>
                  </a:txBody>
                  <a:tcPr anchor="ctr"/>
                </a:tc>
                <a:tc>
                  <a:txBody>
                    <a:bodyPr/>
                    <a:lstStyle/>
                    <a:p>
                      <a:pPr algn="ctr"/>
                      <a:r>
                        <a:rPr lang="en-GB" dirty="0"/>
                        <a:t>Date</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1012581096"/>
                  </a:ext>
                </a:extLst>
              </a:tr>
              <a:tr h="595745">
                <a:tc>
                  <a:txBody>
                    <a:bodyPr/>
                    <a:lstStyle/>
                    <a:p>
                      <a:r>
                        <a:rPr lang="en-GB" sz="1200" b="0" i="0" dirty="0">
                          <a:latin typeface="Gill Sans" panose="020B0502020104020203" pitchFamily="34" charset="-79"/>
                          <a:cs typeface="Gill Sans" panose="020B0502020104020203" pitchFamily="34" charset="-79"/>
                        </a:rPr>
                        <a:t>1.</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2.</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3.</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4.</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3">
                  <a:txBody>
                    <a:bodyPr/>
                    <a:lstStyle/>
                    <a:p>
                      <a:r>
                        <a:rPr lang="en-GB" sz="1200" b="0" i="0" dirty="0">
                          <a:latin typeface="Gill Sans" panose="020B0502020104020203" pitchFamily="34" charset="-79"/>
                          <a:cs typeface="Gill Sans" panose="020B0502020104020203" pitchFamily="34" charset="-79"/>
                        </a:rPr>
                        <a:t>5.</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563534025"/>
                  </a:ext>
                </a:extLst>
              </a:tr>
              <a:tr h="595745">
                <a:tc>
                  <a:txBody>
                    <a:bodyPr/>
                    <a:lstStyle/>
                    <a:p>
                      <a:r>
                        <a:rPr lang="en-GB" sz="1200" b="0" i="0" dirty="0">
                          <a:latin typeface="Gill Sans" panose="020B0502020104020203" pitchFamily="34" charset="-79"/>
                          <a:cs typeface="Gill Sans" panose="020B0502020104020203" pitchFamily="34" charset="-79"/>
                        </a:rPr>
                        <a:t>6.</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7.</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8.</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9.</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3">
                  <a:txBody>
                    <a:bodyPr/>
                    <a:lstStyle/>
                    <a:p>
                      <a:r>
                        <a:rPr lang="en-GB" sz="1200" b="0" i="0" dirty="0">
                          <a:latin typeface="Gill Sans" panose="020B0502020104020203" pitchFamily="34" charset="-79"/>
                          <a:cs typeface="Gill Sans" panose="020B0502020104020203" pitchFamily="34" charset="-79"/>
                        </a:rPr>
                        <a:t>10.</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3622931769"/>
                  </a:ext>
                </a:extLst>
              </a:tr>
            </a:tbl>
          </a:graphicData>
        </a:graphic>
      </p:graphicFrame>
      <p:graphicFrame>
        <p:nvGraphicFramePr>
          <p:cNvPr id="14" name="Table 13">
            <a:extLst>
              <a:ext uri="{FF2B5EF4-FFF2-40B4-BE49-F238E27FC236}">
                <a16:creationId xmlns:a16="http://schemas.microsoft.com/office/drawing/2014/main" id="{DBF93927-6E53-6C40-96E4-CD819009F1FF}"/>
              </a:ext>
            </a:extLst>
          </p:cNvPr>
          <p:cNvGraphicFramePr>
            <a:graphicFrameLocks noGrp="1"/>
          </p:cNvGraphicFramePr>
          <p:nvPr>
            <p:extLst>
              <p:ext uri="{D42A27DB-BD31-4B8C-83A1-F6EECF244321}">
                <p14:modId xmlns:p14="http://schemas.microsoft.com/office/powerpoint/2010/main" val="924095645"/>
              </p:ext>
            </p:extLst>
          </p:nvPr>
        </p:nvGraphicFramePr>
        <p:xfrm>
          <a:off x="249377" y="7699369"/>
          <a:ext cx="6348845" cy="1623490"/>
        </p:xfrm>
        <a:graphic>
          <a:graphicData uri="http://schemas.openxmlformats.org/drawingml/2006/table">
            <a:tbl>
              <a:tblPr firstRow="1" bandRow="1">
                <a:tableStyleId>{5940675A-B579-460E-94D1-54222C63F5DA}</a:tableStyleId>
              </a:tblPr>
              <a:tblGrid>
                <a:gridCol w="1269769">
                  <a:extLst>
                    <a:ext uri="{9D8B030D-6E8A-4147-A177-3AD203B41FA5}">
                      <a16:colId xmlns:a16="http://schemas.microsoft.com/office/drawing/2014/main" val="240493090"/>
                    </a:ext>
                  </a:extLst>
                </a:gridCol>
                <a:gridCol w="1269769">
                  <a:extLst>
                    <a:ext uri="{9D8B030D-6E8A-4147-A177-3AD203B41FA5}">
                      <a16:colId xmlns:a16="http://schemas.microsoft.com/office/drawing/2014/main" val="2748966744"/>
                    </a:ext>
                  </a:extLst>
                </a:gridCol>
                <a:gridCol w="1269769">
                  <a:extLst>
                    <a:ext uri="{9D8B030D-6E8A-4147-A177-3AD203B41FA5}">
                      <a16:colId xmlns:a16="http://schemas.microsoft.com/office/drawing/2014/main" val="1458457195"/>
                    </a:ext>
                  </a:extLst>
                </a:gridCol>
                <a:gridCol w="1269769">
                  <a:extLst>
                    <a:ext uri="{9D8B030D-6E8A-4147-A177-3AD203B41FA5}">
                      <a16:colId xmlns:a16="http://schemas.microsoft.com/office/drawing/2014/main" val="3009798240"/>
                    </a:ext>
                  </a:extLst>
                </a:gridCol>
                <a:gridCol w="423256">
                  <a:extLst>
                    <a:ext uri="{9D8B030D-6E8A-4147-A177-3AD203B41FA5}">
                      <a16:colId xmlns:a16="http://schemas.microsoft.com/office/drawing/2014/main" val="3216961567"/>
                    </a:ext>
                  </a:extLst>
                </a:gridCol>
                <a:gridCol w="423257">
                  <a:extLst>
                    <a:ext uri="{9D8B030D-6E8A-4147-A177-3AD203B41FA5}">
                      <a16:colId xmlns:a16="http://schemas.microsoft.com/office/drawing/2014/main" val="2668184638"/>
                    </a:ext>
                  </a:extLst>
                </a:gridCol>
                <a:gridCol w="423256">
                  <a:extLst>
                    <a:ext uri="{9D8B030D-6E8A-4147-A177-3AD203B41FA5}">
                      <a16:colId xmlns:a16="http://schemas.microsoft.com/office/drawing/2014/main" val="3304609729"/>
                    </a:ext>
                  </a:extLst>
                </a:gridCol>
              </a:tblGrid>
              <a:tr h="432000">
                <a:tc>
                  <a:txBody>
                    <a:bodyPr/>
                    <a:lstStyle/>
                    <a:p>
                      <a:pPr algn="ctr"/>
                      <a:r>
                        <a:rPr lang="en-GB" dirty="0"/>
                        <a:t>Name</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2">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pPr algn="ctr"/>
                      <a:endParaRPr lang="en-GB" dirty="0"/>
                    </a:p>
                  </a:txBody>
                  <a:tcPr anchor="ctr"/>
                </a:tc>
                <a:tc>
                  <a:txBody>
                    <a:bodyPr/>
                    <a:lstStyle/>
                    <a:p>
                      <a:pPr algn="ctr"/>
                      <a:r>
                        <a:rPr lang="en-GB" dirty="0"/>
                        <a:t>Date</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1012581096"/>
                  </a:ext>
                </a:extLst>
              </a:tr>
              <a:tr h="595745">
                <a:tc>
                  <a:txBody>
                    <a:bodyPr/>
                    <a:lstStyle/>
                    <a:p>
                      <a:r>
                        <a:rPr lang="en-GB" sz="1200" b="0" i="0" dirty="0">
                          <a:latin typeface="Gill Sans" panose="020B0502020104020203" pitchFamily="34" charset="-79"/>
                          <a:cs typeface="Gill Sans" panose="020B0502020104020203" pitchFamily="34" charset="-79"/>
                        </a:rPr>
                        <a:t>1.</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2.</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3.</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4.</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3">
                  <a:txBody>
                    <a:bodyPr/>
                    <a:lstStyle/>
                    <a:p>
                      <a:r>
                        <a:rPr lang="en-GB" sz="1200" b="0" i="0" dirty="0">
                          <a:latin typeface="Gill Sans" panose="020B0502020104020203" pitchFamily="34" charset="-79"/>
                          <a:cs typeface="Gill Sans" panose="020B0502020104020203" pitchFamily="34" charset="-79"/>
                        </a:rPr>
                        <a:t>5.</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563534025"/>
                  </a:ext>
                </a:extLst>
              </a:tr>
              <a:tr h="595745">
                <a:tc>
                  <a:txBody>
                    <a:bodyPr/>
                    <a:lstStyle/>
                    <a:p>
                      <a:r>
                        <a:rPr lang="en-GB" sz="1200" b="0" i="0" dirty="0">
                          <a:latin typeface="Gill Sans" panose="020B0502020104020203" pitchFamily="34" charset="-79"/>
                          <a:cs typeface="Gill Sans" panose="020B0502020104020203" pitchFamily="34" charset="-79"/>
                        </a:rPr>
                        <a:t>6.</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7.</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8.</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9.</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3">
                  <a:txBody>
                    <a:bodyPr/>
                    <a:lstStyle/>
                    <a:p>
                      <a:r>
                        <a:rPr lang="en-GB" sz="1200" b="0" i="0" dirty="0">
                          <a:latin typeface="Gill Sans" panose="020B0502020104020203" pitchFamily="34" charset="-79"/>
                          <a:cs typeface="Gill Sans" panose="020B0502020104020203" pitchFamily="34" charset="-79"/>
                        </a:rPr>
                        <a:t>10.</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3622931769"/>
                  </a:ext>
                </a:extLst>
              </a:tr>
            </a:tbl>
          </a:graphicData>
        </a:graphic>
      </p:graphicFrame>
    </p:spTree>
    <p:extLst>
      <p:ext uri="{BB962C8B-B14F-4D97-AF65-F5344CB8AC3E}">
        <p14:creationId xmlns:p14="http://schemas.microsoft.com/office/powerpoint/2010/main" val="370120890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F5046FFF-5FAB-5B47-9E5A-556B988C045D}"/>
              </a:ext>
            </a:extLst>
          </p:cNvPr>
          <p:cNvGraphicFramePr>
            <a:graphicFrameLocks noGrp="1"/>
          </p:cNvGraphicFramePr>
          <p:nvPr>
            <p:extLst>
              <p:ext uri="{D42A27DB-BD31-4B8C-83A1-F6EECF244321}">
                <p14:modId xmlns:p14="http://schemas.microsoft.com/office/powerpoint/2010/main" val="258739808"/>
              </p:ext>
            </p:extLst>
          </p:nvPr>
        </p:nvGraphicFramePr>
        <p:xfrm>
          <a:off x="415636" y="176646"/>
          <a:ext cx="2701637" cy="4450080"/>
        </p:xfrm>
        <a:graphic>
          <a:graphicData uri="http://schemas.openxmlformats.org/drawingml/2006/table">
            <a:tbl>
              <a:tblPr firstRow="1" bandRow="1">
                <a:tableStyleId>{5940675A-B579-460E-94D1-54222C63F5DA}</a:tableStyleId>
              </a:tblPr>
              <a:tblGrid>
                <a:gridCol w="2701637">
                  <a:extLst>
                    <a:ext uri="{9D8B030D-6E8A-4147-A177-3AD203B41FA5}">
                      <a16:colId xmlns:a16="http://schemas.microsoft.com/office/drawing/2014/main" val="2757150113"/>
                    </a:ext>
                  </a:extLst>
                </a:gridCol>
              </a:tblGrid>
              <a:tr h="370840">
                <a:tc>
                  <a:txBody>
                    <a:bodyPr/>
                    <a:lstStyle/>
                    <a:p>
                      <a:pPr algn="l"/>
                      <a:r>
                        <a:rPr lang="en-GB" sz="1200" b="0" i="0" dirty="0">
                          <a:latin typeface="Gill Sans" panose="020B0502020104020203" pitchFamily="34" charset="-79"/>
                          <a:cs typeface="Gill Sans" panose="020B0502020104020203" pitchFamily="34" charset="-79"/>
                        </a:rPr>
                        <a:t>Name:</a:t>
                      </a:r>
                    </a:p>
                  </a:txBody>
                  <a:tcPr anchor="ctr"/>
                </a:tc>
                <a:extLst>
                  <a:ext uri="{0D108BD9-81ED-4DB2-BD59-A6C34878D82A}">
                    <a16:rowId xmlns:a16="http://schemas.microsoft.com/office/drawing/2014/main" val="2115485552"/>
                  </a:ext>
                </a:extLst>
              </a:tr>
              <a:tr h="370840">
                <a:tc>
                  <a:txBody>
                    <a:bodyPr/>
                    <a:lstStyle/>
                    <a:p>
                      <a:pPr algn="l"/>
                      <a:r>
                        <a:rPr lang="en-GB" sz="1200" b="0" i="0" dirty="0">
                          <a:latin typeface="Gill Sans" panose="020B0502020104020203" pitchFamily="34" charset="-79"/>
                          <a:cs typeface="Gill Sans" panose="020B0502020104020203" pitchFamily="34" charset="-79"/>
                        </a:rPr>
                        <a:t>1.</a:t>
                      </a:r>
                    </a:p>
                  </a:txBody>
                  <a:tcPr anchor="ctr"/>
                </a:tc>
                <a:extLst>
                  <a:ext uri="{0D108BD9-81ED-4DB2-BD59-A6C34878D82A}">
                    <a16:rowId xmlns:a16="http://schemas.microsoft.com/office/drawing/2014/main" val="1517071396"/>
                  </a:ext>
                </a:extLst>
              </a:tr>
              <a:tr h="370840">
                <a:tc>
                  <a:txBody>
                    <a:bodyPr/>
                    <a:lstStyle/>
                    <a:p>
                      <a:pPr algn="l"/>
                      <a:r>
                        <a:rPr lang="en-GB" sz="1200" b="0" i="0" dirty="0">
                          <a:latin typeface="Gill Sans" panose="020B0502020104020203" pitchFamily="34" charset="-79"/>
                          <a:cs typeface="Gill Sans" panose="020B0502020104020203" pitchFamily="34" charset="-79"/>
                        </a:rPr>
                        <a:t>2.</a:t>
                      </a:r>
                    </a:p>
                  </a:txBody>
                  <a:tcPr anchor="ctr"/>
                </a:tc>
                <a:extLst>
                  <a:ext uri="{0D108BD9-81ED-4DB2-BD59-A6C34878D82A}">
                    <a16:rowId xmlns:a16="http://schemas.microsoft.com/office/drawing/2014/main" val="636825272"/>
                  </a:ext>
                </a:extLst>
              </a:tr>
              <a:tr h="370840">
                <a:tc>
                  <a:txBody>
                    <a:bodyPr/>
                    <a:lstStyle/>
                    <a:p>
                      <a:pPr algn="l"/>
                      <a:r>
                        <a:rPr lang="en-GB" sz="1200" b="0" i="0" dirty="0">
                          <a:latin typeface="Gill Sans" panose="020B0502020104020203" pitchFamily="34" charset="-79"/>
                          <a:cs typeface="Gill Sans" panose="020B0502020104020203" pitchFamily="34" charset="-79"/>
                        </a:rPr>
                        <a:t>3.</a:t>
                      </a:r>
                    </a:p>
                  </a:txBody>
                  <a:tcPr anchor="ctr"/>
                </a:tc>
                <a:extLst>
                  <a:ext uri="{0D108BD9-81ED-4DB2-BD59-A6C34878D82A}">
                    <a16:rowId xmlns:a16="http://schemas.microsoft.com/office/drawing/2014/main" val="1396937862"/>
                  </a:ext>
                </a:extLst>
              </a:tr>
              <a:tr h="370840">
                <a:tc>
                  <a:txBody>
                    <a:bodyPr/>
                    <a:lstStyle/>
                    <a:p>
                      <a:pPr algn="l"/>
                      <a:r>
                        <a:rPr lang="en-GB" sz="1200" b="0" i="0" dirty="0">
                          <a:latin typeface="Gill Sans" panose="020B0502020104020203" pitchFamily="34" charset="-79"/>
                          <a:cs typeface="Gill Sans" panose="020B0502020104020203" pitchFamily="34" charset="-79"/>
                        </a:rPr>
                        <a:t>4.</a:t>
                      </a:r>
                    </a:p>
                  </a:txBody>
                  <a:tcPr anchor="ctr"/>
                </a:tc>
                <a:extLst>
                  <a:ext uri="{0D108BD9-81ED-4DB2-BD59-A6C34878D82A}">
                    <a16:rowId xmlns:a16="http://schemas.microsoft.com/office/drawing/2014/main" val="3696696284"/>
                  </a:ext>
                </a:extLst>
              </a:tr>
              <a:tr h="370840">
                <a:tc>
                  <a:txBody>
                    <a:bodyPr/>
                    <a:lstStyle/>
                    <a:p>
                      <a:pPr algn="l"/>
                      <a:r>
                        <a:rPr lang="en-GB" sz="1200" b="0" i="0" dirty="0">
                          <a:latin typeface="Gill Sans" panose="020B0502020104020203" pitchFamily="34" charset="-79"/>
                          <a:cs typeface="Gill Sans" panose="020B0502020104020203" pitchFamily="34" charset="-79"/>
                        </a:rPr>
                        <a:t>5.</a:t>
                      </a:r>
                    </a:p>
                  </a:txBody>
                  <a:tcPr anchor="ctr"/>
                </a:tc>
                <a:extLst>
                  <a:ext uri="{0D108BD9-81ED-4DB2-BD59-A6C34878D82A}">
                    <a16:rowId xmlns:a16="http://schemas.microsoft.com/office/drawing/2014/main" val="271662639"/>
                  </a:ext>
                </a:extLst>
              </a:tr>
              <a:tr h="370840">
                <a:tc>
                  <a:txBody>
                    <a:bodyPr/>
                    <a:lstStyle/>
                    <a:p>
                      <a:pPr algn="l"/>
                      <a:r>
                        <a:rPr lang="en-GB" sz="1200" b="0" i="0" dirty="0">
                          <a:latin typeface="Gill Sans" panose="020B0502020104020203" pitchFamily="34" charset="-79"/>
                          <a:cs typeface="Gill Sans" panose="020B0502020104020203" pitchFamily="34" charset="-79"/>
                        </a:rPr>
                        <a:t>6.</a:t>
                      </a:r>
                    </a:p>
                  </a:txBody>
                  <a:tcPr anchor="ctr"/>
                </a:tc>
                <a:extLst>
                  <a:ext uri="{0D108BD9-81ED-4DB2-BD59-A6C34878D82A}">
                    <a16:rowId xmlns:a16="http://schemas.microsoft.com/office/drawing/2014/main" val="684551150"/>
                  </a:ext>
                </a:extLst>
              </a:tr>
              <a:tr h="370840">
                <a:tc>
                  <a:txBody>
                    <a:bodyPr/>
                    <a:lstStyle/>
                    <a:p>
                      <a:pPr algn="l"/>
                      <a:r>
                        <a:rPr lang="en-GB" sz="1200" b="0" i="0" dirty="0">
                          <a:latin typeface="Gill Sans" panose="020B0502020104020203" pitchFamily="34" charset="-79"/>
                          <a:cs typeface="Gill Sans" panose="020B0502020104020203" pitchFamily="34" charset="-79"/>
                        </a:rPr>
                        <a:t>7.</a:t>
                      </a:r>
                    </a:p>
                  </a:txBody>
                  <a:tcPr anchor="ctr"/>
                </a:tc>
                <a:extLst>
                  <a:ext uri="{0D108BD9-81ED-4DB2-BD59-A6C34878D82A}">
                    <a16:rowId xmlns:a16="http://schemas.microsoft.com/office/drawing/2014/main" val="4203879529"/>
                  </a:ext>
                </a:extLst>
              </a:tr>
              <a:tr h="370840">
                <a:tc>
                  <a:txBody>
                    <a:bodyPr/>
                    <a:lstStyle/>
                    <a:p>
                      <a:pPr algn="l"/>
                      <a:r>
                        <a:rPr lang="en-GB" sz="1200" b="0" i="0" dirty="0">
                          <a:latin typeface="Gill Sans" panose="020B0502020104020203" pitchFamily="34" charset="-79"/>
                          <a:cs typeface="Gill Sans" panose="020B0502020104020203" pitchFamily="34" charset="-79"/>
                        </a:rPr>
                        <a:t>8.</a:t>
                      </a:r>
                    </a:p>
                  </a:txBody>
                  <a:tcPr anchor="ctr"/>
                </a:tc>
                <a:extLst>
                  <a:ext uri="{0D108BD9-81ED-4DB2-BD59-A6C34878D82A}">
                    <a16:rowId xmlns:a16="http://schemas.microsoft.com/office/drawing/2014/main" val="3842172726"/>
                  </a:ext>
                </a:extLst>
              </a:tr>
              <a:tr h="370840">
                <a:tc>
                  <a:txBody>
                    <a:bodyPr/>
                    <a:lstStyle/>
                    <a:p>
                      <a:pPr algn="l"/>
                      <a:r>
                        <a:rPr lang="en-GB" sz="1200" b="0" i="0" dirty="0">
                          <a:latin typeface="Gill Sans" panose="020B0502020104020203" pitchFamily="34" charset="-79"/>
                          <a:cs typeface="Gill Sans" panose="020B0502020104020203" pitchFamily="34" charset="-79"/>
                        </a:rPr>
                        <a:t>9.</a:t>
                      </a:r>
                    </a:p>
                  </a:txBody>
                  <a:tcPr anchor="ctr"/>
                </a:tc>
                <a:extLst>
                  <a:ext uri="{0D108BD9-81ED-4DB2-BD59-A6C34878D82A}">
                    <a16:rowId xmlns:a16="http://schemas.microsoft.com/office/drawing/2014/main" val="3709985322"/>
                  </a:ext>
                </a:extLst>
              </a:tr>
              <a:tr h="370840">
                <a:tc>
                  <a:txBody>
                    <a:bodyPr/>
                    <a:lstStyle/>
                    <a:p>
                      <a:pPr algn="l"/>
                      <a:r>
                        <a:rPr lang="en-GB" sz="1200" b="0" i="0" dirty="0">
                          <a:latin typeface="Gill Sans" panose="020B0502020104020203" pitchFamily="34" charset="-79"/>
                          <a:cs typeface="Gill Sans" panose="020B0502020104020203" pitchFamily="34" charset="-79"/>
                        </a:rPr>
                        <a:t>10.</a:t>
                      </a:r>
                    </a:p>
                  </a:txBody>
                  <a:tcPr anchor="ctr"/>
                </a:tc>
                <a:extLst>
                  <a:ext uri="{0D108BD9-81ED-4DB2-BD59-A6C34878D82A}">
                    <a16:rowId xmlns:a16="http://schemas.microsoft.com/office/drawing/2014/main" val="2919558722"/>
                  </a:ext>
                </a:extLst>
              </a:tr>
              <a:tr h="370840">
                <a:tc>
                  <a:txBody>
                    <a:bodyPr/>
                    <a:lstStyle/>
                    <a:p>
                      <a:pPr algn="l"/>
                      <a:r>
                        <a:rPr lang="en-GB" sz="1200" b="0" i="0" dirty="0">
                          <a:latin typeface="Gill Sans" panose="020B0502020104020203" pitchFamily="34" charset="-79"/>
                          <a:cs typeface="Gill Sans" panose="020B0502020104020203" pitchFamily="34" charset="-79"/>
                        </a:rPr>
                        <a:t>Total Score:     ______/ 10</a:t>
                      </a:r>
                    </a:p>
                  </a:txBody>
                  <a:tcPr anchor="ctr"/>
                </a:tc>
                <a:extLst>
                  <a:ext uri="{0D108BD9-81ED-4DB2-BD59-A6C34878D82A}">
                    <a16:rowId xmlns:a16="http://schemas.microsoft.com/office/drawing/2014/main" val="1262465897"/>
                  </a:ext>
                </a:extLst>
              </a:tr>
            </a:tbl>
          </a:graphicData>
        </a:graphic>
      </p:graphicFrame>
      <p:graphicFrame>
        <p:nvGraphicFramePr>
          <p:cNvPr id="12" name="Table 11">
            <a:extLst>
              <a:ext uri="{FF2B5EF4-FFF2-40B4-BE49-F238E27FC236}">
                <a16:creationId xmlns:a16="http://schemas.microsoft.com/office/drawing/2014/main" id="{5ACDC7A5-5DF2-164B-8838-0CF4F81D34F5}"/>
              </a:ext>
            </a:extLst>
          </p:cNvPr>
          <p:cNvGraphicFramePr>
            <a:graphicFrameLocks noGrp="1"/>
          </p:cNvGraphicFramePr>
          <p:nvPr>
            <p:extLst>
              <p:ext uri="{D42A27DB-BD31-4B8C-83A1-F6EECF244321}">
                <p14:modId xmlns:p14="http://schemas.microsoft.com/office/powerpoint/2010/main" val="1024699500"/>
              </p:ext>
            </p:extLst>
          </p:nvPr>
        </p:nvGraphicFramePr>
        <p:xfrm>
          <a:off x="3571009" y="176646"/>
          <a:ext cx="2701637" cy="4450080"/>
        </p:xfrm>
        <a:graphic>
          <a:graphicData uri="http://schemas.openxmlformats.org/drawingml/2006/table">
            <a:tbl>
              <a:tblPr firstRow="1" bandRow="1">
                <a:tableStyleId>{5940675A-B579-460E-94D1-54222C63F5DA}</a:tableStyleId>
              </a:tblPr>
              <a:tblGrid>
                <a:gridCol w="2701637">
                  <a:extLst>
                    <a:ext uri="{9D8B030D-6E8A-4147-A177-3AD203B41FA5}">
                      <a16:colId xmlns:a16="http://schemas.microsoft.com/office/drawing/2014/main" val="2757150113"/>
                    </a:ext>
                  </a:extLst>
                </a:gridCol>
              </a:tblGrid>
              <a:tr h="370840">
                <a:tc>
                  <a:txBody>
                    <a:bodyPr/>
                    <a:lstStyle/>
                    <a:p>
                      <a:pPr algn="l"/>
                      <a:r>
                        <a:rPr lang="en-GB" sz="1200" b="0" i="0" dirty="0">
                          <a:latin typeface="Gill Sans" panose="020B0502020104020203" pitchFamily="34" charset="-79"/>
                          <a:cs typeface="Gill Sans" panose="020B0502020104020203" pitchFamily="34" charset="-79"/>
                        </a:rPr>
                        <a:t>Name:</a:t>
                      </a:r>
                    </a:p>
                  </a:txBody>
                  <a:tcPr anchor="ctr"/>
                </a:tc>
                <a:extLst>
                  <a:ext uri="{0D108BD9-81ED-4DB2-BD59-A6C34878D82A}">
                    <a16:rowId xmlns:a16="http://schemas.microsoft.com/office/drawing/2014/main" val="2115485552"/>
                  </a:ext>
                </a:extLst>
              </a:tr>
              <a:tr h="370840">
                <a:tc>
                  <a:txBody>
                    <a:bodyPr/>
                    <a:lstStyle/>
                    <a:p>
                      <a:pPr algn="l"/>
                      <a:r>
                        <a:rPr lang="en-GB" sz="1200" b="0" i="0" dirty="0">
                          <a:latin typeface="Gill Sans" panose="020B0502020104020203" pitchFamily="34" charset="-79"/>
                          <a:cs typeface="Gill Sans" panose="020B0502020104020203" pitchFamily="34" charset="-79"/>
                        </a:rPr>
                        <a:t>1.</a:t>
                      </a:r>
                    </a:p>
                  </a:txBody>
                  <a:tcPr anchor="ctr"/>
                </a:tc>
                <a:extLst>
                  <a:ext uri="{0D108BD9-81ED-4DB2-BD59-A6C34878D82A}">
                    <a16:rowId xmlns:a16="http://schemas.microsoft.com/office/drawing/2014/main" val="1517071396"/>
                  </a:ext>
                </a:extLst>
              </a:tr>
              <a:tr h="370840">
                <a:tc>
                  <a:txBody>
                    <a:bodyPr/>
                    <a:lstStyle/>
                    <a:p>
                      <a:pPr algn="l"/>
                      <a:r>
                        <a:rPr lang="en-GB" sz="1200" b="0" i="0" dirty="0">
                          <a:latin typeface="Gill Sans" panose="020B0502020104020203" pitchFamily="34" charset="-79"/>
                          <a:cs typeface="Gill Sans" panose="020B0502020104020203" pitchFamily="34" charset="-79"/>
                        </a:rPr>
                        <a:t>2.</a:t>
                      </a:r>
                    </a:p>
                  </a:txBody>
                  <a:tcPr anchor="ctr"/>
                </a:tc>
                <a:extLst>
                  <a:ext uri="{0D108BD9-81ED-4DB2-BD59-A6C34878D82A}">
                    <a16:rowId xmlns:a16="http://schemas.microsoft.com/office/drawing/2014/main" val="636825272"/>
                  </a:ext>
                </a:extLst>
              </a:tr>
              <a:tr h="370840">
                <a:tc>
                  <a:txBody>
                    <a:bodyPr/>
                    <a:lstStyle/>
                    <a:p>
                      <a:pPr algn="l"/>
                      <a:r>
                        <a:rPr lang="en-GB" sz="1200" b="0" i="0" dirty="0">
                          <a:latin typeface="Gill Sans" panose="020B0502020104020203" pitchFamily="34" charset="-79"/>
                          <a:cs typeface="Gill Sans" panose="020B0502020104020203" pitchFamily="34" charset="-79"/>
                        </a:rPr>
                        <a:t>3.</a:t>
                      </a:r>
                    </a:p>
                  </a:txBody>
                  <a:tcPr anchor="ctr"/>
                </a:tc>
                <a:extLst>
                  <a:ext uri="{0D108BD9-81ED-4DB2-BD59-A6C34878D82A}">
                    <a16:rowId xmlns:a16="http://schemas.microsoft.com/office/drawing/2014/main" val="1396937862"/>
                  </a:ext>
                </a:extLst>
              </a:tr>
              <a:tr h="370840">
                <a:tc>
                  <a:txBody>
                    <a:bodyPr/>
                    <a:lstStyle/>
                    <a:p>
                      <a:pPr algn="l"/>
                      <a:r>
                        <a:rPr lang="en-GB" sz="1200" b="0" i="0" dirty="0">
                          <a:latin typeface="Gill Sans" panose="020B0502020104020203" pitchFamily="34" charset="-79"/>
                          <a:cs typeface="Gill Sans" panose="020B0502020104020203" pitchFamily="34" charset="-79"/>
                        </a:rPr>
                        <a:t>4.</a:t>
                      </a:r>
                    </a:p>
                  </a:txBody>
                  <a:tcPr anchor="ctr"/>
                </a:tc>
                <a:extLst>
                  <a:ext uri="{0D108BD9-81ED-4DB2-BD59-A6C34878D82A}">
                    <a16:rowId xmlns:a16="http://schemas.microsoft.com/office/drawing/2014/main" val="3696696284"/>
                  </a:ext>
                </a:extLst>
              </a:tr>
              <a:tr h="370840">
                <a:tc>
                  <a:txBody>
                    <a:bodyPr/>
                    <a:lstStyle/>
                    <a:p>
                      <a:pPr algn="l"/>
                      <a:r>
                        <a:rPr lang="en-GB" sz="1200" b="0" i="0" dirty="0">
                          <a:latin typeface="Gill Sans" panose="020B0502020104020203" pitchFamily="34" charset="-79"/>
                          <a:cs typeface="Gill Sans" panose="020B0502020104020203" pitchFamily="34" charset="-79"/>
                        </a:rPr>
                        <a:t>5.</a:t>
                      </a:r>
                    </a:p>
                  </a:txBody>
                  <a:tcPr anchor="ctr"/>
                </a:tc>
                <a:extLst>
                  <a:ext uri="{0D108BD9-81ED-4DB2-BD59-A6C34878D82A}">
                    <a16:rowId xmlns:a16="http://schemas.microsoft.com/office/drawing/2014/main" val="271662639"/>
                  </a:ext>
                </a:extLst>
              </a:tr>
              <a:tr h="370840">
                <a:tc>
                  <a:txBody>
                    <a:bodyPr/>
                    <a:lstStyle/>
                    <a:p>
                      <a:pPr algn="l"/>
                      <a:r>
                        <a:rPr lang="en-GB" sz="1200" b="0" i="0" dirty="0">
                          <a:latin typeface="Gill Sans" panose="020B0502020104020203" pitchFamily="34" charset="-79"/>
                          <a:cs typeface="Gill Sans" panose="020B0502020104020203" pitchFamily="34" charset="-79"/>
                        </a:rPr>
                        <a:t>6.</a:t>
                      </a:r>
                    </a:p>
                  </a:txBody>
                  <a:tcPr anchor="ctr"/>
                </a:tc>
                <a:extLst>
                  <a:ext uri="{0D108BD9-81ED-4DB2-BD59-A6C34878D82A}">
                    <a16:rowId xmlns:a16="http://schemas.microsoft.com/office/drawing/2014/main" val="684551150"/>
                  </a:ext>
                </a:extLst>
              </a:tr>
              <a:tr h="370840">
                <a:tc>
                  <a:txBody>
                    <a:bodyPr/>
                    <a:lstStyle/>
                    <a:p>
                      <a:pPr algn="l"/>
                      <a:r>
                        <a:rPr lang="en-GB" sz="1200" b="0" i="0" dirty="0">
                          <a:latin typeface="Gill Sans" panose="020B0502020104020203" pitchFamily="34" charset="-79"/>
                          <a:cs typeface="Gill Sans" panose="020B0502020104020203" pitchFamily="34" charset="-79"/>
                        </a:rPr>
                        <a:t>7.</a:t>
                      </a:r>
                    </a:p>
                  </a:txBody>
                  <a:tcPr anchor="ctr"/>
                </a:tc>
                <a:extLst>
                  <a:ext uri="{0D108BD9-81ED-4DB2-BD59-A6C34878D82A}">
                    <a16:rowId xmlns:a16="http://schemas.microsoft.com/office/drawing/2014/main" val="4203879529"/>
                  </a:ext>
                </a:extLst>
              </a:tr>
              <a:tr h="370840">
                <a:tc>
                  <a:txBody>
                    <a:bodyPr/>
                    <a:lstStyle/>
                    <a:p>
                      <a:pPr algn="l"/>
                      <a:r>
                        <a:rPr lang="en-GB" sz="1200" b="0" i="0" dirty="0">
                          <a:latin typeface="Gill Sans" panose="020B0502020104020203" pitchFamily="34" charset="-79"/>
                          <a:cs typeface="Gill Sans" panose="020B0502020104020203" pitchFamily="34" charset="-79"/>
                        </a:rPr>
                        <a:t>8.</a:t>
                      </a:r>
                    </a:p>
                  </a:txBody>
                  <a:tcPr anchor="ctr"/>
                </a:tc>
                <a:extLst>
                  <a:ext uri="{0D108BD9-81ED-4DB2-BD59-A6C34878D82A}">
                    <a16:rowId xmlns:a16="http://schemas.microsoft.com/office/drawing/2014/main" val="3842172726"/>
                  </a:ext>
                </a:extLst>
              </a:tr>
              <a:tr h="370840">
                <a:tc>
                  <a:txBody>
                    <a:bodyPr/>
                    <a:lstStyle/>
                    <a:p>
                      <a:pPr algn="l"/>
                      <a:r>
                        <a:rPr lang="en-GB" sz="1200" b="0" i="0" dirty="0">
                          <a:latin typeface="Gill Sans" panose="020B0502020104020203" pitchFamily="34" charset="-79"/>
                          <a:cs typeface="Gill Sans" panose="020B0502020104020203" pitchFamily="34" charset="-79"/>
                        </a:rPr>
                        <a:t>9.</a:t>
                      </a:r>
                    </a:p>
                  </a:txBody>
                  <a:tcPr anchor="ctr"/>
                </a:tc>
                <a:extLst>
                  <a:ext uri="{0D108BD9-81ED-4DB2-BD59-A6C34878D82A}">
                    <a16:rowId xmlns:a16="http://schemas.microsoft.com/office/drawing/2014/main" val="3709985322"/>
                  </a:ext>
                </a:extLst>
              </a:tr>
              <a:tr h="370840">
                <a:tc>
                  <a:txBody>
                    <a:bodyPr/>
                    <a:lstStyle/>
                    <a:p>
                      <a:pPr algn="l"/>
                      <a:r>
                        <a:rPr lang="en-GB" sz="1200" b="0" i="0" dirty="0">
                          <a:latin typeface="Gill Sans" panose="020B0502020104020203" pitchFamily="34" charset="-79"/>
                          <a:cs typeface="Gill Sans" panose="020B0502020104020203" pitchFamily="34" charset="-79"/>
                        </a:rPr>
                        <a:t>10.</a:t>
                      </a:r>
                    </a:p>
                  </a:txBody>
                  <a:tcPr anchor="ctr"/>
                </a:tc>
                <a:extLst>
                  <a:ext uri="{0D108BD9-81ED-4DB2-BD59-A6C34878D82A}">
                    <a16:rowId xmlns:a16="http://schemas.microsoft.com/office/drawing/2014/main" val="2919558722"/>
                  </a:ext>
                </a:extLst>
              </a:tr>
              <a:tr h="370840">
                <a:tc>
                  <a:txBody>
                    <a:bodyPr/>
                    <a:lstStyle/>
                    <a:p>
                      <a:pPr algn="l"/>
                      <a:r>
                        <a:rPr lang="en-GB" sz="1200" b="0" i="0" dirty="0">
                          <a:latin typeface="Gill Sans" panose="020B0502020104020203" pitchFamily="34" charset="-79"/>
                          <a:cs typeface="Gill Sans" panose="020B0502020104020203" pitchFamily="34" charset="-79"/>
                        </a:rPr>
                        <a:t>Total Score:     ______/ 10</a:t>
                      </a:r>
                    </a:p>
                  </a:txBody>
                  <a:tcPr anchor="ctr"/>
                </a:tc>
                <a:extLst>
                  <a:ext uri="{0D108BD9-81ED-4DB2-BD59-A6C34878D82A}">
                    <a16:rowId xmlns:a16="http://schemas.microsoft.com/office/drawing/2014/main" val="1262465897"/>
                  </a:ext>
                </a:extLst>
              </a:tr>
            </a:tbl>
          </a:graphicData>
        </a:graphic>
      </p:graphicFrame>
      <p:graphicFrame>
        <p:nvGraphicFramePr>
          <p:cNvPr id="13" name="Table 12">
            <a:extLst>
              <a:ext uri="{FF2B5EF4-FFF2-40B4-BE49-F238E27FC236}">
                <a16:creationId xmlns:a16="http://schemas.microsoft.com/office/drawing/2014/main" id="{1BE35FA9-B5C6-D845-89EC-90B0F41E0341}"/>
              </a:ext>
            </a:extLst>
          </p:cNvPr>
          <p:cNvGraphicFramePr>
            <a:graphicFrameLocks noGrp="1"/>
          </p:cNvGraphicFramePr>
          <p:nvPr>
            <p:extLst>
              <p:ext uri="{D42A27DB-BD31-4B8C-83A1-F6EECF244321}">
                <p14:modId xmlns:p14="http://schemas.microsoft.com/office/powerpoint/2010/main" val="3247477030"/>
              </p:ext>
            </p:extLst>
          </p:nvPr>
        </p:nvGraphicFramePr>
        <p:xfrm>
          <a:off x="415635" y="4953000"/>
          <a:ext cx="2701637" cy="4450080"/>
        </p:xfrm>
        <a:graphic>
          <a:graphicData uri="http://schemas.openxmlformats.org/drawingml/2006/table">
            <a:tbl>
              <a:tblPr firstRow="1" bandRow="1">
                <a:tableStyleId>{5940675A-B579-460E-94D1-54222C63F5DA}</a:tableStyleId>
              </a:tblPr>
              <a:tblGrid>
                <a:gridCol w="2701637">
                  <a:extLst>
                    <a:ext uri="{9D8B030D-6E8A-4147-A177-3AD203B41FA5}">
                      <a16:colId xmlns:a16="http://schemas.microsoft.com/office/drawing/2014/main" val="2757150113"/>
                    </a:ext>
                  </a:extLst>
                </a:gridCol>
              </a:tblGrid>
              <a:tr h="370840">
                <a:tc>
                  <a:txBody>
                    <a:bodyPr/>
                    <a:lstStyle/>
                    <a:p>
                      <a:pPr algn="l"/>
                      <a:r>
                        <a:rPr lang="en-GB" sz="1200" b="0" i="0" dirty="0">
                          <a:latin typeface="Gill Sans" panose="020B0502020104020203" pitchFamily="34" charset="-79"/>
                          <a:cs typeface="Gill Sans" panose="020B0502020104020203" pitchFamily="34" charset="-79"/>
                        </a:rPr>
                        <a:t>Name:</a:t>
                      </a:r>
                    </a:p>
                  </a:txBody>
                  <a:tcPr anchor="ctr"/>
                </a:tc>
                <a:extLst>
                  <a:ext uri="{0D108BD9-81ED-4DB2-BD59-A6C34878D82A}">
                    <a16:rowId xmlns:a16="http://schemas.microsoft.com/office/drawing/2014/main" val="2115485552"/>
                  </a:ext>
                </a:extLst>
              </a:tr>
              <a:tr h="370840">
                <a:tc>
                  <a:txBody>
                    <a:bodyPr/>
                    <a:lstStyle/>
                    <a:p>
                      <a:pPr algn="l"/>
                      <a:r>
                        <a:rPr lang="en-GB" sz="1200" b="0" i="0" dirty="0">
                          <a:latin typeface="Gill Sans" panose="020B0502020104020203" pitchFamily="34" charset="-79"/>
                          <a:cs typeface="Gill Sans" panose="020B0502020104020203" pitchFamily="34" charset="-79"/>
                        </a:rPr>
                        <a:t>1.</a:t>
                      </a:r>
                    </a:p>
                  </a:txBody>
                  <a:tcPr anchor="ctr"/>
                </a:tc>
                <a:extLst>
                  <a:ext uri="{0D108BD9-81ED-4DB2-BD59-A6C34878D82A}">
                    <a16:rowId xmlns:a16="http://schemas.microsoft.com/office/drawing/2014/main" val="1517071396"/>
                  </a:ext>
                </a:extLst>
              </a:tr>
              <a:tr h="370840">
                <a:tc>
                  <a:txBody>
                    <a:bodyPr/>
                    <a:lstStyle/>
                    <a:p>
                      <a:pPr algn="l"/>
                      <a:r>
                        <a:rPr lang="en-GB" sz="1200" b="0" i="0" dirty="0">
                          <a:latin typeface="Gill Sans" panose="020B0502020104020203" pitchFamily="34" charset="-79"/>
                          <a:cs typeface="Gill Sans" panose="020B0502020104020203" pitchFamily="34" charset="-79"/>
                        </a:rPr>
                        <a:t>2.</a:t>
                      </a:r>
                    </a:p>
                  </a:txBody>
                  <a:tcPr anchor="ctr"/>
                </a:tc>
                <a:extLst>
                  <a:ext uri="{0D108BD9-81ED-4DB2-BD59-A6C34878D82A}">
                    <a16:rowId xmlns:a16="http://schemas.microsoft.com/office/drawing/2014/main" val="636825272"/>
                  </a:ext>
                </a:extLst>
              </a:tr>
              <a:tr h="370840">
                <a:tc>
                  <a:txBody>
                    <a:bodyPr/>
                    <a:lstStyle/>
                    <a:p>
                      <a:pPr algn="l"/>
                      <a:r>
                        <a:rPr lang="en-GB" sz="1200" b="0" i="0" dirty="0">
                          <a:latin typeface="Gill Sans" panose="020B0502020104020203" pitchFamily="34" charset="-79"/>
                          <a:cs typeface="Gill Sans" panose="020B0502020104020203" pitchFamily="34" charset="-79"/>
                        </a:rPr>
                        <a:t>3.</a:t>
                      </a:r>
                    </a:p>
                  </a:txBody>
                  <a:tcPr anchor="ctr"/>
                </a:tc>
                <a:extLst>
                  <a:ext uri="{0D108BD9-81ED-4DB2-BD59-A6C34878D82A}">
                    <a16:rowId xmlns:a16="http://schemas.microsoft.com/office/drawing/2014/main" val="1396937862"/>
                  </a:ext>
                </a:extLst>
              </a:tr>
              <a:tr h="370840">
                <a:tc>
                  <a:txBody>
                    <a:bodyPr/>
                    <a:lstStyle/>
                    <a:p>
                      <a:pPr algn="l"/>
                      <a:r>
                        <a:rPr lang="en-GB" sz="1200" b="0" i="0" dirty="0">
                          <a:latin typeface="Gill Sans" panose="020B0502020104020203" pitchFamily="34" charset="-79"/>
                          <a:cs typeface="Gill Sans" panose="020B0502020104020203" pitchFamily="34" charset="-79"/>
                        </a:rPr>
                        <a:t>4.</a:t>
                      </a:r>
                    </a:p>
                  </a:txBody>
                  <a:tcPr anchor="ctr"/>
                </a:tc>
                <a:extLst>
                  <a:ext uri="{0D108BD9-81ED-4DB2-BD59-A6C34878D82A}">
                    <a16:rowId xmlns:a16="http://schemas.microsoft.com/office/drawing/2014/main" val="3696696284"/>
                  </a:ext>
                </a:extLst>
              </a:tr>
              <a:tr h="370840">
                <a:tc>
                  <a:txBody>
                    <a:bodyPr/>
                    <a:lstStyle/>
                    <a:p>
                      <a:pPr algn="l"/>
                      <a:r>
                        <a:rPr lang="en-GB" sz="1200" b="0" i="0" dirty="0">
                          <a:latin typeface="Gill Sans" panose="020B0502020104020203" pitchFamily="34" charset="-79"/>
                          <a:cs typeface="Gill Sans" panose="020B0502020104020203" pitchFamily="34" charset="-79"/>
                        </a:rPr>
                        <a:t>5.</a:t>
                      </a:r>
                    </a:p>
                  </a:txBody>
                  <a:tcPr anchor="ctr"/>
                </a:tc>
                <a:extLst>
                  <a:ext uri="{0D108BD9-81ED-4DB2-BD59-A6C34878D82A}">
                    <a16:rowId xmlns:a16="http://schemas.microsoft.com/office/drawing/2014/main" val="271662639"/>
                  </a:ext>
                </a:extLst>
              </a:tr>
              <a:tr h="370840">
                <a:tc>
                  <a:txBody>
                    <a:bodyPr/>
                    <a:lstStyle/>
                    <a:p>
                      <a:pPr algn="l"/>
                      <a:r>
                        <a:rPr lang="en-GB" sz="1200" b="0" i="0" dirty="0">
                          <a:latin typeface="Gill Sans" panose="020B0502020104020203" pitchFamily="34" charset="-79"/>
                          <a:cs typeface="Gill Sans" panose="020B0502020104020203" pitchFamily="34" charset="-79"/>
                        </a:rPr>
                        <a:t>6.</a:t>
                      </a:r>
                    </a:p>
                  </a:txBody>
                  <a:tcPr anchor="ctr"/>
                </a:tc>
                <a:extLst>
                  <a:ext uri="{0D108BD9-81ED-4DB2-BD59-A6C34878D82A}">
                    <a16:rowId xmlns:a16="http://schemas.microsoft.com/office/drawing/2014/main" val="684551150"/>
                  </a:ext>
                </a:extLst>
              </a:tr>
              <a:tr h="370840">
                <a:tc>
                  <a:txBody>
                    <a:bodyPr/>
                    <a:lstStyle/>
                    <a:p>
                      <a:pPr algn="l"/>
                      <a:r>
                        <a:rPr lang="en-GB" sz="1200" b="0" i="0" dirty="0">
                          <a:latin typeface="Gill Sans" panose="020B0502020104020203" pitchFamily="34" charset="-79"/>
                          <a:cs typeface="Gill Sans" panose="020B0502020104020203" pitchFamily="34" charset="-79"/>
                        </a:rPr>
                        <a:t>7.</a:t>
                      </a:r>
                    </a:p>
                  </a:txBody>
                  <a:tcPr anchor="ctr"/>
                </a:tc>
                <a:extLst>
                  <a:ext uri="{0D108BD9-81ED-4DB2-BD59-A6C34878D82A}">
                    <a16:rowId xmlns:a16="http://schemas.microsoft.com/office/drawing/2014/main" val="4203879529"/>
                  </a:ext>
                </a:extLst>
              </a:tr>
              <a:tr h="370840">
                <a:tc>
                  <a:txBody>
                    <a:bodyPr/>
                    <a:lstStyle/>
                    <a:p>
                      <a:pPr algn="l"/>
                      <a:r>
                        <a:rPr lang="en-GB" sz="1200" b="0" i="0" dirty="0">
                          <a:latin typeface="Gill Sans" panose="020B0502020104020203" pitchFamily="34" charset="-79"/>
                          <a:cs typeface="Gill Sans" panose="020B0502020104020203" pitchFamily="34" charset="-79"/>
                        </a:rPr>
                        <a:t>8.</a:t>
                      </a:r>
                    </a:p>
                  </a:txBody>
                  <a:tcPr anchor="ctr"/>
                </a:tc>
                <a:extLst>
                  <a:ext uri="{0D108BD9-81ED-4DB2-BD59-A6C34878D82A}">
                    <a16:rowId xmlns:a16="http://schemas.microsoft.com/office/drawing/2014/main" val="3842172726"/>
                  </a:ext>
                </a:extLst>
              </a:tr>
              <a:tr h="370840">
                <a:tc>
                  <a:txBody>
                    <a:bodyPr/>
                    <a:lstStyle/>
                    <a:p>
                      <a:pPr algn="l"/>
                      <a:r>
                        <a:rPr lang="en-GB" sz="1200" b="0" i="0" dirty="0">
                          <a:latin typeface="Gill Sans" panose="020B0502020104020203" pitchFamily="34" charset="-79"/>
                          <a:cs typeface="Gill Sans" panose="020B0502020104020203" pitchFamily="34" charset="-79"/>
                        </a:rPr>
                        <a:t>9.</a:t>
                      </a:r>
                    </a:p>
                  </a:txBody>
                  <a:tcPr anchor="ctr"/>
                </a:tc>
                <a:extLst>
                  <a:ext uri="{0D108BD9-81ED-4DB2-BD59-A6C34878D82A}">
                    <a16:rowId xmlns:a16="http://schemas.microsoft.com/office/drawing/2014/main" val="3709985322"/>
                  </a:ext>
                </a:extLst>
              </a:tr>
              <a:tr h="370840">
                <a:tc>
                  <a:txBody>
                    <a:bodyPr/>
                    <a:lstStyle/>
                    <a:p>
                      <a:pPr algn="l"/>
                      <a:r>
                        <a:rPr lang="en-GB" sz="1200" b="0" i="0" dirty="0">
                          <a:latin typeface="Gill Sans" panose="020B0502020104020203" pitchFamily="34" charset="-79"/>
                          <a:cs typeface="Gill Sans" panose="020B0502020104020203" pitchFamily="34" charset="-79"/>
                        </a:rPr>
                        <a:t>10.</a:t>
                      </a:r>
                    </a:p>
                  </a:txBody>
                  <a:tcPr anchor="ctr"/>
                </a:tc>
                <a:extLst>
                  <a:ext uri="{0D108BD9-81ED-4DB2-BD59-A6C34878D82A}">
                    <a16:rowId xmlns:a16="http://schemas.microsoft.com/office/drawing/2014/main" val="2919558722"/>
                  </a:ext>
                </a:extLst>
              </a:tr>
              <a:tr h="370840">
                <a:tc>
                  <a:txBody>
                    <a:bodyPr/>
                    <a:lstStyle/>
                    <a:p>
                      <a:pPr algn="l"/>
                      <a:r>
                        <a:rPr lang="en-GB" sz="1200" b="0" i="0" dirty="0">
                          <a:latin typeface="Gill Sans" panose="020B0502020104020203" pitchFamily="34" charset="-79"/>
                          <a:cs typeface="Gill Sans" panose="020B0502020104020203" pitchFamily="34" charset="-79"/>
                        </a:rPr>
                        <a:t>Total Score:     ______/ 10</a:t>
                      </a:r>
                    </a:p>
                  </a:txBody>
                  <a:tcPr anchor="ctr"/>
                </a:tc>
                <a:extLst>
                  <a:ext uri="{0D108BD9-81ED-4DB2-BD59-A6C34878D82A}">
                    <a16:rowId xmlns:a16="http://schemas.microsoft.com/office/drawing/2014/main" val="1262465897"/>
                  </a:ext>
                </a:extLst>
              </a:tr>
            </a:tbl>
          </a:graphicData>
        </a:graphic>
      </p:graphicFrame>
      <p:graphicFrame>
        <p:nvGraphicFramePr>
          <p:cNvPr id="14" name="Table 13">
            <a:extLst>
              <a:ext uri="{FF2B5EF4-FFF2-40B4-BE49-F238E27FC236}">
                <a16:creationId xmlns:a16="http://schemas.microsoft.com/office/drawing/2014/main" id="{F34E07A9-FBFC-E64D-B4C3-4531C1D21E6B}"/>
              </a:ext>
            </a:extLst>
          </p:cNvPr>
          <p:cNvGraphicFramePr>
            <a:graphicFrameLocks noGrp="1"/>
          </p:cNvGraphicFramePr>
          <p:nvPr>
            <p:extLst>
              <p:ext uri="{D42A27DB-BD31-4B8C-83A1-F6EECF244321}">
                <p14:modId xmlns:p14="http://schemas.microsoft.com/office/powerpoint/2010/main" val="3450211080"/>
              </p:ext>
            </p:extLst>
          </p:nvPr>
        </p:nvGraphicFramePr>
        <p:xfrm>
          <a:off x="3571008" y="4953000"/>
          <a:ext cx="2701637" cy="4450080"/>
        </p:xfrm>
        <a:graphic>
          <a:graphicData uri="http://schemas.openxmlformats.org/drawingml/2006/table">
            <a:tbl>
              <a:tblPr firstRow="1" bandRow="1">
                <a:tableStyleId>{5940675A-B579-460E-94D1-54222C63F5DA}</a:tableStyleId>
              </a:tblPr>
              <a:tblGrid>
                <a:gridCol w="2701637">
                  <a:extLst>
                    <a:ext uri="{9D8B030D-6E8A-4147-A177-3AD203B41FA5}">
                      <a16:colId xmlns:a16="http://schemas.microsoft.com/office/drawing/2014/main" val="2757150113"/>
                    </a:ext>
                  </a:extLst>
                </a:gridCol>
              </a:tblGrid>
              <a:tr h="370840">
                <a:tc>
                  <a:txBody>
                    <a:bodyPr/>
                    <a:lstStyle/>
                    <a:p>
                      <a:pPr algn="l"/>
                      <a:r>
                        <a:rPr lang="en-GB" sz="1200" b="0" i="0" dirty="0">
                          <a:latin typeface="Gill Sans" panose="020B0502020104020203" pitchFamily="34" charset="-79"/>
                          <a:cs typeface="Gill Sans" panose="020B0502020104020203" pitchFamily="34" charset="-79"/>
                        </a:rPr>
                        <a:t>Name:</a:t>
                      </a:r>
                    </a:p>
                  </a:txBody>
                  <a:tcPr anchor="ctr"/>
                </a:tc>
                <a:extLst>
                  <a:ext uri="{0D108BD9-81ED-4DB2-BD59-A6C34878D82A}">
                    <a16:rowId xmlns:a16="http://schemas.microsoft.com/office/drawing/2014/main" val="2115485552"/>
                  </a:ext>
                </a:extLst>
              </a:tr>
              <a:tr h="370840">
                <a:tc>
                  <a:txBody>
                    <a:bodyPr/>
                    <a:lstStyle/>
                    <a:p>
                      <a:pPr algn="l"/>
                      <a:r>
                        <a:rPr lang="en-GB" sz="1200" b="0" i="0" dirty="0">
                          <a:latin typeface="Gill Sans" panose="020B0502020104020203" pitchFamily="34" charset="-79"/>
                          <a:cs typeface="Gill Sans" panose="020B0502020104020203" pitchFamily="34" charset="-79"/>
                        </a:rPr>
                        <a:t>1.</a:t>
                      </a:r>
                    </a:p>
                  </a:txBody>
                  <a:tcPr anchor="ctr"/>
                </a:tc>
                <a:extLst>
                  <a:ext uri="{0D108BD9-81ED-4DB2-BD59-A6C34878D82A}">
                    <a16:rowId xmlns:a16="http://schemas.microsoft.com/office/drawing/2014/main" val="1517071396"/>
                  </a:ext>
                </a:extLst>
              </a:tr>
              <a:tr h="370840">
                <a:tc>
                  <a:txBody>
                    <a:bodyPr/>
                    <a:lstStyle/>
                    <a:p>
                      <a:pPr algn="l"/>
                      <a:r>
                        <a:rPr lang="en-GB" sz="1200" b="0" i="0" dirty="0">
                          <a:latin typeface="Gill Sans" panose="020B0502020104020203" pitchFamily="34" charset="-79"/>
                          <a:cs typeface="Gill Sans" panose="020B0502020104020203" pitchFamily="34" charset="-79"/>
                        </a:rPr>
                        <a:t>2.</a:t>
                      </a:r>
                    </a:p>
                  </a:txBody>
                  <a:tcPr anchor="ctr"/>
                </a:tc>
                <a:extLst>
                  <a:ext uri="{0D108BD9-81ED-4DB2-BD59-A6C34878D82A}">
                    <a16:rowId xmlns:a16="http://schemas.microsoft.com/office/drawing/2014/main" val="636825272"/>
                  </a:ext>
                </a:extLst>
              </a:tr>
              <a:tr h="370840">
                <a:tc>
                  <a:txBody>
                    <a:bodyPr/>
                    <a:lstStyle/>
                    <a:p>
                      <a:pPr algn="l"/>
                      <a:r>
                        <a:rPr lang="en-GB" sz="1200" b="0" i="0" dirty="0">
                          <a:latin typeface="Gill Sans" panose="020B0502020104020203" pitchFamily="34" charset="-79"/>
                          <a:cs typeface="Gill Sans" panose="020B0502020104020203" pitchFamily="34" charset="-79"/>
                        </a:rPr>
                        <a:t>3.</a:t>
                      </a:r>
                    </a:p>
                  </a:txBody>
                  <a:tcPr anchor="ctr"/>
                </a:tc>
                <a:extLst>
                  <a:ext uri="{0D108BD9-81ED-4DB2-BD59-A6C34878D82A}">
                    <a16:rowId xmlns:a16="http://schemas.microsoft.com/office/drawing/2014/main" val="1396937862"/>
                  </a:ext>
                </a:extLst>
              </a:tr>
              <a:tr h="370840">
                <a:tc>
                  <a:txBody>
                    <a:bodyPr/>
                    <a:lstStyle/>
                    <a:p>
                      <a:pPr algn="l"/>
                      <a:r>
                        <a:rPr lang="en-GB" sz="1200" b="0" i="0" dirty="0">
                          <a:latin typeface="Gill Sans" panose="020B0502020104020203" pitchFamily="34" charset="-79"/>
                          <a:cs typeface="Gill Sans" panose="020B0502020104020203" pitchFamily="34" charset="-79"/>
                        </a:rPr>
                        <a:t>4.</a:t>
                      </a:r>
                    </a:p>
                  </a:txBody>
                  <a:tcPr anchor="ctr"/>
                </a:tc>
                <a:extLst>
                  <a:ext uri="{0D108BD9-81ED-4DB2-BD59-A6C34878D82A}">
                    <a16:rowId xmlns:a16="http://schemas.microsoft.com/office/drawing/2014/main" val="3696696284"/>
                  </a:ext>
                </a:extLst>
              </a:tr>
              <a:tr h="370840">
                <a:tc>
                  <a:txBody>
                    <a:bodyPr/>
                    <a:lstStyle/>
                    <a:p>
                      <a:pPr algn="l"/>
                      <a:r>
                        <a:rPr lang="en-GB" sz="1200" b="0" i="0" dirty="0">
                          <a:latin typeface="Gill Sans" panose="020B0502020104020203" pitchFamily="34" charset="-79"/>
                          <a:cs typeface="Gill Sans" panose="020B0502020104020203" pitchFamily="34" charset="-79"/>
                        </a:rPr>
                        <a:t>5.</a:t>
                      </a:r>
                    </a:p>
                  </a:txBody>
                  <a:tcPr anchor="ctr"/>
                </a:tc>
                <a:extLst>
                  <a:ext uri="{0D108BD9-81ED-4DB2-BD59-A6C34878D82A}">
                    <a16:rowId xmlns:a16="http://schemas.microsoft.com/office/drawing/2014/main" val="271662639"/>
                  </a:ext>
                </a:extLst>
              </a:tr>
              <a:tr h="370840">
                <a:tc>
                  <a:txBody>
                    <a:bodyPr/>
                    <a:lstStyle/>
                    <a:p>
                      <a:pPr algn="l"/>
                      <a:r>
                        <a:rPr lang="en-GB" sz="1200" b="0" i="0" dirty="0">
                          <a:latin typeface="Gill Sans" panose="020B0502020104020203" pitchFamily="34" charset="-79"/>
                          <a:cs typeface="Gill Sans" panose="020B0502020104020203" pitchFamily="34" charset="-79"/>
                        </a:rPr>
                        <a:t>6.</a:t>
                      </a:r>
                    </a:p>
                  </a:txBody>
                  <a:tcPr anchor="ctr"/>
                </a:tc>
                <a:extLst>
                  <a:ext uri="{0D108BD9-81ED-4DB2-BD59-A6C34878D82A}">
                    <a16:rowId xmlns:a16="http://schemas.microsoft.com/office/drawing/2014/main" val="684551150"/>
                  </a:ext>
                </a:extLst>
              </a:tr>
              <a:tr h="370840">
                <a:tc>
                  <a:txBody>
                    <a:bodyPr/>
                    <a:lstStyle/>
                    <a:p>
                      <a:pPr algn="l"/>
                      <a:r>
                        <a:rPr lang="en-GB" sz="1200" b="0" i="0" dirty="0">
                          <a:latin typeface="Gill Sans" panose="020B0502020104020203" pitchFamily="34" charset="-79"/>
                          <a:cs typeface="Gill Sans" panose="020B0502020104020203" pitchFamily="34" charset="-79"/>
                        </a:rPr>
                        <a:t>7.</a:t>
                      </a:r>
                    </a:p>
                  </a:txBody>
                  <a:tcPr anchor="ctr"/>
                </a:tc>
                <a:extLst>
                  <a:ext uri="{0D108BD9-81ED-4DB2-BD59-A6C34878D82A}">
                    <a16:rowId xmlns:a16="http://schemas.microsoft.com/office/drawing/2014/main" val="4203879529"/>
                  </a:ext>
                </a:extLst>
              </a:tr>
              <a:tr h="370840">
                <a:tc>
                  <a:txBody>
                    <a:bodyPr/>
                    <a:lstStyle/>
                    <a:p>
                      <a:pPr algn="l"/>
                      <a:r>
                        <a:rPr lang="en-GB" sz="1200" b="0" i="0" dirty="0">
                          <a:latin typeface="Gill Sans" panose="020B0502020104020203" pitchFamily="34" charset="-79"/>
                          <a:cs typeface="Gill Sans" panose="020B0502020104020203" pitchFamily="34" charset="-79"/>
                        </a:rPr>
                        <a:t>8.</a:t>
                      </a:r>
                    </a:p>
                  </a:txBody>
                  <a:tcPr anchor="ctr"/>
                </a:tc>
                <a:extLst>
                  <a:ext uri="{0D108BD9-81ED-4DB2-BD59-A6C34878D82A}">
                    <a16:rowId xmlns:a16="http://schemas.microsoft.com/office/drawing/2014/main" val="3842172726"/>
                  </a:ext>
                </a:extLst>
              </a:tr>
              <a:tr h="370840">
                <a:tc>
                  <a:txBody>
                    <a:bodyPr/>
                    <a:lstStyle/>
                    <a:p>
                      <a:pPr algn="l"/>
                      <a:r>
                        <a:rPr lang="en-GB" sz="1200" b="0" i="0" dirty="0">
                          <a:latin typeface="Gill Sans" panose="020B0502020104020203" pitchFamily="34" charset="-79"/>
                          <a:cs typeface="Gill Sans" panose="020B0502020104020203" pitchFamily="34" charset="-79"/>
                        </a:rPr>
                        <a:t>9.</a:t>
                      </a:r>
                    </a:p>
                  </a:txBody>
                  <a:tcPr anchor="ctr"/>
                </a:tc>
                <a:extLst>
                  <a:ext uri="{0D108BD9-81ED-4DB2-BD59-A6C34878D82A}">
                    <a16:rowId xmlns:a16="http://schemas.microsoft.com/office/drawing/2014/main" val="3709985322"/>
                  </a:ext>
                </a:extLst>
              </a:tr>
              <a:tr h="370840">
                <a:tc>
                  <a:txBody>
                    <a:bodyPr/>
                    <a:lstStyle/>
                    <a:p>
                      <a:pPr algn="l"/>
                      <a:r>
                        <a:rPr lang="en-GB" sz="1200" b="0" i="0" dirty="0">
                          <a:latin typeface="Gill Sans" panose="020B0502020104020203" pitchFamily="34" charset="-79"/>
                          <a:cs typeface="Gill Sans" panose="020B0502020104020203" pitchFamily="34" charset="-79"/>
                        </a:rPr>
                        <a:t>10.</a:t>
                      </a:r>
                    </a:p>
                  </a:txBody>
                  <a:tcPr anchor="ctr"/>
                </a:tc>
                <a:extLst>
                  <a:ext uri="{0D108BD9-81ED-4DB2-BD59-A6C34878D82A}">
                    <a16:rowId xmlns:a16="http://schemas.microsoft.com/office/drawing/2014/main" val="2919558722"/>
                  </a:ext>
                </a:extLst>
              </a:tr>
              <a:tr h="370840">
                <a:tc>
                  <a:txBody>
                    <a:bodyPr/>
                    <a:lstStyle/>
                    <a:p>
                      <a:pPr algn="l"/>
                      <a:r>
                        <a:rPr lang="en-GB" sz="1200" b="0" i="0" dirty="0">
                          <a:latin typeface="Gill Sans" panose="020B0502020104020203" pitchFamily="34" charset="-79"/>
                          <a:cs typeface="Gill Sans" panose="020B0502020104020203" pitchFamily="34" charset="-79"/>
                        </a:rPr>
                        <a:t>Total Score:     ______/ 10</a:t>
                      </a:r>
                    </a:p>
                  </a:txBody>
                  <a:tcPr anchor="ctr"/>
                </a:tc>
                <a:extLst>
                  <a:ext uri="{0D108BD9-81ED-4DB2-BD59-A6C34878D82A}">
                    <a16:rowId xmlns:a16="http://schemas.microsoft.com/office/drawing/2014/main" val="1262465897"/>
                  </a:ext>
                </a:extLst>
              </a:tr>
            </a:tbl>
          </a:graphicData>
        </a:graphic>
      </p:graphicFrame>
    </p:spTree>
    <p:extLst>
      <p:ext uri="{BB962C8B-B14F-4D97-AF65-F5344CB8AC3E}">
        <p14:creationId xmlns:p14="http://schemas.microsoft.com/office/powerpoint/2010/main" val="63206470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F5046FFF-5FAB-5B47-9E5A-556B988C045D}"/>
              </a:ext>
            </a:extLst>
          </p:cNvPr>
          <p:cNvGraphicFramePr>
            <a:graphicFrameLocks noGrp="1"/>
          </p:cNvGraphicFramePr>
          <p:nvPr>
            <p:extLst>
              <p:ext uri="{D42A27DB-BD31-4B8C-83A1-F6EECF244321}">
                <p14:modId xmlns:p14="http://schemas.microsoft.com/office/powerpoint/2010/main" val="2957673772"/>
              </p:ext>
            </p:extLst>
          </p:nvPr>
        </p:nvGraphicFramePr>
        <p:xfrm>
          <a:off x="415636" y="889567"/>
          <a:ext cx="2701637" cy="8158480"/>
        </p:xfrm>
        <a:graphic>
          <a:graphicData uri="http://schemas.openxmlformats.org/drawingml/2006/table">
            <a:tbl>
              <a:tblPr firstRow="1" bandRow="1">
                <a:tableStyleId>{5940675A-B579-460E-94D1-54222C63F5DA}</a:tableStyleId>
              </a:tblPr>
              <a:tblGrid>
                <a:gridCol w="2701637">
                  <a:extLst>
                    <a:ext uri="{9D8B030D-6E8A-4147-A177-3AD203B41FA5}">
                      <a16:colId xmlns:a16="http://schemas.microsoft.com/office/drawing/2014/main" val="2757150113"/>
                    </a:ext>
                  </a:extLst>
                </a:gridCol>
              </a:tblGrid>
              <a:tr h="370840">
                <a:tc>
                  <a:txBody>
                    <a:bodyPr/>
                    <a:lstStyle/>
                    <a:p>
                      <a:pPr algn="l"/>
                      <a:r>
                        <a:rPr lang="en-GB" sz="1200" b="0" i="0" dirty="0">
                          <a:latin typeface="Gill Sans" panose="020B0502020104020203" pitchFamily="34" charset="-79"/>
                          <a:cs typeface="Gill Sans" panose="020B0502020104020203" pitchFamily="34" charset="-79"/>
                        </a:rPr>
                        <a:t>Name:</a:t>
                      </a:r>
                    </a:p>
                  </a:txBody>
                  <a:tcPr anchor="ctr"/>
                </a:tc>
                <a:extLst>
                  <a:ext uri="{0D108BD9-81ED-4DB2-BD59-A6C34878D82A}">
                    <a16:rowId xmlns:a16="http://schemas.microsoft.com/office/drawing/2014/main" val="2115485552"/>
                  </a:ext>
                </a:extLst>
              </a:tr>
              <a:tr h="370840">
                <a:tc>
                  <a:txBody>
                    <a:bodyPr/>
                    <a:lstStyle/>
                    <a:p>
                      <a:pPr algn="l"/>
                      <a:r>
                        <a:rPr lang="en-GB" sz="1200" b="0" i="0" dirty="0">
                          <a:latin typeface="Gill Sans" panose="020B0502020104020203" pitchFamily="34" charset="-79"/>
                          <a:cs typeface="Gill Sans" panose="020B0502020104020203" pitchFamily="34" charset="-79"/>
                        </a:rPr>
                        <a:t>1.</a:t>
                      </a:r>
                    </a:p>
                  </a:txBody>
                  <a:tcPr anchor="ctr"/>
                </a:tc>
                <a:extLst>
                  <a:ext uri="{0D108BD9-81ED-4DB2-BD59-A6C34878D82A}">
                    <a16:rowId xmlns:a16="http://schemas.microsoft.com/office/drawing/2014/main" val="1517071396"/>
                  </a:ext>
                </a:extLst>
              </a:tr>
              <a:tr h="370840">
                <a:tc>
                  <a:txBody>
                    <a:bodyPr/>
                    <a:lstStyle/>
                    <a:p>
                      <a:pPr algn="l"/>
                      <a:r>
                        <a:rPr lang="en-GB" sz="1200" b="0" i="0" dirty="0">
                          <a:latin typeface="Gill Sans" panose="020B0502020104020203" pitchFamily="34" charset="-79"/>
                          <a:cs typeface="Gill Sans" panose="020B0502020104020203" pitchFamily="34" charset="-79"/>
                        </a:rPr>
                        <a:t>2.</a:t>
                      </a:r>
                    </a:p>
                  </a:txBody>
                  <a:tcPr anchor="ctr"/>
                </a:tc>
                <a:extLst>
                  <a:ext uri="{0D108BD9-81ED-4DB2-BD59-A6C34878D82A}">
                    <a16:rowId xmlns:a16="http://schemas.microsoft.com/office/drawing/2014/main" val="636825272"/>
                  </a:ext>
                </a:extLst>
              </a:tr>
              <a:tr h="370840">
                <a:tc>
                  <a:txBody>
                    <a:bodyPr/>
                    <a:lstStyle/>
                    <a:p>
                      <a:pPr algn="l"/>
                      <a:r>
                        <a:rPr lang="en-GB" sz="1200" b="0" i="0" dirty="0">
                          <a:latin typeface="Gill Sans" panose="020B0502020104020203" pitchFamily="34" charset="-79"/>
                          <a:cs typeface="Gill Sans" panose="020B0502020104020203" pitchFamily="34" charset="-79"/>
                        </a:rPr>
                        <a:t>3.</a:t>
                      </a:r>
                    </a:p>
                  </a:txBody>
                  <a:tcPr anchor="ctr"/>
                </a:tc>
                <a:extLst>
                  <a:ext uri="{0D108BD9-81ED-4DB2-BD59-A6C34878D82A}">
                    <a16:rowId xmlns:a16="http://schemas.microsoft.com/office/drawing/2014/main" val="1396937862"/>
                  </a:ext>
                </a:extLst>
              </a:tr>
              <a:tr h="370840">
                <a:tc>
                  <a:txBody>
                    <a:bodyPr/>
                    <a:lstStyle/>
                    <a:p>
                      <a:pPr algn="l"/>
                      <a:r>
                        <a:rPr lang="en-GB" sz="1200" b="0" i="0" dirty="0">
                          <a:latin typeface="Gill Sans" panose="020B0502020104020203" pitchFamily="34" charset="-79"/>
                          <a:cs typeface="Gill Sans" panose="020B0502020104020203" pitchFamily="34" charset="-79"/>
                        </a:rPr>
                        <a:t>4.</a:t>
                      </a:r>
                    </a:p>
                  </a:txBody>
                  <a:tcPr anchor="ctr"/>
                </a:tc>
                <a:extLst>
                  <a:ext uri="{0D108BD9-81ED-4DB2-BD59-A6C34878D82A}">
                    <a16:rowId xmlns:a16="http://schemas.microsoft.com/office/drawing/2014/main" val="3696696284"/>
                  </a:ext>
                </a:extLst>
              </a:tr>
              <a:tr h="370840">
                <a:tc>
                  <a:txBody>
                    <a:bodyPr/>
                    <a:lstStyle/>
                    <a:p>
                      <a:pPr algn="l"/>
                      <a:r>
                        <a:rPr lang="en-GB" sz="1200" b="0" i="0" dirty="0">
                          <a:latin typeface="Gill Sans" panose="020B0502020104020203" pitchFamily="34" charset="-79"/>
                          <a:cs typeface="Gill Sans" panose="020B0502020104020203" pitchFamily="34" charset="-79"/>
                        </a:rPr>
                        <a:t>5.</a:t>
                      </a:r>
                    </a:p>
                  </a:txBody>
                  <a:tcPr anchor="ctr"/>
                </a:tc>
                <a:extLst>
                  <a:ext uri="{0D108BD9-81ED-4DB2-BD59-A6C34878D82A}">
                    <a16:rowId xmlns:a16="http://schemas.microsoft.com/office/drawing/2014/main" val="271662639"/>
                  </a:ext>
                </a:extLst>
              </a:tr>
              <a:tr h="370840">
                <a:tc>
                  <a:txBody>
                    <a:bodyPr/>
                    <a:lstStyle/>
                    <a:p>
                      <a:pPr algn="l"/>
                      <a:r>
                        <a:rPr lang="en-GB" sz="1200" b="0" i="0" dirty="0">
                          <a:latin typeface="Gill Sans" panose="020B0502020104020203" pitchFamily="34" charset="-79"/>
                          <a:cs typeface="Gill Sans" panose="020B0502020104020203" pitchFamily="34" charset="-79"/>
                        </a:rPr>
                        <a:t>6.</a:t>
                      </a:r>
                    </a:p>
                  </a:txBody>
                  <a:tcPr anchor="ctr"/>
                </a:tc>
                <a:extLst>
                  <a:ext uri="{0D108BD9-81ED-4DB2-BD59-A6C34878D82A}">
                    <a16:rowId xmlns:a16="http://schemas.microsoft.com/office/drawing/2014/main" val="684551150"/>
                  </a:ext>
                </a:extLst>
              </a:tr>
              <a:tr h="370840">
                <a:tc>
                  <a:txBody>
                    <a:bodyPr/>
                    <a:lstStyle/>
                    <a:p>
                      <a:pPr algn="l"/>
                      <a:r>
                        <a:rPr lang="en-GB" sz="1200" b="0" i="0" dirty="0">
                          <a:latin typeface="Gill Sans" panose="020B0502020104020203" pitchFamily="34" charset="-79"/>
                          <a:cs typeface="Gill Sans" panose="020B0502020104020203" pitchFamily="34" charset="-79"/>
                        </a:rPr>
                        <a:t>7.</a:t>
                      </a:r>
                    </a:p>
                  </a:txBody>
                  <a:tcPr anchor="ctr"/>
                </a:tc>
                <a:extLst>
                  <a:ext uri="{0D108BD9-81ED-4DB2-BD59-A6C34878D82A}">
                    <a16:rowId xmlns:a16="http://schemas.microsoft.com/office/drawing/2014/main" val="4203879529"/>
                  </a:ext>
                </a:extLst>
              </a:tr>
              <a:tr h="370840">
                <a:tc>
                  <a:txBody>
                    <a:bodyPr/>
                    <a:lstStyle/>
                    <a:p>
                      <a:pPr algn="l"/>
                      <a:r>
                        <a:rPr lang="en-GB" sz="1200" b="0" i="0" dirty="0">
                          <a:latin typeface="Gill Sans" panose="020B0502020104020203" pitchFamily="34" charset="-79"/>
                          <a:cs typeface="Gill Sans" panose="020B0502020104020203" pitchFamily="34" charset="-79"/>
                        </a:rPr>
                        <a:t>8.</a:t>
                      </a:r>
                    </a:p>
                  </a:txBody>
                  <a:tcPr anchor="ctr"/>
                </a:tc>
                <a:extLst>
                  <a:ext uri="{0D108BD9-81ED-4DB2-BD59-A6C34878D82A}">
                    <a16:rowId xmlns:a16="http://schemas.microsoft.com/office/drawing/2014/main" val="3842172726"/>
                  </a:ext>
                </a:extLst>
              </a:tr>
              <a:tr h="370840">
                <a:tc>
                  <a:txBody>
                    <a:bodyPr/>
                    <a:lstStyle/>
                    <a:p>
                      <a:pPr algn="l"/>
                      <a:r>
                        <a:rPr lang="en-GB" sz="1200" b="0" i="0" dirty="0">
                          <a:latin typeface="Gill Sans" panose="020B0502020104020203" pitchFamily="34" charset="-79"/>
                          <a:cs typeface="Gill Sans" panose="020B0502020104020203" pitchFamily="34" charset="-79"/>
                        </a:rPr>
                        <a:t>9.</a:t>
                      </a:r>
                    </a:p>
                  </a:txBody>
                  <a:tcPr anchor="ctr"/>
                </a:tc>
                <a:extLst>
                  <a:ext uri="{0D108BD9-81ED-4DB2-BD59-A6C34878D82A}">
                    <a16:rowId xmlns:a16="http://schemas.microsoft.com/office/drawing/2014/main" val="3709985322"/>
                  </a:ext>
                </a:extLst>
              </a:tr>
              <a:tr h="370840">
                <a:tc>
                  <a:txBody>
                    <a:bodyPr/>
                    <a:lstStyle/>
                    <a:p>
                      <a:pPr algn="l"/>
                      <a:r>
                        <a:rPr lang="en-GB" sz="1200" b="0" i="0" dirty="0">
                          <a:latin typeface="Gill Sans" panose="020B0502020104020203" pitchFamily="34" charset="-79"/>
                          <a:cs typeface="Gill Sans" panose="020B0502020104020203" pitchFamily="34" charset="-79"/>
                        </a:rPr>
                        <a:t>10.</a:t>
                      </a:r>
                    </a:p>
                  </a:txBody>
                  <a:tcPr anchor="ctr"/>
                </a:tc>
                <a:extLst>
                  <a:ext uri="{0D108BD9-81ED-4DB2-BD59-A6C34878D82A}">
                    <a16:rowId xmlns:a16="http://schemas.microsoft.com/office/drawing/2014/main" val="2919558722"/>
                  </a:ext>
                </a:extLst>
              </a:tr>
              <a:tr h="370840">
                <a:tc>
                  <a:txBody>
                    <a:bodyPr/>
                    <a:lstStyle/>
                    <a:p>
                      <a:pPr algn="l"/>
                      <a:r>
                        <a:rPr lang="en-GB" sz="1200" b="0" i="0" dirty="0">
                          <a:latin typeface="Gill Sans" panose="020B0502020104020203" pitchFamily="34" charset="-79"/>
                          <a:cs typeface="Gill Sans" panose="020B0502020104020203" pitchFamily="34" charset="-79"/>
                        </a:rPr>
                        <a:t>11.</a:t>
                      </a:r>
                    </a:p>
                  </a:txBody>
                  <a:tcPr anchor="ctr"/>
                </a:tc>
                <a:extLst>
                  <a:ext uri="{0D108BD9-81ED-4DB2-BD59-A6C34878D82A}">
                    <a16:rowId xmlns:a16="http://schemas.microsoft.com/office/drawing/2014/main" val="1262465897"/>
                  </a:ext>
                </a:extLst>
              </a:tr>
              <a:tr h="370840">
                <a:tc>
                  <a:txBody>
                    <a:bodyPr/>
                    <a:lstStyle/>
                    <a:p>
                      <a:pPr algn="l"/>
                      <a:r>
                        <a:rPr lang="en-GB" sz="1200" b="0" i="0" dirty="0">
                          <a:latin typeface="Gill Sans" panose="020B0502020104020203" pitchFamily="34" charset="-79"/>
                          <a:cs typeface="Gill Sans" panose="020B0502020104020203" pitchFamily="34" charset="-79"/>
                        </a:rPr>
                        <a:t>12.</a:t>
                      </a:r>
                    </a:p>
                  </a:txBody>
                  <a:tcPr anchor="ctr"/>
                </a:tc>
                <a:extLst>
                  <a:ext uri="{0D108BD9-81ED-4DB2-BD59-A6C34878D82A}">
                    <a16:rowId xmlns:a16="http://schemas.microsoft.com/office/drawing/2014/main" val="2688125277"/>
                  </a:ext>
                </a:extLst>
              </a:tr>
              <a:tr h="370840">
                <a:tc>
                  <a:txBody>
                    <a:bodyPr/>
                    <a:lstStyle/>
                    <a:p>
                      <a:pPr algn="l"/>
                      <a:r>
                        <a:rPr lang="en-GB" sz="1200" b="0" i="0" dirty="0">
                          <a:latin typeface="Gill Sans" panose="020B0502020104020203" pitchFamily="34" charset="-79"/>
                          <a:cs typeface="Gill Sans" panose="020B0502020104020203" pitchFamily="34" charset="-79"/>
                        </a:rPr>
                        <a:t>13.</a:t>
                      </a:r>
                    </a:p>
                  </a:txBody>
                  <a:tcPr anchor="ctr"/>
                </a:tc>
                <a:extLst>
                  <a:ext uri="{0D108BD9-81ED-4DB2-BD59-A6C34878D82A}">
                    <a16:rowId xmlns:a16="http://schemas.microsoft.com/office/drawing/2014/main" val="1100873169"/>
                  </a:ext>
                </a:extLst>
              </a:tr>
              <a:tr h="370840">
                <a:tc>
                  <a:txBody>
                    <a:bodyPr/>
                    <a:lstStyle/>
                    <a:p>
                      <a:pPr algn="l"/>
                      <a:r>
                        <a:rPr lang="en-GB" sz="1200" b="0" i="0" dirty="0">
                          <a:latin typeface="Gill Sans" panose="020B0502020104020203" pitchFamily="34" charset="-79"/>
                          <a:cs typeface="Gill Sans" panose="020B0502020104020203" pitchFamily="34" charset="-79"/>
                        </a:rPr>
                        <a:t>14.</a:t>
                      </a:r>
                    </a:p>
                  </a:txBody>
                  <a:tcPr anchor="ctr"/>
                </a:tc>
                <a:extLst>
                  <a:ext uri="{0D108BD9-81ED-4DB2-BD59-A6C34878D82A}">
                    <a16:rowId xmlns:a16="http://schemas.microsoft.com/office/drawing/2014/main" val="2184792652"/>
                  </a:ext>
                </a:extLst>
              </a:tr>
              <a:tr h="370840">
                <a:tc>
                  <a:txBody>
                    <a:bodyPr/>
                    <a:lstStyle/>
                    <a:p>
                      <a:pPr algn="l"/>
                      <a:r>
                        <a:rPr lang="en-GB" sz="1200" b="0" i="0" dirty="0">
                          <a:latin typeface="Gill Sans" panose="020B0502020104020203" pitchFamily="34" charset="-79"/>
                          <a:cs typeface="Gill Sans" panose="020B0502020104020203" pitchFamily="34" charset="-79"/>
                        </a:rPr>
                        <a:t>15.</a:t>
                      </a:r>
                    </a:p>
                  </a:txBody>
                  <a:tcPr anchor="ctr"/>
                </a:tc>
                <a:extLst>
                  <a:ext uri="{0D108BD9-81ED-4DB2-BD59-A6C34878D82A}">
                    <a16:rowId xmlns:a16="http://schemas.microsoft.com/office/drawing/2014/main" val="406311305"/>
                  </a:ext>
                </a:extLst>
              </a:tr>
              <a:tr h="370840">
                <a:tc>
                  <a:txBody>
                    <a:bodyPr/>
                    <a:lstStyle/>
                    <a:p>
                      <a:pPr algn="l"/>
                      <a:r>
                        <a:rPr lang="en-GB" sz="1200" b="0" i="0" dirty="0">
                          <a:latin typeface="Gill Sans" panose="020B0502020104020203" pitchFamily="34" charset="-79"/>
                          <a:cs typeface="Gill Sans" panose="020B0502020104020203" pitchFamily="34" charset="-79"/>
                        </a:rPr>
                        <a:t>16.</a:t>
                      </a:r>
                    </a:p>
                  </a:txBody>
                  <a:tcPr anchor="ctr"/>
                </a:tc>
                <a:extLst>
                  <a:ext uri="{0D108BD9-81ED-4DB2-BD59-A6C34878D82A}">
                    <a16:rowId xmlns:a16="http://schemas.microsoft.com/office/drawing/2014/main" val="522453647"/>
                  </a:ext>
                </a:extLst>
              </a:tr>
              <a:tr h="370840">
                <a:tc>
                  <a:txBody>
                    <a:bodyPr/>
                    <a:lstStyle/>
                    <a:p>
                      <a:pPr algn="l"/>
                      <a:r>
                        <a:rPr lang="en-GB" sz="1200" b="0" i="0" dirty="0">
                          <a:latin typeface="Gill Sans" panose="020B0502020104020203" pitchFamily="34" charset="-79"/>
                          <a:cs typeface="Gill Sans" panose="020B0502020104020203" pitchFamily="34" charset="-79"/>
                        </a:rPr>
                        <a:t>17.</a:t>
                      </a:r>
                    </a:p>
                  </a:txBody>
                  <a:tcPr anchor="ctr"/>
                </a:tc>
                <a:extLst>
                  <a:ext uri="{0D108BD9-81ED-4DB2-BD59-A6C34878D82A}">
                    <a16:rowId xmlns:a16="http://schemas.microsoft.com/office/drawing/2014/main" val="1884708352"/>
                  </a:ext>
                </a:extLst>
              </a:tr>
              <a:tr h="370840">
                <a:tc>
                  <a:txBody>
                    <a:bodyPr/>
                    <a:lstStyle/>
                    <a:p>
                      <a:pPr algn="l"/>
                      <a:r>
                        <a:rPr lang="en-GB" sz="1200" b="0" i="0" dirty="0">
                          <a:latin typeface="Gill Sans" panose="020B0502020104020203" pitchFamily="34" charset="-79"/>
                          <a:cs typeface="Gill Sans" panose="020B0502020104020203" pitchFamily="34" charset="-79"/>
                        </a:rPr>
                        <a:t>18.</a:t>
                      </a:r>
                    </a:p>
                  </a:txBody>
                  <a:tcPr anchor="ctr"/>
                </a:tc>
                <a:extLst>
                  <a:ext uri="{0D108BD9-81ED-4DB2-BD59-A6C34878D82A}">
                    <a16:rowId xmlns:a16="http://schemas.microsoft.com/office/drawing/2014/main" val="2332781636"/>
                  </a:ext>
                </a:extLst>
              </a:tr>
              <a:tr h="370840">
                <a:tc>
                  <a:txBody>
                    <a:bodyPr/>
                    <a:lstStyle/>
                    <a:p>
                      <a:pPr algn="l"/>
                      <a:r>
                        <a:rPr lang="en-GB" sz="1200" b="0" i="0" dirty="0">
                          <a:latin typeface="Gill Sans" panose="020B0502020104020203" pitchFamily="34" charset="-79"/>
                          <a:cs typeface="Gill Sans" panose="020B0502020104020203" pitchFamily="34" charset="-79"/>
                        </a:rPr>
                        <a:t>19.</a:t>
                      </a:r>
                    </a:p>
                  </a:txBody>
                  <a:tcPr anchor="ctr"/>
                </a:tc>
                <a:extLst>
                  <a:ext uri="{0D108BD9-81ED-4DB2-BD59-A6C34878D82A}">
                    <a16:rowId xmlns:a16="http://schemas.microsoft.com/office/drawing/2014/main" val="2723152938"/>
                  </a:ext>
                </a:extLst>
              </a:tr>
              <a:tr h="370840">
                <a:tc>
                  <a:txBody>
                    <a:bodyPr/>
                    <a:lstStyle/>
                    <a:p>
                      <a:pPr algn="l"/>
                      <a:r>
                        <a:rPr lang="en-GB" sz="1200" b="0" i="0" dirty="0">
                          <a:latin typeface="Gill Sans" panose="020B0502020104020203" pitchFamily="34" charset="-79"/>
                          <a:cs typeface="Gill Sans" panose="020B0502020104020203" pitchFamily="34" charset="-79"/>
                        </a:rPr>
                        <a:t>20.</a:t>
                      </a:r>
                    </a:p>
                  </a:txBody>
                  <a:tcPr anchor="ctr"/>
                </a:tc>
                <a:extLst>
                  <a:ext uri="{0D108BD9-81ED-4DB2-BD59-A6C34878D82A}">
                    <a16:rowId xmlns:a16="http://schemas.microsoft.com/office/drawing/2014/main" val="1987145109"/>
                  </a:ext>
                </a:extLst>
              </a:tr>
              <a:tr h="370840">
                <a:tc>
                  <a:txBody>
                    <a:bodyPr/>
                    <a:lstStyle/>
                    <a:p>
                      <a:pPr algn="l"/>
                      <a:r>
                        <a:rPr lang="en-GB" sz="1200" b="0" i="0" dirty="0">
                          <a:latin typeface="Gill Sans" panose="020B0502020104020203" pitchFamily="34" charset="-79"/>
                          <a:cs typeface="Gill Sans" panose="020B0502020104020203" pitchFamily="34" charset="-79"/>
                        </a:rPr>
                        <a:t>Total Score: _____/20</a:t>
                      </a:r>
                    </a:p>
                  </a:txBody>
                  <a:tcPr anchor="ctr"/>
                </a:tc>
                <a:extLst>
                  <a:ext uri="{0D108BD9-81ED-4DB2-BD59-A6C34878D82A}">
                    <a16:rowId xmlns:a16="http://schemas.microsoft.com/office/drawing/2014/main" val="2727081749"/>
                  </a:ext>
                </a:extLst>
              </a:tr>
            </a:tbl>
          </a:graphicData>
        </a:graphic>
      </p:graphicFrame>
      <p:graphicFrame>
        <p:nvGraphicFramePr>
          <p:cNvPr id="6" name="Table 5">
            <a:extLst>
              <a:ext uri="{FF2B5EF4-FFF2-40B4-BE49-F238E27FC236}">
                <a16:creationId xmlns:a16="http://schemas.microsoft.com/office/drawing/2014/main" id="{5EB5499D-46F7-AC43-AD9C-C4C0F0151322}"/>
              </a:ext>
            </a:extLst>
          </p:cNvPr>
          <p:cNvGraphicFramePr>
            <a:graphicFrameLocks noGrp="1"/>
          </p:cNvGraphicFramePr>
          <p:nvPr>
            <p:extLst>
              <p:ext uri="{D42A27DB-BD31-4B8C-83A1-F6EECF244321}">
                <p14:modId xmlns:p14="http://schemas.microsoft.com/office/powerpoint/2010/main" val="135187557"/>
              </p:ext>
            </p:extLst>
          </p:nvPr>
        </p:nvGraphicFramePr>
        <p:xfrm>
          <a:off x="3740727" y="889567"/>
          <a:ext cx="2701637" cy="8158480"/>
        </p:xfrm>
        <a:graphic>
          <a:graphicData uri="http://schemas.openxmlformats.org/drawingml/2006/table">
            <a:tbl>
              <a:tblPr firstRow="1" bandRow="1">
                <a:tableStyleId>{5940675A-B579-460E-94D1-54222C63F5DA}</a:tableStyleId>
              </a:tblPr>
              <a:tblGrid>
                <a:gridCol w="2701637">
                  <a:extLst>
                    <a:ext uri="{9D8B030D-6E8A-4147-A177-3AD203B41FA5}">
                      <a16:colId xmlns:a16="http://schemas.microsoft.com/office/drawing/2014/main" val="2757150113"/>
                    </a:ext>
                  </a:extLst>
                </a:gridCol>
              </a:tblGrid>
              <a:tr h="370840">
                <a:tc>
                  <a:txBody>
                    <a:bodyPr/>
                    <a:lstStyle/>
                    <a:p>
                      <a:pPr algn="l"/>
                      <a:r>
                        <a:rPr lang="en-GB" sz="1200" b="0" i="0" dirty="0">
                          <a:latin typeface="Gill Sans" panose="020B0502020104020203" pitchFamily="34" charset="-79"/>
                          <a:cs typeface="Gill Sans" panose="020B0502020104020203" pitchFamily="34" charset="-79"/>
                        </a:rPr>
                        <a:t>Name:</a:t>
                      </a:r>
                    </a:p>
                  </a:txBody>
                  <a:tcPr anchor="ctr"/>
                </a:tc>
                <a:extLst>
                  <a:ext uri="{0D108BD9-81ED-4DB2-BD59-A6C34878D82A}">
                    <a16:rowId xmlns:a16="http://schemas.microsoft.com/office/drawing/2014/main" val="2115485552"/>
                  </a:ext>
                </a:extLst>
              </a:tr>
              <a:tr h="370840">
                <a:tc>
                  <a:txBody>
                    <a:bodyPr/>
                    <a:lstStyle/>
                    <a:p>
                      <a:pPr algn="l"/>
                      <a:r>
                        <a:rPr lang="en-GB" sz="1200" b="0" i="0" dirty="0">
                          <a:latin typeface="Gill Sans" panose="020B0502020104020203" pitchFamily="34" charset="-79"/>
                          <a:cs typeface="Gill Sans" panose="020B0502020104020203" pitchFamily="34" charset="-79"/>
                        </a:rPr>
                        <a:t>1.</a:t>
                      </a:r>
                    </a:p>
                  </a:txBody>
                  <a:tcPr anchor="ctr"/>
                </a:tc>
                <a:extLst>
                  <a:ext uri="{0D108BD9-81ED-4DB2-BD59-A6C34878D82A}">
                    <a16:rowId xmlns:a16="http://schemas.microsoft.com/office/drawing/2014/main" val="1517071396"/>
                  </a:ext>
                </a:extLst>
              </a:tr>
              <a:tr h="370840">
                <a:tc>
                  <a:txBody>
                    <a:bodyPr/>
                    <a:lstStyle/>
                    <a:p>
                      <a:pPr algn="l"/>
                      <a:r>
                        <a:rPr lang="en-GB" sz="1200" b="0" i="0" dirty="0">
                          <a:latin typeface="Gill Sans" panose="020B0502020104020203" pitchFamily="34" charset="-79"/>
                          <a:cs typeface="Gill Sans" panose="020B0502020104020203" pitchFamily="34" charset="-79"/>
                        </a:rPr>
                        <a:t>2.</a:t>
                      </a:r>
                    </a:p>
                  </a:txBody>
                  <a:tcPr anchor="ctr"/>
                </a:tc>
                <a:extLst>
                  <a:ext uri="{0D108BD9-81ED-4DB2-BD59-A6C34878D82A}">
                    <a16:rowId xmlns:a16="http://schemas.microsoft.com/office/drawing/2014/main" val="636825272"/>
                  </a:ext>
                </a:extLst>
              </a:tr>
              <a:tr h="370840">
                <a:tc>
                  <a:txBody>
                    <a:bodyPr/>
                    <a:lstStyle/>
                    <a:p>
                      <a:pPr algn="l"/>
                      <a:r>
                        <a:rPr lang="en-GB" sz="1200" b="0" i="0" dirty="0">
                          <a:latin typeface="Gill Sans" panose="020B0502020104020203" pitchFamily="34" charset="-79"/>
                          <a:cs typeface="Gill Sans" panose="020B0502020104020203" pitchFamily="34" charset="-79"/>
                        </a:rPr>
                        <a:t>3.</a:t>
                      </a:r>
                    </a:p>
                  </a:txBody>
                  <a:tcPr anchor="ctr"/>
                </a:tc>
                <a:extLst>
                  <a:ext uri="{0D108BD9-81ED-4DB2-BD59-A6C34878D82A}">
                    <a16:rowId xmlns:a16="http://schemas.microsoft.com/office/drawing/2014/main" val="1396937862"/>
                  </a:ext>
                </a:extLst>
              </a:tr>
              <a:tr h="370840">
                <a:tc>
                  <a:txBody>
                    <a:bodyPr/>
                    <a:lstStyle/>
                    <a:p>
                      <a:pPr algn="l"/>
                      <a:r>
                        <a:rPr lang="en-GB" sz="1200" b="0" i="0" dirty="0">
                          <a:latin typeface="Gill Sans" panose="020B0502020104020203" pitchFamily="34" charset="-79"/>
                          <a:cs typeface="Gill Sans" panose="020B0502020104020203" pitchFamily="34" charset="-79"/>
                        </a:rPr>
                        <a:t>4.</a:t>
                      </a:r>
                    </a:p>
                  </a:txBody>
                  <a:tcPr anchor="ctr"/>
                </a:tc>
                <a:extLst>
                  <a:ext uri="{0D108BD9-81ED-4DB2-BD59-A6C34878D82A}">
                    <a16:rowId xmlns:a16="http://schemas.microsoft.com/office/drawing/2014/main" val="3696696284"/>
                  </a:ext>
                </a:extLst>
              </a:tr>
              <a:tr h="370840">
                <a:tc>
                  <a:txBody>
                    <a:bodyPr/>
                    <a:lstStyle/>
                    <a:p>
                      <a:pPr algn="l"/>
                      <a:r>
                        <a:rPr lang="en-GB" sz="1200" b="0" i="0" dirty="0">
                          <a:latin typeface="Gill Sans" panose="020B0502020104020203" pitchFamily="34" charset="-79"/>
                          <a:cs typeface="Gill Sans" panose="020B0502020104020203" pitchFamily="34" charset="-79"/>
                        </a:rPr>
                        <a:t>5.</a:t>
                      </a:r>
                    </a:p>
                  </a:txBody>
                  <a:tcPr anchor="ctr"/>
                </a:tc>
                <a:extLst>
                  <a:ext uri="{0D108BD9-81ED-4DB2-BD59-A6C34878D82A}">
                    <a16:rowId xmlns:a16="http://schemas.microsoft.com/office/drawing/2014/main" val="271662639"/>
                  </a:ext>
                </a:extLst>
              </a:tr>
              <a:tr h="370840">
                <a:tc>
                  <a:txBody>
                    <a:bodyPr/>
                    <a:lstStyle/>
                    <a:p>
                      <a:pPr algn="l"/>
                      <a:r>
                        <a:rPr lang="en-GB" sz="1200" b="0" i="0" dirty="0">
                          <a:latin typeface="Gill Sans" panose="020B0502020104020203" pitchFamily="34" charset="-79"/>
                          <a:cs typeface="Gill Sans" panose="020B0502020104020203" pitchFamily="34" charset="-79"/>
                        </a:rPr>
                        <a:t>6.</a:t>
                      </a:r>
                    </a:p>
                  </a:txBody>
                  <a:tcPr anchor="ctr"/>
                </a:tc>
                <a:extLst>
                  <a:ext uri="{0D108BD9-81ED-4DB2-BD59-A6C34878D82A}">
                    <a16:rowId xmlns:a16="http://schemas.microsoft.com/office/drawing/2014/main" val="684551150"/>
                  </a:ext>
                </a:extLst>
              </a:tr>
              <a:tr h="370840">
                <a:tc>
                  <a:txBody>
                    <a:bodyPr/>
                    <a:lstStyle/>
                    <a:p>
                      <a:pPr algn="l"/>
                      <a:r>
                        <a:rPr lang="en-GB" sz="1200" b="0" i="0" dirty="0">
                          <a:latin typeface="Gill Sans" panose="020B0502020104020203" pitchFamily="34" charset="-79"/>
                          <a:cs typeface="Gill Sans" panose="020B0502020104020203" pitchFamily="34" charset="-79"/>
                        </a:rPr>
                        <a:t>7.</a:t>
                      </a:r>
                    </a:p>
                  </a:txBody>
                  <a:tcPr anchor="ctr"/>
                </a:tc>
                <a:extLst>
                  <a:ext uri="{0D108BD9-81ED-4DB2-BD59-A6C34878D82A}">
                    <a16:rowId xmlns:a16="http://schemas.microsoft.com/office/drawing/2014/main" val="4203879529"/>
                  </a:ext>
                </a:extLst>
              </a:tr>
              <a:tr h="370840">
                <a:tc>
                  <a:txBody>
                    <a:bodyPr/>
                    <a:lstStyle/>
                    <a:p>
                      <a:pPr algn="l"/>
                      <a:r>
                        <a:rPr lang="en-GB" sz="1200" b="0" i="0" dirty="0">
                          <a:latin typeface="Gill Sans" panose="020B0502020104020203" pitchFamily="34" charset="-79"/>
                          <a:cs typeface="Gill Sans" panose="020B0502020104020203" pitchFamily="34" charset="-79"/>
                        </a:rPr>
                        <a:t>8.</a:t>
                      </a:r>
                    </a:p>
                  </a:txBody>
                  <a:tcPr anchor="ctr"/>
                </a:tc>
                <a:extLst>
                  <a:ext uri="{0D108BD9-81ED-4DB2-BD59-A6C34878D82A}">
                    <a16:rowId xmlns:a16="http://schemas.microsoft.com/office/drawing/2014/main" val="3842172726"/>
                  </a:ext>
                </a:extLst>
              </a:tr>
              <a:tr h="370840">
                <a:tc>
                  <a:txBody>
                    <a:bodyPr/>
                    <a:lstStyle/>
                    <a:p>
                      <a:pPr algn="l"/>
                      <a:r>
                        <a:rPr lang="en-GB" sz="1200" b="0" i="0" dirty="0">
                          <a:latin typeface="Gill Sans" panose="020B0502020104020203" pitchFamily="34" charset="-79"/>
                          <a:cs typeface="Gill Sans" panose="020B0502020104020203" pitchFamily="34" charset="-79"/>
                        </a:rPr>
                        <a:t>9.</a:t>
                      </a:r>
                    </a:p>
                  </a:txBody>
                  <a:tcPr anchor="ctr"/>
                </a:tc>
                <a:extLst>
                  <a:ext uri="{0D108BD9-81ED-4DB2-BD59-A6C34878D82A}">
                    <a16:rowId xmlns:a16="http://schemas.microsoft.com/office/drawing/2014/main" val="3709985322"/>
                  </a:ext>
                </a:extLst>
              </a:tr>
              <a:tr h="370840">
                <a:tc>
                  <a:txBody>
                    <a:bodyPr/>
                    <a:lstStyle/>
                    <a:p>
                      <a:pPr algn="l"/>
                      <a:r>
                        <a:rPr lang="en-GB" sz="1200" b="0" i="0" dirty="0">
                          <a:latin typeface="Gill Sans" panose="020B0502020104020203" pitchFamily="34" charset="-79"/>
                          <a:cs typeface="Gill Sans" panose="020B0502020104020203" pitchFamily="34" charset="-79"/>
                        </a:rPr>
                        <a:t>10.</a:t>
                      </a:r>
                    </a:p>
                  </a:txBody>
                  <a:tcPr anchor="ctr"/>
                </a:tc>
                <a:extLst>
                  <a:ext uri="{0D108BD9-81ED-4DB2-BD59-A6C34878D82A}">
                    <a16:rowId xmlns:a16="http://schemas.microsoft.com/office/drawing/2014/main" val="2919558722"/>
                  </a:ext>
                </a:extLst>
              </a:tr>
              <a:tr h="370840">
                <a:tc>
                  <a:txBody>
                    <a:bodyPr/>
                    <a:lstStyle/>
                    <a:p>
                      <a:pPr algn="l"/>
                      <a:r>
                        <a:rPr lang="en-GB" sz="1200" b="0" i="0" dirty="0">
                          <a:latin typeface="Gill Sans" panose="020B0502020104020203" pitchFamily="34" charset="-79"/>
                          <a:cs typeface="Gill Sans" panose="020B0502020104020203" pitchFamily="34" charset="-79"/>
                        </a:rPr>
                        <a:t>11.</a:t>
                      </a:r>
                    </a:p>
                  </a:txBody>
                  <a:tcPr anchor="ctr"/>
                </a:tc>
                <a:extLst>
                  <a:ext uri="{0D108BD9-81ED-4DB2-BD59-A6C34878D82A}">
                    <a16:rowId xmlns:a16="http://schemas.microsoft.com/office/drawing/2014/main" val="1262465897"/>
                  </a:ext>
                </a:extLst>
              </a:tr>
              <a:tr h="370840">
                <a:tc>
                  <a:txBody>
                    <a:bodyPr/>
                    <a:lstStyle/>
                    <a:p>
                      <a:pPr algn="l"/>
                      <a:r>
                        <a:rPr lang="en-GB" sz="1200" b="0" i="0" dirty="0">
                          <a:latin typeface="Gill Sans" panose="020B0502020104020203" pitchFamily="34" charset="-79"/>
                          <a:cs typeface="Gill Sans" panose="020B0502020104020203" pitchFamily="34" charset="-79"/>
                        </a:rPr>
                        <a:t>12.</a:t>
                      </a:r>
                    </a:p>
                  </a:txBody>
                  <a:tcPr anchor="ctr"/>
                </a:tc>
                <a:extLst>
                  <a:ext uri="{0D108BD9-81ED-4DB2-BD59-A6C34878D82A}">
                    <a16:rowId xmlns:a16="http://schemas.microsoft.com/office/drawing/2014/main" val="2688125277"/>
                  </a:ext>
                </a:extLst>
              </a:tr>
              <a:tr h="370840">
                <a:tc>
                  <a:txBody>
                    <a:bodyPr/>
                    <a:lstStyle/>
                    <a:p>
                      <a:pPr algn="l"/>
                      <a:r>
                        <a:rPr lang="en-GB" sz="1200" b="0" i="0" dirty="0">
                          <a:latin typeface="Gill Sans" panose="020B0502020104020203" pitchFamily="34" charset="-79"/>
                          <a:cs typeface="Gill Sans" panose="020B0502020104020203" pitchFamily="34" charset="-79"/>
                        </a:rPr>
                        <a:t>13.</a:t>
                      </a:r>
                    </a:p>
                  </a:txBody>
                  <a:tcPr anchor="ctr"/>
                </a:tc>
                <a:extLst>
                  <a:ext uri="{0D108BD9-81ED-4DB2-BD59-A6C34878D82A}">
                    <a16:rowId xmlns:a16="http://schemas.microsoft.com/office/drawing/2014/main" val="1100873169"/>
                  </a:ext>
                </a:extLst>
              </a:tr>
              <a:tr h="370840">
                <a:tc>
                  <a:txBody>
                    <a:bodyPr/>
                    <a:lstStyle/>
                    <a:p>
                      <a:pPr algn="l"/>
                      <a:r>
                        <a:rPr lang="en-GB" sz="1200" b="0" i="0" dirty="0">
                          <a:latin typeface="Gill Sans" panose="020B0502020104020203" pitchFamily="34" charset="-79"/>
                          <a:cs typeface="Gill Sans" panose="020B0502020104020203" pitchFamily="34" charset="-79"/>
                        </a:rPr>
                        <a:t>14.</a:t>
                      </a:r>
                    </a:p>
                  </a:txBody>
                  <a:tcPr anchor="ctr"/>
                </a:tc>
                <a:extLst>
                  <a:ext uri="{0D108BD9-81ED-4DB2-BD59-A6C34878D82A}">
                    <a16:rowId xmlns:a16="http://schemas.microsoft.com/office/drawing/2014/main" val="2184792652"/>
                  </a:ext>
                </a:extLst>
              </a:tr>
              <a:tr h="370840">
                <a:tc>
                  <a:txBody>
                    <a:bodyPr/>
                    <a:lstStyle/>
                    <a:p>
                      <a:pPr algn="l"/>
                      <a:r>
                        <a:rPr lang="en-GB" sz="1200" b="0" i="0" dirty="0">
                          <a:latin typeface="Gill Sans" panose="020B0502020104020203" pitchFamily="34" charset="-79"/>
                          <a:cs typeface="Gill Sans" panose="020B0502020104020203" pitchFamily="34" charset="-79"/>
                        </a:rPr>
                        <a:t>15.</a:t>
                      </a:r>
                    </a:p>
                  </a:txBody>
                  <a:tcPr anchor="ctr"/>
                </a:tc>
                <a:extLst>
                  <a:ext uri="{0D108BD9-81ED-4DB2-BD59-A6C34878D82A}">
                    <a16:rowId xmlns:a16="http://schemas.microsoft.com/office/drawing/2014/main" val="406311305"/>
                  </a:ext>
                </a:extLst>
              </a:tr>
              <a:tr h="370840">
                <a:tc>
                  <a:txBody>
                    <a:bodyPr/>
                    <a:lstStyle/>
                    <a:p>
                      <a:pPr algn="l"/>
                      <a:r>
                        <a:rPr lang="en-GB" sz="1200" b="0" i="0" dirty="0">
                          <a:latin typeface="Gill Sans" panose="020B0502020104020203" pitchFamily="34" charset="-79"/>
                          <a:cs typeface="Gill Sans" panose="020B0502020104020203" pitchFamily="34" charset="-79"/>
                        </a:rPr>
                        <a:t>16.</a:t>
                      </a:r>
                    </a:p>
                  </a:txBody>
                  <a:tcPr anchor="ctr"/>
                </a:tc>
                <a:extLst>
                  <a:ext uri="{0D108BD9-81ED-4DB2-BD59-A6C34878D82A}">
                    <a16:rowId xmlns:a16="http://schemas.microsoft.com/office/drawing/2014/main" val="522453647"/>
                  </a:ext>
                </a:extLst>
              </a:tr>
              <a:tr h="370840">
                <a:tc>
                  <a:txBody>
                    <a:bodyPr/>
                    <a:lstStyle/>
                    <a:p>
                      <a:pPr algn="l"/>
                      <a:r>
                        <a:rPr lang="en-GB" sz="1200" b="0" i="0" dirty="0">
                          <a:latin typeface="Gill Sans" panose="020B0502020104020203" pitchFamily="34" charset="-79"/>
                          <a:cs typeface="Gill Sans" panose="020B0502020104020203" pitchFamily="34" charset="-79"/>
                        </a:rPr>
                        <a:t>17.</a:t>
                      </a:r>
                    </a:p>
                  </a:txBody>
                  <a:tcPr anchor="ctr"/>
                </a:tc>
                <a:extLst>
                  <a:ext uri="{0D108BD9-81ED-4DB2-BD59-A6C34878D82A}">
                    <a16:rowId xmlns:a16="http://schemas.microsoft.com/office/drawing/2014/main" val="1884708352"/>
                  </a:ext>
                </a:extLst>
              </a:tr>
              <a:tr h="370840">
                <a:tc>
                  <a:txBody>
                    <a:bodyPr/>
                    <a:lstStyle/>
                    <a:p>
                      <a:pPr algn="l"/>
                      <a:r>
                        <a:rPr lang="en-GB" sz="1200" b="0" i="0" dirty="0">
                          <a:latin typeface="Gill Sans" panose="020B0502020104020203" pitchFamily="34" charset="-79"/>
                          <a:cs typeface="Gill Sans" panose="020B0502020104020203" pitchFamily="34" charset="-79"/>
                        </a:rPr>
                        <a:t>18.</a:t>
                      </a:r>
                    </a:p>
                  </a:txBody>
                  <a:tcPr anchor="ctr"/>
                </a:tc>
                <a:extLst>
                  <a:ext uri="{0D108BD9-81ED-4DB2-BD59-A6C34878D82A}">
                    <a16:rowId xmlns:a16="http://schemas.microsoft.com/office/drawing/2014/main" val="2332781636"/>
                  </a:ext>
                </a:extLst>
              </a:tr>
              <a:tr h="370840">
                <a:tc>
                  <a:txBody>
                    <a:bodyPr/>
                    <a:lstStyle/>
                    <a:p>
                      <a:pPr algn="l"/>
                      <a:r>
                        <a:rPr lang="en-GB" sz="1200" b="0" i="0" dirty="0">
                          <a:latin typeface="Gill Sans" panose="020B0502020104020203" pitchFamily="34" charset="-79"/>
                          <a:cs typeface="Gill Sans" panose="020B0502020104020203" pitchFamily="34" charset="-79"/>
                        </a:rPr>
                        <a:t>19.</a:t>
                      </a:r>
                    </a:p>
                  </a:txBody>
                  <a:tcPr anchor="ctr"/>
                </a:tc>
                <a:extLst>
                  <a:ext uri="{0D108BD9-81ED-4DB2-BD59-A6C34878D82A}">
                    <a16:rowId xmlns:a16="http://schemas.microsoft.com/office/drawing/2014/main" val="2723152938"/>
                  </a:ext>
                </a:extLst>
              </a:tr>
              <a:tr h="370840">
                <a:tc>
                  <a:txBody>
                    <a:bodyPr/>
                    <a:lstStyle/>
                    <a:p>
                      <a:pPr algn="l"/>
                      <a:r>
                        <a:rPr lang="en-GB" sz="1200" b="0" i="0" dirty="0">
                          <a:latin typeface="Gill Sans" panose="020B0502020104020203" pitchFamily="34" charset="-79"/>
                          <a:cs typeface="Gill Sans" panose="020B0502020104020203" pitchFamily="34" charset="-79"/>
                        </a:rPr>
                        <a:t>20.</a:t>
                      </a:r>
                    </a:p>
                  </a:txBody>
                  <a:tcPr anchor="ctr"/>
                </a:tc>
                <a:extLst>
                  <a:ext uri="{0D108BD9-81ED-4DB2-BD59-A6C34878D82A}">
                    <a16:rowId xmlns:a16="http://schemas.microsoft.com/office/drawing/2014/main" val="1987145109"/>
                  </a:ext>
                </a:extLst>
              </a:tr>
              <a:tr h="370840">
                <a:tc>
                  <a:txBody>
                    <a:bodyPr/>
                    <a:lstStyle/>
                    <a:p>
                      <a:pPr algn="l"/>
                      <a:r>
                        <a:rPr lang="en-GB" sz="1200" b="0" i="0" dirty="0">
                          <a:latin typeface="Gill Sans" panose="020B0502020104020203" pitchFamily="34" charset="-79"/>
                          <a:cs typeface="Gill Sans" panose="020B0502020104020203" pitchFamily="34" charset="-79"/>
                        </a:rPr>
                        <a:t>Total Score: _____/20</a:t>
                      </a:r>
                    </a:p>
                  </a:txBody>
                  <a:tcPr anchor="ctr"/>
                </a:tc>
                <a:extLst>
                  <a:ext uri="{0D108BD9-81ED-4DB2-BD59-A6C34878D82A}">
                    <a16:rowId xmlns:a16="http://schemas.microsoft.com/office/drawing/2014/main" val="2727081749"/>
                  </a:ext>
                </a:extLst>
              </a:tr>
            </a:tbl>
          </a:graphicData>
        </a:graphic>
      </p:graphicFrame>
      <p:sp>
        <p:nvSpPr>
          <p:cNvPr id="3" name="TextBox 2">
            <a:extLst>
              <a:ext uri="{FF2B5EF4-FFF2-40B4-BE49-F238E27FC236}">
                <a16:creationId xmlns:a16="http://schemas.microsoft.com/office/drawing/2014/main" id="{675D5B5D-A73A-A042-856A-C922A2B47DB3}"/>
              </a:ext>
            </a:extLst>
          </p:cNvPr>
          <p:cNvSpPr txBox="1"/>
          <p:nvPr/>
        </p:nvSpPr>
        <p:spPr>
          <a:xfrm>
            <a:off x="1181590" y="309967"/>
            <a:ext cx="4494820" cy="369332"/>
          </a:xfrm>
          <a:prstGeom prst="rect">
            <a:avLst/>
          </a:prstGeom>
          <a:noFill/>
        </p:spPr>
        <p:txBody>
          <a:bodyPr wrap="none" rtlCol="0">
            <a:spAutoFit/>
          </a:bodyPr>
          <a:lstStyle/>
          <a:p>
            <a:r>
              <a:rPr lang="en-GB" dirty="0"/>
              <a:t>Half-Termly 20 Question Review Test Template</a:t>
            </a:r>
          </a:p>
        </p:txBody>
      </p:sp>
    </p:spTree>
    <p:extLst>
      <p:ext uri="{BB962C8B-B14F-4D97-AF65-F5344CB8AC3E}">
        <p14:creationId xmlns:p14="http://schemas.microsoft.com/office/powerpoint/2010/main" val="1876765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8F48FF6-71D1-E54C-AB5E-54D6C5636114}"/>
              </a:ext>
            </a:extLst>
          </p:cNvPr>
          <p:cNvSpPr/>
          <p:nvPr/>
        </p:nvSpPr>
        <p:spPr>
          <a:xfrm>
            <a:off x="-87378" y="4477798"/>
            <a:ext cx="7032747" cy="1918114"/>
          </a:xfrm>
          <a:prstGeom prst="rect">
            <a:avLst/>
          </a:prstGeom>
          <a:solidFill>
            <a:srgbClr val="00B0F0"/>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46"/>
          </a:p>
        </p:txBody>
      </p:sp>
      <p:sp>
        <p:nvSpPr>
          <p:cNvPr id="19" name="TextBox 18">
            <a:extLst>
              <a:ext uri="{FF2B5EF4-FFF2-40B4-BE49-F238E27FC236}">
                <a16:creationId xmlns:a16="http://schemas.microsoft.com/office/drawing/2014/main" id="{69E6FC2B-ED9E-E241-9E53-13485ADF8768}"/>
              </a:ext>
            </a:extLst>
          </p:cNvPr>
          <p:cNvSpPr txBox="1"/>
          <p:nvPr/>
        </p:nvSpPr>
        <p:spPr>
          <a:xfrm>
            <a:off x="285312" y="4559692"/>
            <a:ext cx="6287365" cy="1754326"/>
          </a:xfrm>
          <a:prstGeom prst="rect">
            <a:avLst/>
          </a:prstGeom>
          <a:noFill/>
        </p:spPr>
        <p:txBody>
          <a:bodyPr wrap="square" rtlCol="0">
            <a:spAutoFit/>
          </a:bodyPr>
          <a:lstStyle/>
          <a:p>
            <a:pPr algn="ctr"/>
            <a:r>
              <a:rPr lang="en-US" sz="5400" b="1" dirty="0">
                <a:ln>
                  <a:solidFill>
                    <a:sysClr val="windowText" lastClr="000000"/>
                  </a:solidFill>
                </a:ln>
                <a:solidFill>
                  <a:schemeClr val="bg1"/>
                </a:solidFill>
                <a:latin typeface="Gill Sans SemiBold" panose="020B0502020104020203" pitchFamily="34" charset="-79"/>
                <a:ea typeface="Hiragino Kaku Gothic Std W8" panose="020B0800000000000000" pitchFamily="34" charset="-128"/>
                <a:cs typeface="Gill Sans SemiBold" panose="020B0502020104020203" pitchFamily="34" charset="-79"/>
              </a:rPr>
              <a:t>ADDITIONAL ACTIVITIES</a:t>
            </a:r>
          </a:p>
        </p:txBody>
      </p:sp>
      <p:pic>
        <p:nvPicPr>
          <p:cNvPr id="3" name="Picture 2" descr="Logo&#10;&#10;Description automatically generated">
            <a:extLst>
              <a:ext uri="{FF2B5EF4-FFF2-40B4-BE49-F238E27FC236}">
                <a16:creationId xmlns:a16="http://schemas.microsoft.com/office/drawing/2014/main" id="{4E48AA0D-D68F-684E-B050-6D0F93C9D1E9}"/>
              </a:ext>
            </a:extLst>
          </p:cNvPr>
          <p:cNvPicPr>
            <a:picLocks noChangeAspect="1"/>
          </p:cNvPicPr>
          <p:nvPr/>
        </p:nvPicPr>
        <p:blipFill>
          <a:blip r:embed="rId2"/>
          <a:stretch>
            <a:fillRect/>
          </a:stretch>
        </p:blipFill>
        <p:spPr>
          <a:xfrm>
            <a:off x="2701859" y="8167124"/>
            <a:ext cx="1558455" cy="1188518"/>
          </a:xfrm>
          <a:prstGeom prst="rect">
            <a:avLst/>
          </a:prstGeom>
        </p:spPr>
      </p:pic>
      <p:sp>
        <p:nvSpPr>
          <p:cNvPr id="2" name="TextBox 1">
            <a:extLst>
              <a:ext uri="{FF2B5EF4-FFF2-40B4-BE49-F238E27FC236}">
                <a16:creationId xmlns:a16="http://schemas.microsoft.com/office/drawing/2014/main" id="{C0E5830B-961B-3744-9B60-3AFD1185BE77}"/>
              </a:ext>
            </a:extLst>
          </p:cNvPr>
          <p:cNvSpPr txBox="1"/>
          <p:nvPr/>
        </p:nvSpPr>
        <p:spPr>
          <a:xfrm>
            <a:off x="2597679" y="9457455"/>
            <a:ext cx="1662635" cy="241476"/>
          </a:xfrm>
          <a:prstGeom prst="rect">
            <a:avLst/>
          </a:prstGeom>
          <a:noFill/>
        </p:spPr>
        <p:txBody>
          <a:bodyPr wrap="none" rtlCol="0">
            <a:spAutoFit/>
          </a:bodyPr>
          <a:lstStyle/>
          <a:p>
            <a:r>
              <a:rPr lang="en-US" sz="969" dirty="0">
                <a:solidFill>
                  <a:schemeClr val="bg2">
                    <a:lumMod val="50000"/>
                  </a:schemeClr>
                </a:solidFill>
                <a:latin typeface="Gill Sans MT" panose="020B0502020104020203" pitchFamily="34" charset="77"/>
              </a:rPr>
              <a:t>© Vocabulary Ninja Ltd 2022</a:t>
            </a:r>
          </a:p>
        </p:txBody>
      </p:sp>
      <p:pic>
        <p:nvPicPr>
          <p:cNvPr id="11" name="Picture 10">
            <a:extLst>
              <a:ext uri="{FF2B5EF4-FFF2-40B4-BE49-F238E27FC236}">
                <a16:creationId xmlns:a16="http://schemas.microsoft.com/office/drawing/2014/main" id="{EEC52904-C97C-6F7B-0C73-7459492BFB69}"/>
              </a:ext>
            </a:extLst>
          </p:cNvPr>
          <p:cNvPicPr>
            <a:picLocks noChangeAspect="1"/>
          </p:cNvPicPr>
          <p:nvPr/>
        </p:nvPicPr>
        <p:blipFill>
          <a:blip r:embed="rId3"/>
          <a:stretch>
            <a:fillRect/>
          </a:stretch>
        </p:blipFill>
        <p:spPr>
          <a:xfrm>
            <a:off x="0" y="-81188"/>
            <a:ext cx="6858000" cy="3857625"/>
          </a:xfrm>
          <a:prstGeom prst="rect">
            <a:avLst/>
          </a:prstGeom>
        </p:spPr>
      </p:pic>
    </p:spTree>
    <p:extLst>
      <p:ext uri="{BB962C8B-B14F-4D97-AF65-F5344CB8AC3E}">
        <p14:creationId xmlns:p14="http://schemas.microsoft.com/office/powerpoint/2010/main" val="311207399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674BB7B5-8E24-364C-87AF-9DB540172B85}"/>
              </a:ext>
            </a:extLst>
          </p:cNvPr>
          <p:cNvSpPr txBox="1"/>
          <p:nvPr/>
        </p:nvSpPr>
        <p:spPr>
          <a:xfrm>
            <a:off x="267655" y="692976"/>
            <a:ext cx="4686722" cy="646331"/>
          </a:xfrm>
          <a:prstGeom prst="rect">
            <a:avLst/>
          </a:prstGeom>
          <a:noFill/>
        </p:spPr>
        <p:txBody>
          <a:bodyPr wrap="square" rtlCol="0">
            <a:spAutoFit/>
          </a:bodyPr>
          <a:lstStyle/>
          <a:p>
            <a:r>
              <a:rPr lang="en-GB" sz="1200" dirty="0">
                <a:latin typeface="Gill Sans" panose="020B0502020104020203" pitchFamily="34" charset="-79"/>
                <a:cs typeface="Gill Sans" panose="020B0502020104020203" pitchFamily="34" charset="-79"/>
              </a:rPr>
              <a:t>Spell your word in pyramid. Start with the first letter at the top, then the first and second underneath, then the first, second and third underneath, and so on.</a:t>
            </a:r>
          </a:p>
        </p:txBody>
      </p:sp>
      <p:sp>
        <p:nvSpPr>
          <p:cNvPr id="3" name="Rectangle 2">
            <a:extLst>
              <a:ext uri="{FF2B5EF4-FFF2-40B4-BE49-F238E27FC236}">
                <a16:creationId xmlns:a16="http://schemas.microsoft.com/office/drawing/2014/main" id="{8409906C-97C7-0E47-B374-DEB0A43E90A0}"/>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4" name="Rectangle 3">
            <a:extLst>
              <a:ext uri="{FF2B5EF4-FFF2-40B4-BE49-F238E27FC236}">
                <a16:creationId xmlns:a16="http://schemas.microsoft.com/office/drawing/2014/main" id="{A7857174-380D-4543-9CE2-20A5AE83DCCC}"/>
              </a:ext>
            </a:extLst>
          </p:cNvPr>
          <p:cNvSpPr/>
          <p:nvPr/>
        </p:nvSpPr>
        <p:spPr>
          <a:xfrm>
            <a:off x="-808446" y="190443"/>
            <a:ext cx="7141633" cy="523220"/>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Spelling Pyramids Activity</a:t>
            </a:r>
          </a:p>
        </p:txBody>
      </p:sp>
      <p:pic>
        <p:nvPicPr>
          <p:cNvPr id="2" name="Picture 1">
            <a:extLst>
              <a:ext uri="{FF2B5EF4-FFF2-40B4-BE49-F238E27FC236}">
                <a16:creationId xmlns:a16="http://schemas.microsoft.com/office/drawing/2014/main" id="{154C8756-2D09-D344-95B4-9A62AA07BA90}"/>
              </a:ext>
            </a:extLst>
          </p:cNvPr>
          <p:cNvPicPr>
            <a:picLocks noChangeAspect="1"/>
          </p:cNvPicPr>
          <p:nvPr/>
        </p:nvPicPr>
        <p:blipFill>
          <a:blip r:embed="rId2"/>
          <a:stretch>
            <a:fillRect/>
          </a:stretch>
        </p:blipFill>
        <p:spPr>
          <a:xfrm>
            <a:off x="5040085" y="264670"/>
            <a:ext cx="1550260" cy="1109405"/>
          </a:xfrm>
          <a:prstGeom prst="rect">
            <a:avLst/>
          </a:prstGeom>
        </p:spPr>
      </p:pic>
      <p:grpSp>
        <p:nvGrpSpPr>
          <p:cNvPr id="17" name="Group 16">
            <a:extLst>
              <a:ext uri="{FF2B5EF4-FFF2-40B4-BE49-F238E27FC236}">
                <a16:creationId xmlns:a16="http://schemas.microsoft.com/office/drawing/2014/main" id="{EE37761C-EA4A-2844-9B2D-3DEB5ACEEAA8}"/>
              </a:ext>
            </a:extLst>
          </p:cNvPr>
          <p:cNvGrpSpPr/>
          <p:nvPr/>
        </p:nvGrpSpPr>
        <p:grpSpPr>
          <a:xfrm>
            <a:off x="379030" y="1374075"/>
            <a:ext cx="1154232" cy="1296287"/>
            <a:chOff x="319557" y="1657815"/>
            <a:chExt cx="1154232" cy="1296287"/>
          </a:xfrm>
        </p:grpSpPr>
        <p:sp>
          <p:nvSpPr>
            <p:cNvPr id="6" name="TextBox 5">
              <a:extLst>
                <a:ext uri="{FF2B5EF4-FFF2-40B4-BE49-F238E27FC236}">
                  <a16:creationId xmlns:a16="http://schemas.microsoft.com/office/drawing/2014/main" id="{ABE2899D-70A0-E84C-B352-5A75C140DA62}"/>
                </a:ext>
              </a:extLst>
            </p:cNvPr>
            <p:cNvSpPr txBox="1"/>
            <p:nvPr/>
          </p:nvSpPr>
          <p:spPr>
            <a:xfrm>
              <a:off x="750849" y="1657815"/>
              <a:ext cx="316112" cy="400110"/>
            </a:xfrm>
            <a:prstGeom prst="rect">
              <a:avLst/>
            </a:prstGeom>
            <a:noFill/>
          </p:spPr>
          <p:txBody>
            <a:bodyPr wrap="none" rtlCol="0">
              <a:spAutoFit/>
            </a:bodyPr>
            <a:lstStyle/>
            <a:p>
              <a:r>
                <a:rPr lang="en-GB" sz="2000" b="1" dirty="0">
                  <a:latin typeface="Gill Sans" panose="020B0502020104020203" pitchFamily="34" charset="-79"/>
                  <a:cs typeface="Gill Sans" panose="020B0502020104020203" pitchFamily="34" charset="-79"/>
                </a:rPr>
                <a:t>c</a:t>
              </a:r>
            </a:p>
          </p:txBody>
        </p:sp>
        <p:sp>
          <p:nvSpPr>
            <p:cNvPr id="7" name="TextBox 6">
              <a:extLst>
                <a:ext uri="{FF2B5EF4-FFF2-40B4-BE49-F238E27FC236}">
                  <a16:creationId xmlns:a16="http://schemas.microsoft.com/office/drawing/2014/main" id="{0BEEEDFA-2D5A-8F4D-BDC5-9A5EA5C53FCB}"/>
                </a:ext>
              </a:extLst>
            </p:cNvPr>
            <p:cNvSpPr txBox="1"/>
            <p:nvPr/>
          </p:nvSpPr>
          <p:spPr>
            <a:xfrm>
              <a:off x="608021" y="1921727"/>
              <a:ext cx="316112" cy="400110"/>
            </a:xfrm>
            <a:prstGeom prst="rect">
              <a:avLst/>
            </a:prstGeom>
            <a:noFill/>
          </p:spPr>
          <p:txBody>
            <a:bodyPr wrap="none" rtlCol="0">
              <a:spAutoFit/>
            </a:bodyPr>
            <a:lstStyle/>
            <a:p>
              <a:r>
                <a:rPr lang="en-GB" sz="2000" b="1" dirty="0">
                  <a:latin typeface="Gill Sans" panose="020B0502020104020203" pitchFamily="34" charset="-79"/>
                  <a:cs typeface="Gill Sans" panose="020B0502020104020203" pitchFamily="34" charset="-79"/>
                </a:rPr>
                <a:t>c</a:t>
              </a:r>
            </a:p>
          </p:txBody>
        </p:sp>
        <p:sp>
          <p:nvSpPr>
            <p:cNvPr id="8" name="TextBox 7">
              <a:extLst>
                <a:ext uri="{FF2B5EF4-FFF2-40B4-BE49-F238E27FC236}">
                  <a16:creationId xmlns:a16="http://schemas.microsoft.com/office/drawing/2014/main" id="{28F0C459-67D4-6F44-A085-10C6749B45F2}"/>
                </a:ext>
              </a:extLst>
            </p:cNvPr>
            <p:cNvSpPr txBox="1"/>
            <p:nvPr/>
          </p:nvSpPr>
          <p:spPr>
            <a:xfrm>
              <a:off x="893677" y="1921727"/>
              <a:ext cx="330540" cy="400110"/>
            </a:xfrm>
            <a:prstGeom prst="rect">
              <a:avLst/>
            </a:prstGeom>
            <a:noFill/>
          </p:spPr>
          <p:txBody>
            <a:bodyPr wrap="none" rtlCol="0">
              <a:spAutoFit/>
            </a:bodyPr>
            <a:lstStyle/>
            <a:p>
              <a:r>
                <a:rPr lang="en-GB" sz="2000" b="1" dirty="0">
                  <a:latin typeface="Gill Sans" panose="020B0502020104020203" pitchFamily="34" charset="-79"/>
                  <a:cs typeface="Gill Sans" panose="020B0502020104020203" pitchFamily="34" charset="-79"/>
                </a:rPr>
                <a:t>a</a:t>
              </a:r>
            </a:p>
          </p:txBody>
        </p:sp>
        <p:sp>
          <p:nvSpPr>
            <p:cNvPr id="10" name="TextBox 9">
              <a:extLst>
                <a:ext uri="{FF2B5EF4-FFF2-40B4-BE49-F238E27FC236}">
                  <a16:creationId xmlns:a16="http://schemas.microsoft.com/office/drawing/2014/main" id="{29DD187F-5B95-7E44-BA9B-8C66826C3C19}"/>
                </a:ext>
              </a:extLst>
            </p:cNvPr>
            <p:cNvSpPr txBox="1"/>
            <p:nvPr/>
          </p:nvSpPr>
          <p:spPr>
            <a:xfrm>
              <a:off x="465193" y="2240235"/>
              <a:ext cx="316112" cy="400110"/>
            </a:xfrm>
            <a:prstGeom prst="rect">
              <a:avLst/>
            </a:prstGeom>
            <a:noFill/>
          </p:spPr>
          <p:txBody>
            <a:bodyPr wrap="none" rtlCol="0">
              <a:spAutoFit/>
            </a:bodyPr>
            <a:lstStyle/>
            <a:p>
              <a:r>
                <a:rPr lang="en-GB" sz="2000" b="1" dirty="0">
                  <a:latin typeface="Gill Sans" panose="020B0502020104020203" pitchFamily="34" charset="-79"/>
                  <a:cs typeface="Gill Sans" panose="020B0502020104020203" pitchFamily="34" charset="-79"/>
                </a:rPr>
                <a:t>c</a:t>
              </a:r>
            </a:p>
          </p:txBody>
        </p:sp>
        <p:sp>
          <p:nvSpPr>
            <p:cNvPr id="11" name="TextBox 10">
              <a:extLst>
                <a:ext uri="{FF2B5EF4-FFF2-40B4-BE49-F238E27FC236}">
                  <a16:creationId xmlns:a16="http://schemas.microsoft.com/office/drawing/2014/main" id="{9A17868E-847E-7043-A99A-D85C5F923D60}"/>
                </a:ext>
              </a:extLst>
            </p:cNvPr>
            <p:cNvSpPr txBox="1"/>
            <p:nvPr/>
          </p:nvSpPr>
          <p:spPr>
            <a:xfrm>
              <a:off x="748439" y="2239256"/>
              <a:ext cx="330540" cy="400110"/>
            </a:xfrm>
            <a:prstGeom prst="rect">
              <a:avLst/>
            </a:prstGeom>
            <a:noFill/>
          </p:spPr>
          <p:txBody>
            <a:bodyPr wrap="none" rtlCol="0">
              <a:spAutoFit/>
            </a:bodyPr>
            <a:lstStyle/>
            <a:p>
              <a:r>
                <a:rPr lang="en-GB" sz="2000" b="1" dirty="0">
                  <a:latin typeface="Gill Sans" panose="020B0502020104020203" pitchFamily="34" charset="-79"/>
                  <a:cs typeface="Gill Sans" panose="020B0502020104020203" pitchFamily="34" charset="-79"/>
                </a:rPr>
                <a:t>a</a:t>
              </a:r>
            </a:p>
          </p:txBody>
        </p:sp>
        <p:sp>
          <p:nvSpPr>
            <p:cNvPr id="12" name="TextBox 11">
              <a:extLst>
                <a:ext uri="{FF2B5EF4-FFF2-40B4-BE49-F238E27FC236}">
                  <a16:creationId xmlns:a16="http://schemas.microsoft.com/office/drawing/2014/main" id="{395DD0F6-4DED-1046-B73E-EC5F39832F56}"/>
                </a:ext>
              </a:extLst>
            </p:cNvPr>
            <p:cNvSpPr txBox="1"/>
            <p:nvPr/>
          </p:nvSpPr>
          <p:spPr>
            <a:xfrm>
              <a:off x="1031685" y="2238277"/>
              <a:ext cx="311304" cy="400110"/>
            </a:xfrm>
            <a:prstGeom prst="rect">
              <a:avLst/>
            </a:prstGeom>
            <a:noFill/>
          </p:spPr>
          <p:txBody>
            <a:bodyPr wrap="none" rtlCol="0">
              <a:spAutoFit/>
            </a:bodyPr>
            <a:lstStyle/>
            <a:p>
              <a:r>
                <a:rPr lang="en-GB" sz="2000" b="1" dirty="0">
                  <a:latin typeface="Gill Sans" panose="020B0502020104020203" pitchFamily="34" charset="-79"/>
                  <a:cs typeface="Gill Sans" panose="020B0502020104020203" pitchFamily="34" charset="-79"/>
                </a:rPr>
                <a:t>r</a:t>
              </a:r>
            </a:p>
          </p:txBody>
        </p:sp>
        <p:sp>
          <p:nvSpPr>
            <p:cNvPr id="13" name="TextBox 12">
              <a:extLst>
                <a:ext uri="{FF2B5EF4-FFF2-40B4-BE49-F238E27FC236}">
                  <a16:creationId xmlns:a16="http://schemas.microsoft.com/office/drawing/2014/main" id="{8F8A1DF5-D128-6545-9E7E-07DFCA91D794}"/>
                </a:ext>
              </a:extLst>
            </p:cNvPr>
            <p:cNvSpPr txBox="1"/>
            <p:nvPr/>
          </p:nvSpPr>
          <p:spPr>
            <a:xfrm>
              <a:off x="319557" y="2553992"/>
              <a:ext cx="316112" cy="400110"/>
            </a:xfrm>
            <a:prstGeom prst="rect">
              <a:avLst/>
            </a:prstGeom>
            <a:noFill/>
          </p:spPr>
          <p:txBody>
            <a:bodyPr wrap="none" rtlCol="0">
              <a:spAutoFit/>
            </a:bodyPr>
            <a:lstStyle/>
            <a:p>
              <a:r>
                <a:rPr lang="en-GB" sz="2000" b="1" dirty="0">
                  <a:latin typeface="Gill Sans" panose="020B0502020104020203" pitchFamily="34" charset="-79"/>
                  <a:cs typeface="Gill Sans" panose="020B0502020104020203" pitchFamily="34" charset="-79"/>
                </a:rPr>
                <a:t>c</a:t>
              </a:r>
            </a:p>
          </p:txBody>
        </p:sp>
        <p:sp>
          <p:nvSpPr>
            <p:cNvPr id="14" name="TextBox 13">
              <a:extLst>
                <a:ext uri="{FF2B5EF4-FFF2-40B4-BE49-F238E27FC236}">
                  <a16:creationId xmlns:a16="http://schemas.microsoft.com/office/drawing/2014/main" id="{65D61683-3C1F-FC48-8796-00D5CC29C537}"/>
                </a:ext>
              </a:extLst>
            </p:cNvPr>
            <p:cNvSpPr txBox="1"/>
            <p:nvPr/>
          </p:nvSpPr>
          <p:spPr>
            <a:xfrm>
              <a:off x="594085" y="2553013"/>
              <a:ext cx="330540" cy="400110"/>
            </a:xfrm>
            <a:prstGeom prst="rect">
              <a:avLst/>
            </a:prstGeom>
            <a:noFill/>
          </p:spPr>
          <p:txBody>
            <a:bodyPr wrap="none" rtlCol="0">
              <a:spAutoFit/>
            </a:bodyPr>
            <a:lstStyle/>
            <a:p>
              <a:r>
                <a:rPr lang="en-GB" sz="2000" b="1" dirty="0">
                  <a:latin typeface="Gill Sans" panose="020B0502020104020203" pitchFamily="34" charset="-79"/>
                  <a:cs typeface="Gill Sans" panose="020B0502020104020203" pitchFamily="34" charset="-79"/>
                </a:rPr>
                <a:t>a</a:t>
              </a:r>
            </a:p>
          </p:txBody>
        </p:sp>
        <p:sp>
          <p:nvSpPr>
            <p:cNvPr id="15" name="TextBox 14">
              <a:extLst>
                <a:ext uri="{FF2B5EF4-FFF2-40B4-BE49-F238E27FC236}">
                  <a16:creationId xmlns:a16="http://schemas.microsoft.com/office/drawing/2014/main" id="{2BAC38B8-DD26-E449-A6F1-2C5492BF0C80}"/>
                </a:ext>
              </a:extLst>
            </p:cNvPr>
            <p:cNvSpPr txBox="1"/>
            <p:nvPr/>
          </p:nvSpPr>
          <p:spPr>
            <a:xfrm>
              <a:off x="896076" y="2553013"/>
              <a:ext cx="311304" cy="400110"/>
            </a:xfrm>
            <a:prstGeom prst="rect">
              <a:avLst/>
            </a:prstGeom>
            <a:noFill/>
          </p:spPr>
          <p:txBody>
            <a:bodyPr wrap="none" rtlCol="0">
              <a:spAutoFit/>
            </a:bodyPr>
            <a:lstStyle/>
            <a:p>
              <a:r>
                <a:rPr lang="en-GB" sz="2000" b="1" dirty="0">
                  <a:latin typeface="Gill Sans" panose="020B0502020104020203" pitchFamily="34" charset="-79"/>
                  <a:cs typeface="Gill Sans" panose="020B0502020104020203" pitchFamily="34" charset="-79"/>
                </a:rPr>
                <a:t>r</a:t>
              </a:r>
            </a:p>
          </p:txBody>
        </p:sp>
        <p:sp>
          <p:nvSpPr>
            <p:cNvPr id="16" name="TextBox 15">
              <a:extLst>
                <a:ext uri="{FF2B5EF4-FFF2-40B4-BE49-F238E27FC236}">
                  <a16:creationId xmlns:a16="http://schemas.microsoft.com/office/drawing/2014/main" id="{67843FA7-875A-1A40-9E2E-ADB90154B686}"/>
                </a:ext>
              </a:extLst>
            </p:cNvPr>
            <p:cNvSpPr txBox="1"/>
            <p:nvPr/>
          </p:nvSpPr>
          <p:spPr>
            <a:xfrm>
              <a:off x="1168897" y="2553013"/>
              <a:ext cx="304892" cy="400110"/>
            </a:xfrm>
            <a:prstGeom prst="rect">
              <a:avLst/>
            </a:prstGeom>
            <a:noFill/>
          </p:spPr>
          <p:txBody>
            <a:bodyPr wrap="none" rtlCol="0">
              <a:spAutoFit/>
            </a:bodyPr>
            <a:lstStyle/>
            <a:p>
              <a:r>
                <a:rPr lang="en-GB" sz="2000" b="1" dirty="0">
                  <a:latin typeface="Gill Sans" panose="020B0502020104020203" pitchFamily="34" charset="-79"/>
                  <a:cs typeface="Gill Sans" panose="020B0502020104020203" pitchFamily="34" charset="-79"/>
                </a:rPr>
                <a:t>t</a:t>
              </a:r>
            </a:p>
          </p:txBody>
        </p:sp>
      </p:grpSp>
    </p:spTree>
    <p:extLst>
      <p:ext uri="{BB962C8B-B14F-4D97-AF65-F5344CB8AC3E}">
        <p14:creationId xmlns:p14="http://schemas.microsoft.com/office/powerpoint/2010/main" val="375923476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0BE534C-C859-D142-AFC0-FCCAFA0162E0}"/>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4" name="Rectangle 3">
            <a:extLst>
              <a:ext uri="{FF2B5EF4-FFF2-40B4-BE49-F238E27FC236}">
                <a16:creationId xmlns:a16="http://schemas.microsoft.com/office/drawing/2014/main" id="{F02F2CE5-4B37-1346-A385-9041690A6CD7}"/>
              </a:ext>
            </a:extLst>
          </p:cNvPr>
          <p:cNvSpPr/>
          <p:nvPr/>
        </p:nvSpPr>
        <p:spPr>
          <a:xfrm>
            <a:off x="-808446" y="190443"/>
            <a:ext cx="7141633" cy="523220"/>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Stickman Spelling Activity</a:t>
            </a:r>
          </a:p>
        </p:txBody>
      </p:sp>
      <p:pic>
        <p:nvPicPr>
          <p:cNvPr id="2" name="Picture 1">
            <a:extLst>
              <a:ext uri="{FF2B5EF4-FFF2-40B4-BE49-F238E27FC236}">
                <a16:creationId xmlns:a16="http://schemas.microsoft.com/office/drawing/2014/main" id="{E21BC476-3F1B-894B-8EF6-4CD2F4B2AD65}"/>
              </a:ext>
            </a:extLst>
          </p:cNvPr>
          <p:cNvPicPr>
            <a:picLocks noChangeAspect="1"/>
          </p:cNvPicPr>
          <p:nvPr/>
        </p:nvPicPr>
        <p:blipFill>
          <a:blip r:embed="rId2"/>
          <a:stretch>
            <a:fillRect/>
          </a:stretch>
        </p:blipFill>
        <p:spPr>
          <a:xfrm>
            <a:off x="5211336" y="190443"/>
            <a:ext cx="1359519" cy="675484"/>
          </a:xfrm>
          <a:prstGeom prst="rect">
            <a:avLst/>
          </a:prstGeom>
        </p:spPr>
      </p:pic>
      <p:sp>
        <p:nvSpPr>
          <p:cNvPr id="6" name="TextBox 5">
            <a:extLst>
              <a:ext uri="{FF2B5EF4-FFF2-40B4-BE49-F238E27FC236}">
                <a16:creationId xmlns:a16="http://schemas.microsoft.com/office/drawing/2014/main" id="{43C46801-D717-D04A-85FA-DBD7B3C2E583}"/>
              </a:ext>
            </a:extLst>
          </p:cNvPr>
          <p:cNvSpPr txBox="1"/>
          <p:nvPr/>
        </p:nvSpPr>
        <p:spPr>
          <a:xfrm>
            <a:off x="286946" y="627202"/>
            <a:ext cx="4686722" cy="276999"/>
          </a:xfrm>
          <a:prstGeom prst="rect">
            <a:avLst/>
          </a:prstGeom>
          <a:noFill/>
        </p:spPr>
        <p:txBody>
          <a:bodyPr wrap="square" rtlCol="0">
            <a:spAutoFit/>
          </a:bodyPr>
          <a:lstStyle/>
          <a:p>
            <a:r>
              <a:rPr lang="en-GB" sz="1200" dirty="0">
                <a:latin typeface="Gill Sans" panose="020B0502020104020203" pitchFamily="34" charset="-79"/>
                <a:cs typeface="Gill Sans" panose="020B0502020104020203" pitchFamily="34" charset="-79"/>
              </a:rPr>
              <a:t>Write out your spellings and add stickmen to the word where possible.</a:t>
            </a:r>
          </a:p>
        </p:txBody>
      </p:sp>
      <p:grpSp>
        <p:nvGrpSpPr>
          <p:cNvPr id="26" name="Group 25">
            <a:extLst>
              <a:ext uri="{FF2B5EF4-FFF2-40B4-BE49-F238E27FC236}">
                <a16:creationId xmlns:a16="http://schemas.microsoft.com/office/drawing/2014/main" id="{45396D3D-09B2-B54E-9888-B07CE10FE8D3}"/>
              </a:ext>
            </a:extLst>
          </p:cNvPr>
          <p:cNvGrpSpPr/>
          <p:nvPr/>
        </p:nvGrpSpPr>
        <p:grpSpPr>
          <a:xfrm>
            <a:off x="426807" y="1036408"/>
            <a:ext cx="1149610" cy="923330"/>
            <a:chOff x="1018478" y="1628078"/>
            <a:chExt cx="1149610" cy="923330"/>
          </a:xfrm>
        </p:grpSpPr>
        <p:sp>
          <p:nvSpPr>
            <p:cNvPr id="7" name="TextBox 6">
              <a:extLst>
                <a:ext uri="{FF2B5EF4-FFF2-40B4-BE49-F238E27FC236}">
                  <a16:creationId xmlns:a16="http://schemas.microsoft.com/office/drawing/2014/main" id="{5D9B9591-0FAD-D94B-91DE-40C8E87AFE62}"/>
                </a:ext>
              </a:extLst>
            </p:cNvPr>
            <p:cNvSpPr txBox="1"/>
            <p:nvPr/>
          </p:nvSpPr>
          <p:spPr>
            <a:xfrm>
              <a:off x="1018478" y="1628078"/>
              <a:ext cx="1149610" cy="461665"/>
            </a:xfrm>
            <a:prstGeom prst="rect">
              <a:avLst/>
            </a:prstGeom>
            <a:noFill/>
          </p:spPr>
          <p:txBody>
            <a:bodyPr wrap="none" rtlCol="0">
              <a:spAutoFit/>
            </a:bodyPr>
            <a:lstStyle/>
            <a:p>
              <a:r>
                <a:rPr lang="en-GB" sz="2400" dirty="0"/>
                <a:t>football</a:t>
              </a:r>
            </a:p>
          </p:txBody>
        </p:sp>
        <p:cxnSp>
          <p:nvCxnSpPr>
            <p:cNvPr id="9" name="Straight Connector 8">
              <a:extLst>
                <a:ext uri="{FF2B5EF4-FFF2-40B4-BE49-F238E27FC236}">
                  <a16:creationId xmlns:a16="http://schemas.microsoft.com/office/drawing/2014/main" id="{6EC5DC3C-EE6F-7B41-BC20-587F575ECD5C}"/>
                </a:ext>
              </a:extLst>
            </p:cNvPr>
            <p:cNvCxnSpPr/>
            <p:nvPr/>
          </p:nvCxnSpPr>
          <p:spPr>
            <a:xfrm>
              <a:off x="1278673" y="1947746"/>
              <a:ext cx="0" cy="386576"/>
            </a:xfrm>
            <a:prstGeom prst="line">
              <a:avLst/>
            </a:prstGeom>
          </p:spPr>
          <p:style>
            <a:lnRef idx="1">
              <a:schemeClr val="dk1"/>
            </a:lnRef>
            <a:fillRef idx="0">
              <a:schemeClr val="dk1"/>
            </a:fillRef>
            <a:effectRef idx="0">
              <a:schemeClr val="dk1"/>
            </a:effectRef>
            <a:fontRef idx="minor">
              <a:schemeClr val="tx1"/>
            </a:fontRef>
          </p:style>
        </p:cxnSp>
        <p:cxnSp>
          <p:nvCxnSpPr>
            <p:cNvPr id="11" name="Straight Connector 10">
              <a:extLst>
                <a:ext uri="{FF2B5EF4-FFF2-40B4-BE49-F238E27FC236}">
                  <a16:creationId xmlns:a16="http://schemas.microsoft.com/office/drawing/2014/main" id="{9A7E6DEA-07ED-AB4B-96F2-005E0E14D72F}"/>
                </a:ext>
              </a:extLst>
            </p:cNvPr>
            <p:cNvCxnSpPr/>
            <p:nvPr/>
          </p:nvCxnSpPr>
          <p:spPr>
            <a:xfrm flipH="1">
              <a:off x="1200150" y="2089743"/>
              <a:ext cx="78523" cy="51291"/>
            </a:xfrm>
            <a:prstGeom prst="line">
              <a:avLst/>
            </a:prstGeom>
          </p:spPr>
          <p:style>
            <a:lnRef idx="1">
              <a:schemeClr val="dk1"/>
            </a:lnRef>
            <a:fillRef idx="0">
              <a:schemeClr val="dk1"/>
            </a:fillRef>
            <a:effectRef idx="0">
              <a:schemeClr val="dk1"/>
            </a:effectRef>
            <a:fontRef idx="minor">
              <a:schemeClr val="tx1"/>
            </a:fontRef>
          </p:style>
        </p:cxnSp>
        <p:cxnSp>
          <p:nvCxnSpPr>
            <p:cNvPr id="13" name="Straight Connector 12">
              <a:extLst>
                <a:ext uri="{FF2B5EF4-FFF2-40B4-BE49-F238E27FC236}">
                  <a16:creationId xmlns:a16="http://schemas.microsoft.com/office/drawing/2014/main" id="{C40373A7-90AA-714B-9361-F0E27F60FA57}"/>
                </a:ext>
              </a:extLst>
            </p:cNvPr>
            <p:cNvCxnSpPr/>
            <p:nvPr/>
          </p:nvCxnSpPr>
          <p:spPr>
            <a:xfrm>
              <a:off x="1200150" y="2141034"/>
              <a:ext cx="44450" cy="45353"/>
            </a:xfrm>
            <a:prstGeom prst="line">
              <a:avLst/>
            </a:prstGeom>
          </p:spPr>
          <p:style>
            <a:lnRef idx="1">
              <a:schemeClr val="dk1"/>
            </a:lnRef>
            <a:fillRef idx="0">
              <a:schemeClr val="dk1"/>
            </a:fillRef>
            <a:effectRef idx="0">
              <a:schemeClr val="dk1"/>
            </a:effectRef>
            <a:fontRef idx="minor">
              <a:schemeClr val="tx1"/>
            </a:fontRef>
          </p:style>
        </p:cxnSp>
        <p:cxnSp>
          <p:nvCxnSpPr>
            <p:cNvPr id="15" name="Straight Connector 14">
              <a:extLst>
                <a:ext uri="{FF2B5EF4-FFF2-40B4-BE49-F238E27FC236}">
                  <a16:creationId xmlns:a16="http://schemas.microsoft.com/office/drawing/2014/main" id="{18FB76A5-0745-F14E-B7F3-D185561885BB}"/>
                </a:ext>
              </a:extLst>
            </p:cNvPr>
            <p:cNvCxnSpPr/>
            <p:nvPr/>
          </p:nvCxnSpPr>
          <p:spPr>
            <a:xfrm>
              <a:off x="1278672" y="2089743"/>
              <a:ext cx="78525" cy="73967"/>
            </a:xfrm>
            <a:prstGeom prst="line">
              <a:avLst/>
            </a:prstGeom>
          </p:spPr>
          <p:style>
            <a:lnRef idx="1">
              <a:schemeClr val="dk1"/>
            </a:lnRef>
            <a:fillRef idx="0">
              <a:schemeClr val="dk1"/>
            </a:fillRef>
            <a:effectRef idx="0">
              <a:schemeClr val="dk1"/>
            </a:effectRef>
            <a:fontRef idx="minor">
              <a:schemeClr val="tx1"/>
            </a:fontRef>
          </p:style>
        </p:cxnSp>
        <p:cxnSp>
          <p:nvCxnSpPr>
            <p:cNvPr id="17" name="Straight Connector 16">
              <a:extLst>
                <a:ext uri="{FF2B5EF4-FFF2-40B4-BE49-F238E27FC236}">
                  <a16:creationId xmlns:a16="http://schemas.microsoft.com/office/drawing/2014/main" id="{40317EDD-3E59-EE48-B211-DE3F6E7C8088}"/>
                </a:ext>
              </a:extLst>
            </p:cNvPr>
            <p:cNvCxnSpPr/>
            <p:nvPr/>
          </p:nvCxnSpPr>
          <p:spPr>
            <a:xfrm flipV="1">
              <a:off x="1357196" y="2115388"/>
              <a:ext cx="42979" cy="48322"/>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9" name="Straight Connector 18">
              <a:extLst>
                <a:ext uri="{FF2B5EF4-FFF2-40B4-BE49-F238E27FC236}">
                  <a16:creationId xmlns:a16="http://schemas.microsoft.com/office/drawing/2014/main" id="{02E04B37-5A30-8E49-B817-F03971295170}"/>
                </a:ext>
              </a:extLst>
            </p:cNvPr>
            <p:cNvCxnSpPr/>
            <p:nvPr/>
          </p:nvCxnSpPr>
          <p:spPr>
            <a:xfrm flipH="1">
              <a:off x="1200149" y="2334322"/>
              <a:ext cx="74071" cy="94553"/>
            </a:xfrm>
            <a:prstGeom prst="line">
              <a:avLst/>
            </a:prstGeom>
          </p:spPr>
          <p:style>
            <a:lnRef idx="1">
              <a:schemeClr val="dk1"/>
            </a:lnRef>
            <a:fillRef idx="0">
              <a:schemeClr val="dk1"/>
            </a:fillRef>
            <a:effectRef idx="0">
              <a:schemeClr val="dk1"/>
            </a:effectRef>
            <a:fontRef idx="minor">
              <a:schemeClr val="tx1"/>
            </a:fontRef>
          </p:style>
        </p:cxnSp>
        <p:cxnSp>
          <p:nvCxnSpPr>
            <p:cNvPr id="21" name="Straight Connector 20">
              <a:extLst>
                <a:ext uri="{FF2B5EF4-FFF2-40B4-BE49-F238E27FC236}">
                  <a16:creationId xmlns:a16="http://schemas.microsoft.com/office/drawing/2014/main" id="{42A67815-A570-DC44-BB9F-3724E863A00B}"/>
                </a:ext>
              </a:extLst>
            </p:cNvPr>
            <p:cNvCxnSpPr/>
            <p:nvPr/>
          </p:nvCxnSpPr>
          <p:spPr>
            <a:xfrm flipH="1" flipV="1">
              <a:off x="1114715" y="2388226"/>
              <a:ext cx="88610" cy="37060"/>
            </a:xfrm>
            <a:prstGeom prst="line">
              <a:avLst/>
            </a:prstGeom>
          </p:spPr>
          <p:style>
            <a:lnRef idx="1">
              <a:schemeClr val="dk1"/>
            </a:lnRef>
            <a:fillRef idx="0">
              <a:schemeClr val="dk1"/>
            </a:fillRef>
            <a:effectRef idx="0">
              <a:schemeClr val="dk1"/>
            </a:effectRef>
            <a:fontRef idx="minor">
              <a:schemeClr val="tx1"/>
            </a:fontRef>
          </p:style>
        </p:cxnSp>
        <p:cxnSp>
          <p:nvCxnSpPr>
            <p:cNvPr id="23" name="Straight Connector 22">
              <a:extLst>
                <a:ext uri="{FF2B5EF4-FFF2-40B4-BE49-F238E27FC236}">
                  <a16:creationId xmlns:a16="http://schemas.microsoft.com/office/drawing/2014/main" id="{93F67F55-9E01-024A-A650-2FFC52C5EC86}"/>
                </a:ext>
              </a:extLst>
            </p:cNvPr>
            <p:cNvCxnSpPr/>
            <p:nvPr/>
          </p:nvCxnSpPr>
          <p:spPr>
            <a:xfrm>
              <a:off x="1274220" y="2334322"/>
              <a:ext cx="82976" cy="72328"/>
            </a:xfrm>
            <a:prstGeom prst="line">
              <a:avLst/>
            </a:prstGeom>
          </p:spPr>
          <p:style>
            <a:lnRef idx="1">
              <a:schemeClr val="dk1"/>
            </a:lnRef>
            <a:fillRef idx="0">
              <a:schemeClr val="dk1"/>
            </a:fillRef>
            <a:effectRef idx="0">
              <a:schemeClr val="dk1"/>
            </a:effectRef>
            <a:fontRef idx="minor">
              <a:schemeClr val="tx1"/>
            </a:fontRef>
          </p:style>
        </p:cxnSp>
        <p:cxnSp>
          <p:nvCxnSpPr>
            <p:cNvPr id="25" name="Straight Connector 24">
              <a:extLst>
                <a:ext uri="{FF2B5EF4-FFF2-40B4-BE49-F238E27FC236}">
                  <a16:creationId xmlns:a16="http://schemas.microsoft.com/office/drawing/2014/main" id="{6606F1BB-F549-9B4A-9872-AC6391962886}"/>
                </a:ext>
              </a:extLst>
            </p:cNvPr>
            <p:cNvCxnSpPr/>
            <p:nvPr/>
          </p:nvCxnSpPr>
          <p:spPr>
            <a:xfrm>
              <a:off x="1357196" y="2406756"/>
              <a:ext cx="21489" cy="144652"/>
            </a:xfrm>
            <a:prstGeom prst="line">
              <a:avLst/>
            </a:prstGeom>
          </p:spPr>
          <p:style>
            <a:lnRef idx="1">
              <a:schemeClr val="dk1"/>
            </a:lnRef>
            <a:fillRef idx="0">
              <a:schemeClr val="dk1"/>
            </a:fillRef>
            <a:effectRef idx="0">
              <a:schemeClr val="dk1"/>
            </a:effectRef>
            <a:fontRef idx="minor">
              <a:schemeClr val="tx1"/>
            </a:fontRef>
          </p:style>
        </p:cxnSp>
      </p:grpSp>
    </p:spTree>
    <p:extLst>
      <p:ext uri="{BB962C8B-B14F-4D97-AF65-F5344CB8AC3E}">
        <p14:creationId xmlns:p14="http://schemas.microsoft.com/office/powerpoint/2010/main" val="293157414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808C507-431C-FE4C-9C89-766FBA008D51}"/>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4" name="Rectangle 3">
            <a:extLst>
              <a:ext uri="{FF2B5EF4-FFF2-40B4-BE49-F238E27FC236}">
                <a16:creationId xmlns:a16="http://schemas.microsoft.com/office/drawing/2014/main" id="{EEC45A5E-C3D9-B54F-9518-33510F756733}"/>
              </a:ext>
            </a:extLst>
          </p:cNvPr>
          <p:cNvSpPr/>
          <p:nvPr/>
        </p:nvSpPr>
        <p:spPr>
          <a:xfrm>
            <a:off x="-1201116" y="411498"/>
            <a:ext cx="7141633" cy="523220"/>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Word Jumble Activity</a:t>
            </a:r>
          </a:p>
        </p:txBody>
      </p:sp>
      <p:graphicFrame>
        <p:nvGraphicFramePr>
          <p:cNvPr id="2" name="Table 1">
            <a:extLst>
              <a:ext uri="{FF2B5EF4-FFF2-40B4-BE49-F238E27FC236}">
                <a16:creationId xmlns:a16="http://schemas.microsoft.com/office/drawing/2014/main" id="{89B79AC1-C478-9849-A33C-682D5BBA548B}"/>
              </a:ext>
            </a:extLst>
          </p:cNvPr>
          <p:cNvGraphicFramePr>
            <a:graphicFrameLocks noGrp="1"/>
          </p:cNvGraphicFramePr>
          <p:nvPr/>
        </p:nvGraphicFramePr>
        <p:xfrm>
          <a:off x="295835" y="1264021"/>
          <a:ext cx="6266332" cy="8274427"/>
        </p:xfrm>
        <a:graphic>
          <a:graphicData uri="http://schemas.openxmlformats.org/drawingml/2006/table">
            <a:tbl>
              <a:tblPr firstRow="1" bandRow="1">
                <a:tableStyleId>{5940675A-B579-460E-94D1-54222C63F5DA}</a:tableStyleId>
              </a:tblPr>
              <a:tblGrid>
                <a:gridCol w="1566583">
                  <a:extLst>
                    <a:ext uri="{9D8B030D-6E8A-4147-A177-3AD203B41FA5}">
                      <a16:colId xmlns:a16="http://schemas.microsoft.com/office/drawing/2014/main" val="1165828649"/>
                    </a:ext>
                  </a:extLst>
                </a:gridCol>
                <a:gridCol w="1566583">
                  <a:extLst>
                    <a:ext uri="{9D8B030D-6E8A-4147-A177-3AD203B41FA5}">
                      <a16:colId xmlns:a16="http://schemas.microsoft.com/office/drawing/2014/main" val="148905344"/>
                    </a:ext>
                  </a:extLst>
                </a:gridCol>
                <a:gridCol w="1566583">
                  <a:extLst>
                    <a:ext uri="{9D8B030D-6E8A-4147-A177-3AD203B41FA5}">
                      <a16:colId xmlns:a16="http://schemas.microsoft.com/office/drawing/2014/main" val="3022779405"/>
                    </a:ext>
                  </a:extLst>
                </a:gridCol>
                <a:gridCol w="1566583">
                  <a:extLst>
                    <a:ext uri="{9D8B030D-6E8A-4147-A177-3AD203B41FA5}">
                      <a16:colId xmlns:a16="http://schemas.microsoft.com/office/drawing/2014/main" val="1767034647"/>
                    </a:ext>
                  </a:extLst>
                </a:gridCol>
              </a:tblGrid>
              <a:tr h="1182061">
                <a:tc>
                  <a:txBody>
                    <a:bodyPr/>
                    <a:lstStyle/>
                    <a:p>
                      <a:pPr algn="ctr"/>
                      <a:r>
                        <a:rPr lang="en-GB" sz="3200" b="0" i="0" dirty="0">
                          <a:latin typeface="Gill Sans" panose="020B0502020104020203" pitchFamily="34" charset="-79"/>
                          <a:cs typeface="Gill Sans" panose="020B0502020104020203" pitchFamily="34" charset="-79"/>
                        </a:rPr>
                        <a:t>F</a:t>
                      </a:r>
                    </a:p>
                  </a:txBody>
                  <a:tcPr anchor="ctr"/>
                </a:tc>
                <a:tc>
                  <a:txBody>
                    <a:bodyPr/>
                    <a:lstStyle/>
                    <a:p>
                      <a:pPr algn="ctr"/>
                      <a:r>
                        <a:rPr lang="en-GB" sz="3200" b="0" i="0" dirty="0">
                          <a:latin typeface="Gill Sans" panose="020B0502020104020203" pitchFamily="34" charset="-79"/>
                          <a:cs typeface="Gill Sans" panose="020B0502020104020203" pitchFamily="34" charset="-79"/>
                        </a:rPr>
                        <a:t>N</a:t>
                      </a:r>
                    </a:p>
                  </a:txBody>
                  <a:tcPr anchor="ctr"/>
                </a:tc>
                <a:tc>
                  <a:txBody>
                    <a:bodyPr/>
                    <a:lstStyle/>
                    <a:p>
                      <a:pPr algn="ctr"/>
                      <a:r>
                        <a:rPr lang="en-GB" sz="3200" b="0" i="0" dirty="0">
                          <a:latin typeface="Gill Sans" panose="020B0502020104020203" pitchFamily="34" charset="-79"/>
                          <a:cs typeface="Gill Sans" panose="020B0502020104020203" pitchFamily="34" charset="-79"/>
                        </a:rPr>
                        <a:t>G</a:t>
                      </a:r>
                    </a:p>
                  </a:txBody>
                  <a:tcPr anchor="ctr"/>
                </a:tc>
                <a:tc>
                  <a:txBody>
                    <a:bodyPr/>
                    <a:lstStyle/>
                    <a:p>
                      <a:pPr algn="ctr"/>
                      <a:r>
                        <a:rPr lang="en-GB" sz="3200" b="0" i="0" dirty="0">
                          <a:latin typeface="Gill Sans" panose="020B0502020104020203" pitchFamily="34" charset="-79"/>
                          <a:cs typeface="Gill Sans" panose="020B0502020104020203" pitchFamily="34" charset="-79"/>
                        </a:rPr>
                        <a:t>T</a:t>
                      </a:r>
                    </a:p>
                  </a:txBody>
                  <a:tcPr anchor="ctr"/>
                </a:tc>
                <a:extLst>
                  <a:ext uri="{0D108BD9-81ED-4DB2-BD59-A6C34878D82A}">
                    <a16:rowId xmlns:a16="http://schemas.microsoft.com/office/drawing/2014/main" val="3618192738"/>
                  </a:ext>
                </a:extLst>
              </a:tr>
              <a:tr h="1182061">
                <a:tc>
                  <a:txBody>
                    <a:bodyPr/>
                    <a:lstStyle/>
                    <a:p>
                      <a:pPr algn="ctr"/>
                      <a:r>
                        <a:rPr lang="en-GB" sz="3200" b="0" i="0" dirty="0">
                          <a:latin typeface="Gill Sans" panose="020B0502020104020203" pitchFamily="34" charset="-79"/>
                          <a:cs typeface="Gill Sans" panose="020B0502020104020203" pitchFamily="34" charset="-79"/>
                        </a:rPr>
                        <a:t>R</a:t>
                      </a:r>
                    </a:p>
                  </a:txBody>
                  <a:tcPr anchor="ctr"/>
                </a:tc>
                <a:tc>
                  <a:txBody>
                    <a:bodyPr/>
                    <a:lstStyle/>
                    <a:p>
                      <a:pPr algn="ctr"/>
                      <a:r>
                        <a:rPr lang="en-GB" sz="3200" b="0" i="0" dirty="0">
                          <a:latin typeface="Gill Sans" panose="020B0502020104020203" pitchFamily="34" charset="-79"/>
                          <a:cs typeface="Gill Sans" panose="020B0502020104020203" pitchFamily="34" charset="-79"/>
                        </a:rPr>
                        <a:t>X</a:t>
                      </a:r>
                    </a:p>
                  </a:txBody>
                  <a:tcPr anchor="ctr"/>
                </a:tc>
                <a:tc>
                  <a:txBody>
                    <a:bodyPr/>
                    <a:lstStyle/>
                    <a:p>
                      <a:pPr algn="ctr"/>
                      <a:r>
                        <a:rPr lang="en-GB" sz="3200" b="0" i="0" dirty="0">
                          <a:latin typeface="Gill Sans" panose="020B0502020104020203" pitchFamily="34" charset="-79"/>
                          <a:cs typeface="Gill Sans" panose="020B0502020104020203" pitchFamily="34" charset="-79"/>
                        </a:rPr>
                        <a:t>U</a:t>
                      </a:r>
                    </a:p>
                  </a:txBody>
                  <a:tcPr anchor="ctr"/>
                </a:tc>
                <a:tc>
                  <a:txBody>
                    <a:bodyPr/>
                    <a:lstStyle/>
                    <a:p>
                      <a:pPr algn="ctr"/>
                      <a:r>
                        <a:rPr lang="en-GB" sz="3200" b="0" i="0" dirty="0">
                          <a:latin typeface="Gill Sans" panose="020B0502020104020203" pitchFamily="34" charset="-79"/>
                          <a:cs typeface="Gill Sans" panose="020B0502020104020203" pitchFamily="34" charset="-79"/>
                        </a:rPr>
                        <a:t>H</a:t>
                      </a:r>
                    </a:p>
                  </a:txBody>
                  <a:tcPr anchor="ctr"/>
                </a:tc>
                <a:extLst>
                  <a:ext uri="{0D108BD9-81ED-4DB2-BD59-A6C34878D82A}">
                    <a16:rowId xmlns:a16="http://schemas.microsoft.com/office/drawing/2014/main" val="2845094627"/>
                  </a:ext>
                </a:extLst>
              </a:tr>
              <a:tr h="1182061">
                <a:tc>
                  <a:txBody>
                    <a:bodyPr/>
                    <a:lstStyle/>
                    <a:p>
                      <a:pPr algn="ctr"/>
                      <a:r>
                        <a:rPr lang="en-GB" sz="3200" b="0" i="0" dirty="0">
                          <a:latin typeface="Gill Sans" panose="020B0502020104020203" pitchFamily="34" charset="-79"/>
                          <a:cs typeface="Gill Sans" panose="020B0502020104020203" pitchFamily="34" charset="-79"/>
                        </a:rPr>
                        <a:t>J</a:t>
                      </a:r>
                    </a:p>
                  </a:txBody>
                  <a:tcPr anchor="ctr"/>
                </a:tc>
                <a:tc>
                  <a:txBody>
                    <a:bodyPr/>
                    <a:lstStyle/>
                    <a:p>
                      <a:pPr algn="ctr"/>
                      <a:r>
                        <a:rPr lang="en-GB" sz="3200" b="0" i="0" dirty="0">
                          <a:latin typeface="Gill Sans" panose="020B0502020104020203" pitchFamily="34" charset="-79"/>
                          <a:cs typeface="Gill Sans" panose="020B0502020104020203" pitchFamily="34" charset="-79"/>
                        </a:rPr>
                        <a:t>Q</a:t>
                      </a:r>
                    </a:p>
                  </a:txBody>
                  <a:tcPr anchor="ctr"/>
                </a:tc>
                <a:tc>
                  <a:txBody>
                    <a:bodyPr/>
                    <a:lstStyle/>
                    <a:p>
                      <a:pPr algn="ctr"/>
                      <a:r>
                        <a:rPr lang="en-GB" sz="3200" b="0" i="0" dirty="0">
                          <a:latin typeface="Gill Sans" panose="020B0502020104020203" pitchFamily="34" charset="-79"/>
                          <a:cs typeface="Gill Sans" panose="020B0502020104020203" pitchFamily="34" charset="-79"/>
                        </a:rPr>
                        <a:t>D</a:t>
                      </a:r>
                    </a:p>
                  </a:txBody>
                  <a:tcPr anchor="ctr"/>
                </a:tc>
                <a:tc>
                  <a:txBody>
                    <a:bodyPr/>
                    <a:lstStyle/>
                    <a:p>
                      <a:pPr algn="ctr"/>
                      <a:r>
                        <a:rPr lang="en-GB" sz="3200" b="0" i="0" dirty="0">
                          <a:latin typeface="Gill Sans" panose="020B0502020104020203" pitchFamily="34" charset="-79"/>
                          <a:cs typeface="Gill Sans" panose="020B0502020104020203" pitchFamily="34" charset="-79"/>
                        </a:rPr>
                        <a:t>M</a:t>
                      </a:r>
                    </a:p>
                  </a:txBody>
                  <a:tcPr anchor="ctr"/>
                </a:tc>
                <a:extLst>
                  <a:ext uri="{0D108BD9-81ED-4DB2-BD59-A6C34878D82A}">
                    <a16:rowId xmlns:a16="http://schemas.microsoft.com/office/drawing/2014/main" val="3897847757"/>
                  </a:ext>
                </a:extLst>
              </a:tr>
              <a:tr h="1182061">
                <a:tc>
                  <a:txBody>
                    <a:bodyPr/>
                    <a:lstStyle/>
                    <a:p>
                      <a:pPr algn="ctr"/>
                      <a:r>
                        <a:rPr lang="en-GB" sz="3200" b="0" i="0" dirty="0">
                          <a:latin typeface="Gill Sans" panose="020B0502020104020203" pitchFamily="34" charset="-79"/>
                          <a:cs typeface="Gill Sans" panose="020B0502020104020203" pitchFamily="34" charset="-79"/>
                        </a:rPr>
                        <a:t>C</a:t>
                      </a:r>
                    </a:p>
                  </a:txBody>
                  <a:tcPr anchor="ctr"/>
                </a:tc>
                <a:tc>
                  <a:txBody>
                    <a:bodyPr/>
                    <a:lstStyle/>
                    <a:p>
                      <a:pPr algn="ctr"/>
                      <a:r>
                        <a:rPr lang="en-GB" sz="3200" b="0" i="0" dirty="0">
                          <a:latin typeface="Gill Sans" panose="020B0502020104020203" pitchFamily="34" charset="-79"/>
                          <a:cs typeface="Gill Sans" panose="020B0502020104020203" pitchFamily="34" charset="-79"/>
                        </a:rPr>
                        <a:t>W</a:t>
                      </a:r>
                    </a:p>
                  </a:txBody>
                  <a:tcPr anchor="ctr"/>
                </a:tc>
                <a:tc>
                  <a:txBody>
                    <a:bodyPr/>
                    <a:lstStyle/>
                    <a:p>
                      <a:pPr algn="ctr"/>
                      <a:r>
                        <a:rPr lang="en-GB" sz="3200" b="0" i="0" dirty="0">
                          <a:latin typeface="Gill Sans" panose="020B0502020104020203" pitchFamily="34" charset="-79"/>
                          <a:cs typeface="Gill Sans" panose="020B0502020104020203" pitchFamily="34" charset="-79"/>
                        </a:rPr>
                        <a:t>L</a:t>
                      </a:r>
                    </a:p>
                  </a:txBody>
                  <a:tcPr anchor="ctr"/>
                </a:tc>
                <a:tc>
                  <a:txBody>
                    <a:bodyPr/>
                    <a:lstStyle/>
                    <a:p>
                      <a:pPr algn="ctr"/>
                      <a:r>
                        <a:rPr lang="en-GB" sz="3200" b="0" i="0" dirty="0">
                          <a:latin typeface="Gill Sans" panose="020B0502020104020203" pitchFamily="34" charset="-79"/>
                          <a:cs typeface="Gill Sans" panose="020B0502020104020203" pitchFamily="34" charset="-79"/>
                        </a:rPr>
                        <a:t>Y</a:t>
                      </a:r>
                    </a:p>
                  </a:txBody>
                  <a:tcPr anchor="ctr"/>
                </a:tc>
                <a:extLst>
                  <a:ext uri="{0D108BD9-81ED-4DB2-BD59-A6C34878D82A}">
                    <a16:rowId xmlns:a16="http://schemas.microsoft.com/office/drawing/2014/main" val="1999657847"/>
                  </a:ext>
                </a:extLst>
              </a:tr>
              <a:tr h="1182061">
                <a:tc>
                  <a:txBody>
                    <a:bodyPr/>
                    <a:lstStyle/>
                    <a:p>
                      <a:pPr algn="ctr"/>
                      <a:r>
                        <a:rPr lang="en-GB" sz="3200" b="0" i="0" dirty="0">
                          <a:latin typeface="Gill Sans" panose="020B0502020104020203" pitchFamily="34" charset="-79"/>
                          <a:cs typeface="Gill Sans" panose="020B0502020104020203" pitchFamily="34" charset="-79"/>
                        </a:rPr>
                        <a:t>I</a:t>
                      </a:r>
                    </a:p>
                  </a:txBody>
                  <a:tcPr anchor="ctr"/>
                </a:tc>
                <a:tc>
                  <a:txBody>
                    <a:bodyPr/>
                    <a:lstStyle/>
                    <a:p>
                      <a:pPr algn="ctr"/>
                      <a:r>
                        <a:rPr lang="en-GB" sz="3200" b="0" i="0" dirty="0">
                          <a:latin typeface="Gill Sans" panose="020B0502020104020203" pitchFamily="34" charset="-79"/>
                          <a:cs typeface="Gill Sans" panose="020B0502020104020203" pitchFamily="34" charset="-79"/>
                        </a:rPr>
                        <a:t>P</a:t>
                      </a:r>
                    </a:p>
                  </a:txBody>
                  <a:tcPr anchor="ctr"/>
                </a:tc>
                <a:tc>
                  <a:txBody>
                    <a:bodyPr/>
                    <a:lstStyle/>
                    <a:p>
                      <a:pPr algn="ctr"/>
                      <a:r>
                        <a:rPr lang="en-GB" sz="3200" b="0" i="0" dirty="0">
                          <a:latin typeface="Gill Sans" panose="020B0502020104020203" pitchFamily="34" charset="-79"/>
                          <a:cs typeface="Gill Sans" panose="020B0502020104020203" pitchFamily="34" charset="-79"/>
                        </a:rPr>
                        <a:t>B</a:t>
                      </a:r>
                    </a:p>
                  </a:txBody>
                  <a:tcPr anchor="ctr"/>
                </a:tc>
                <a:tc>
                  <a:txBody>
                    <a:bodyPr/>
                    <a:lstStyle/>
                    <a:p>
                      <a:pPr algn="ctr"/>
                      <a:r>
                        <a:rPr lang="en-GB" sz="3200" b="0" i="0" dirty="0">
                          <a:latin typeface="Gill Sans" panose="020B0502020104020203" pitchFamily="34" charset="-79"/>
                          <a:cs typeface="Gill Sans" panose="020B0502020104020203" pitchFamily="34" charset="-79"/>
                        </a:rPr>
                        <a:t>S</a:t>
                      </a:r>
                    </a:p>
                  </a:txBody>
                  <a:tcPr anchor="ctr"/>
                </a:tc>
                <a:extLst>
                  <a:ext uri="{0D108BD9-81ED-4DB2-BD59-A6C34878D82A}">
                    <a16:rowId xmlns:a16="http://schemas.microsoft.com/office/drawing/2014/main" val="352546313"/>
                  </a:ext>
                </a:extLst>
              </a:tr>
              <a:tr h="1182061">
                <a:tc>
                  <a:txBody>
                    <a:bodyPr/>
                    <a:lstStyle/>
                    <a:p>
                      <a:pPr algn="ctr"/>
                      <a:r>
                        <a:rPr lang="en-GB" sz="3200" b="0" i="0" dirty="0">
                          <a:latin typeface="Gill Sans" panose="020B0502020104020203" pitchFamily="34" charset="-79"/>
                          <a:cs typeface="Gill Sans" panose="020B0502020104020203" pitchFamily="34" charset="-79"/>
                        </a:rPr>
                        <a:t>V</a:t>
                      </a:r>
                    </a:p>
                  </a:txBody>
                  <a:tcPr anchor="ct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3200" b="0" i="0" dirty="0">
                          <a:latin typeface="Gill Sans" panose="020B0502020104020203" pitchFamily="34" charset="-79"/>
                          <a:cs typeface="Gill Sans" panose="020B0502020104020203" pitchFamily="34" charset="-79"/>
                        </a:rPr>
                        <a:t>A</a:t>
                      </a:r>
                    </a:p>
                  </a:txBody>
                  <a:tcPr anchor="ctr"/>
                </a:tc>
                <a:tc>
                  <a:txBody>
                    <a:bodyPr/>
                    <a:lstStyle/>
                    <a:p>
                      <a:pPr algn="ctr"/>
                      <a:r>
                        <a:rPr lang="en-GB" sz="3200" b="0" i="0" dirty="0">
                          <a:latin typeface="Gill Sans" panose="020B0502020104020203" pitchFamily="34" charset="-79"/>
                          <a:cs typeface="Gill Sans" panose="020B0502020104020203" pitchFamily="34" charset="-79"/>
                        </a:rPr>
                        <a:t>E</a:t>
                      </a:r>
                    </a:p>
                  </a:txBody>
                  <a:tcPr anchor="ctr"/>
                </a:tc>
                <a:tc>
                  <a:txBody>
                    <a:bodyPr/>
                    <a:lstStyle/>
                    <a:p>
                      <a:pPr algn="ctr"/>
                      <a:r>
                        <a:rPr lang="en-GB" sz="3200" b="0" i="0" dirty="0">
                          <a:latin typeface="Gill Sans" panose="020B0502020104020203" pitchFamily="34" charset="-79"/>
                          <a:cs typeface="Gill Sans" panose="020B0502020104020203" pitchFamily="34" charset="-79"/>
                        </a:rPr>
                        <a:t>K</a:t>
                      </a:r>
                    </a:p>
                  </a:txBody>
                  <a:tcPr anchor="ctr"/>
                </a:tc>
                <a:extLst>
                  <a:ext uri="{0D108BD9-81ED-4DB2-BD59-A6C34878D82A}">
                    <a16:rowId xmlns:a16="http://schemas.microsoft.com/office/drawing/2014/main" val="653185373"/>
                  </a:ext>
                </a:extLst>
              </a:tr>
              <a:tr h="1182061">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lang="en-GB" sz="3200" b="0" i="0" dirty="0">
                        <a:latin typeface="Gill Sans" panose="020B0502020104020203" pitchFamily="34" charset="-79"/>
                        <a:cs typeface="Gill Sans" panose="020B0502020104020203" pitchFamily="34" charset="-79"/>
                      </a:endParaRPr>
                    </a:p>
                  </a:txBody>
                  <a:tcPr anchor="ctr"/>
                </a:tc>
                <a:tc>
                  <a:txBody>
                    <a:bodyPr/>
                    <a:lstStyle/>
                    <a:p>
                      <a:pPr algn="ctr"/>
                      <a:r>
                        <a:rPr lang="en-GB" sz="3200" b="0" i="0" dirty="0">
                          <a:latin typeface="Gill Sans" panose="020B0502020104020203" pitchFamily="34" charset="-79"/>
                          <a:cs typeface="Gill Sans" panose="020B0502020104020203" pitchFamily="34" charset="-79"/>
                        </a:rPr>
                        <a:t>Z</a:t>
                      </a:r>
                    </a:p>
                  </a:txBody>
                  <a:tcPr anchor="ct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3200" b="0" i="0" dirty="0">
                          <a:latin typeface="Gill Sans" panose="020B0502020104020203" pitchFamily="34" charset="-79"/>
                          <a:cs typeface="Gill Sans" panose="020B0502020104020203" pitchFamily="34" charset="-79"/>
                        </a:rPr>
                        <a:t>O</a:t>
                      </a:r>
                    </a:p>
                  </a:txBody>
                  <a:tcPr anchor="ctr"/>
                </a:tc>
                <a:tc>
                  <a:txBody>
                    <a:bodyPr/>
                    <a:lstStyle/>
                    <a:p>
                      <a:pPr algn="ctr"/>
                      <a:endParaRPr lang="en-GB" sz="3200" b="0" i="0" dirty="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754326449"/>
                  </a:ext>
                </a:extLst>
              </a:tr>
            </a:tbl>
          </a:graphicData>
        </a:graphic>
      </p:graphicFrame>
      <p:sp>
        <p:nvSpPr>
          <p:cNvPr id="6" name="TextBox 5">
            <a:extLst>
              <a:ext uri="{FF2B5EF4-FFF2-40B4-BE49-F238E27FC236}">
                <a16:creationId xmlns:a16="http://schemas.microsoft.com/office/drawing/2014/main" id="{E2C70082-3421-5B44-9892-FC11922EF2F1}"/>
              </a:ext>
            </a:extLst>
          </p:cNvPr>
          <p:cNvSpPr txBox="1"/>
          <p:nvPr/>
        </p:nvSpPr>
        <p:spPr>
          <a:xfrm>
            <a:off x="4409268" y="285714"/>
            <a:ext cx="2375273" cy="830997"/>
          </a:xfrm>
          <a:prstGeom prst="rect">
            <a:avLst/>
          </a:prstGeom>
          <a:noFill/>
        </p:spPr>
        <p:txBody>
          <a:bodyPr wrap="square" rtlCol="0">
            <a:spAutoFit/>
          </a:bodyPr>
          <a:lstStyle/>
          <a:p>
            <a:r>
              <a:rPr lang="en-GB" sz="1200" dirty="0">
                <a:latin typeface="Gill Sans" panose="020B0502020104020203" pitchFamily="34" charset="-79"/>
                <a:cs typeface="Gill Sans" panose="020B0502020104020203" pitchFamily="34" charset="-79"/>
              </a:rPr>
              <a:t>Have your spellings at the ready. When you are asked to spell the word, simply tap each letter from the jumbled alphabet below, </a:t>
            </a:r>
          </a:p>
        </p:txBody>
      </p:sp>
    </p:spTree>
    <p:extLst>
      <p:ext uri="{BB962C8B-B14F-4D97-AF65-F5344CB8AC3E}">
        <p14:creationId xmlns:p14="http://schemas.microsoft.com/office/powerpoint/2010/main" val="230396341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808C507-431C-FE4C-9C89-766FBA008D51}"/>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4" name="Rectangle 3">
            <a:extLst>
              <a:ext uri="{FF2B5EF4-FFF2-40B4-BE49-F238E27FC236}">
                <a16:creationId xmlns:a16="http://schemas.microsoft.com/office/drawing/2014/main" id="{EEC45A5E-C3D9-B54F-9518-33510F756733}"/>
              </a:ext>
            </a:extLst>
          </p:cNvPr>
          <p:cNvSpPr/>
          <p:nvPr/>
        </p:nvSpPr>
        <p:spPr>
          <a:xfrm>
            <a:off x="-1201116" y="411498"/>
            <a:ext cx="7141633" cy="523220"/>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Word Jumble Activity</a:t>
            </a:r>
          </a:p>
        </p:txBody>
      </p:sp>
      <p:graphicFrame>
        <p:nvGraphicFramePr>
          <p:cNvPr id="2" name="Table 1">
            <a:extLst>
              <a:ext uri="{FF2B5EF4-FFF2-40B4-BE49-F238E27FC236}">
                <a16:creationId xmlns:a16="http://schemas.microsoft.com/office/drawing/2014/main" id="{89B79AC1-C478-9849-A33C-682D5BBA548B}"/>
              </a:ext>
            </a:extLst>
          </p:cNvPr>
          <p:cNvGraphicFramePr>
            <a:graphicFrameLocks noGrp="1"/>
          </p:cNvGraphicFramePr>
          <p:nvPr/>
        </p:nvGraphicFramePr>
        <p:xfrm>
          <a:off x="295835" y="1264021"/>
          <a:ext cx="6266332" cy="8274427"/>
        </p:xfrm>
        <a:graphic>
          <a:graphicData uri="http://schemas.openxmlformats.org/drawingml/2006/table">
            <a:tbl>
              <a:tblPr firstRow="1" bandRow="1">
                <a:tableStyleId>{5940675A-B579-460E-94D1-54222C63F5DA}</a:tableStyleId>
              </a:tblPr>
              <a:tblGrid>
                <a:gridCol w="1566583">
                  <a:extLst>
                    <a:ext uri="{9D8B030D-6E8A-4147-A177-3AD203B41FA5}">
                      <a16:colId xmlns:a16="http://schemas.microsoft.com/office/drawing/2014/main" val="1165828649"/>
                    </a:ext>
                  </a:extLst>
                </a:gridCol>
                <a:gridCol w="1566583">
                  <a:extLst>
                    <a:ext uri="{9D8B030D-6E8A-4147-A177-3AD203B41FA5}">
                      <a16:colId xmlns:a16="http://schemas.microsoft.com/office/drawing/2014/main" val="148905344"/>
                    </a:ext>
                  </a:extLst>
                </a:gridCol>
                <a:gridCol w="1566583">
                  <a:extLst>
                    <a:ext uri="{9D8B030D-6E8A-4147-A177-3AD203B41FA5}">
                      <a16:colId xmlns:a16="http://schemas.microsoft.com/office/drawing/2014/main" val="3022779405"/>
                    </a:ext>
                  </a:extLst>
                </a:gridCol>
                <a:gridCol w="1566583">
                  <a:extLst>
                    <a:ext uri="{9D8B030D-6E8A-4147-A177-3AD203B41FA5}">
                      <a16:colId xmlns:a16="http://schemas.microsoft.com/office/drawing/2014/main" val="1767034647"/>
                    </a:ext>
                  </a:extLst>
                </a:gridCol>
              </a:tblGrid>
              <a:tr h="1182061">
                <a:tc>
                  <a:txBody>
                    <a:bodyPr/>
                    <a:lstStyle/>
                    <a:p>
                      <a:pPr algn="ctr"/>
                      <a:r>
                        <a:rPr lang="en-GB" sz="3200" b="0" i="0" dirty="0">
                          <a:latin typeface="Gill Sans" panose="020B0502020104020203" pitchFamily="34" charset="-79"/>
                          <a:cs typeface="Gill Sans" panose="020B0502020104020203" pitchFamily="34" charset="-79"/>
                        </a:rPr>
                        <a:t>f</a:t>
                      </a:r>
                    </a:p>
                  </a:txBody>
                  <a:tcPr anchor="ctr"/>
                </a:tc>
                <a:tc>
                  <a:txBody>
                    <a:bodyPr/>
                    <a:lstStyle/>
                    <a:p>
                      <a:pPr algn="ctr"/>
                      <a:r>
                        <a:rPr lang="en-GB" sz="3200" b="0" i="0" dirty="0">
                          <a:latin typeface="Gill Sans" panose="020B0502020104020203" pitchFamily="34" charset="-79"/>
                          <a:cs typeface="Gill Sans" panose="020B0502020104020203" pitchFamily="34" charset="-79"/>
                        </a:rPr>
                        <a:t>n</a:t>
                      </a:r>
                    </a:p>
                  </a:txBody>
                  <a:tcPr anchor="ctr"/>
                </a:tc>
                <a:tc>
                  <a:txBody>
                    <a:bodyPr/>
                    <a:lstStyle/>
                    <a:p>
                      <a:pPr algn="ctr"/>
                      <a:r>
                        <a:rPr lang="en-GB" sz="3200" b="0" i="0" dirty="0">
                          <a:latin typeface="Gill Sans" panose="020B0502020104020203" pitchFamily="34" charset="-79"/>
                          <a:cs typeface="Gill Sans" panose="020B0502020104020203" pitchFamily="34" charset="-79"/>
                        </a:rPr>
                        <a:t>g</a:t>
                      </a:r>
                    </a:p>
                  </a:txBody>
                  <a:tcPr anchor="ctr"/>
                </a:tc>
                <a:tc>
                  <a:txBody>
                    <a:bodyPr/>
                    <a:lstStyle/>
                    <a:p>
                      <a:pPr algn="ctr"/>
                      <a:r>
                        <a:rPr lang="en-GB" sz="3200" b="0" i="0" dirty="0">
                          <a:latin typeface="Gill Sans" panose="020B0502020104020203" pitchFamily="34" charset="-79"/>
                          <a:cs typeface="Gill Sans" panose="020B0502020104020203" pitchFamily="34" charset="-79"/>
                        </a:rPr>
                        <a:t>t</a:t>
                      </a:r>
                    </a:p>
                  </a:txBody>
                  <a:tcPr anchor="ctr"/>
                </a:tc>
                <a:extLst>
                  <a:ext uri="{0D108BD9-81ED-4DB2-BD59-A6C34878D82A}">
                    <a16:rowId xmlns:a16="http://schemas.microsoft.com/office/drawing/2014/main" val="3618192738"/>
                  </a:ext>
                </a:extLst>
              </a:tr>
              <a:tr h="1182061">
                <a:tc>
                  <a:txBody>
                    <a:bodyPr/>
                    <a:lstStyle/>
                    <a:p>
                      <a:pPr algn="ctr"/>
                      <a:r>
                        <a:rPr lang="en-GB" sz="3200" b="0" i="0" dirty="0">
                          <a:latin typeface="Gill Sans" panose="020B0502020104020203" pitchFamily="34" charset="-79"/>
                          <a:cs typeface="Gill Sans" panose="020B0502020104020203" pitchFamily="34" charset="-79"/>
                        </a:rPr>
                        <a:t>r</a:t>
                      </a:r>
                    </a:p>
                  </a:txBody>
                  <a:tcPr anchor="ctr"/>
                </a:tc>
                <a:tc>
                  <a:txBody>
                    <a:bodyPr/>
                    <a:lstStyle/>
                    <a:p>
                      <a:pPr algn="ctr"/>
                      <a:r>
                        <a:rPr lang="en-GB" sz="3200" b="0" i="0" dirty="0">
                          <a:latin typeface="Gill Sans" panose="020B0502020104020203" pitchFamily="34" charset="-79"/>
                          <a:cs typeface="Gill Sans" panose="020B0502020104020203" pitchFamily="34" charset="-79"/>
                        </a:rPr>
                        <a:t>x</a:t>
                      </a:r>
                    </a:p>
                  </a:txBody>
                  <a:tcPr anchor="ctr"/>
                </a:tc>
                <a:tc>
                  <a:txBody>
                    <a:bodyPr/>
                    <a:lstStyle/>
                    <a:p>
                      <a:pPr algn="ctr"/>
                      <a:r>
                        <a:rPr lang="en-GB" sz="3200" b="0" i="0" dirty="0">
                          <a:latin typeface="Gill Sans" panose="020B0502020104020203" pitchFamily="34" charset="-79"/>
                          <a:cs typeface="Gill Sans" panose="020B0502020104020203" pitchFamily="34" charset="-79"/>
                        </a:rPr>
                        <a:t>u</a:t>
                      </a:r>
                    </a:p>
                  </a:txBody>
                  <a:tcPr anchor="ctr"/>
                </a:tc>
                <a:tc>
                  <a:txBody>
                    <a:bodyPr/>
                    <a:lstStyle/>
                    <a:p>
                      <a:pPr algn="ctr"/>
                      <a:r>
                        <a:rPr lang="en-GB" sz="3200" b="0" i="0" dirty="0">
                          <a:latin typeface="Gill Sans" panose="020B0502020104020203" pitchFamily="34" charset="-79"/>
                          <a:cs typeface="Gill Sans" panose="020B0502020104020203" pitchFamily="34" charset="-79"/>
                        </a:rPr>
                        <a:t>h</a:t>
                      </a:r>
                    </a:p>
                  </a:txBody>
                  <a:tcPr anchor="ctr"/>
                </a:tc>
                <a:extLst>
                  <a:ext uri="{0D108BD9-81ED-4DB2-BD59-A6C34878D82A}">
                    <a16:rowId xmlns:a16="http://schemas.microsoft.com/office/drawing/2014/main" val="2845094627"/>
                  </a:ext>
                </a:extLst>
              </a:tr>
              <a:tr h="1182061">
                <a:tc>
                  <a:txBody>
                    <a:bodyPr/>
                    <a:lstStyle/>
                    <a:p>
                      <a:pPr algn="ctr"/>
                      <a:r>
                        <a:rPr lang="en-GB" sz="3200" b="0" i="0" dirty="0">
                          <a:latin typeface="Gill Sans" panose="020B0502020104020203" pitchFamily="34" charset="-79"/>
                          <a:cs typeface="Gill Sans" panose="020B0502020104020203" pitchFamily="34" charset="-79"/>
                        </a:rPr>
                        <a:t>j</a:t>
                      </a:r>
                    </a:p>
                  </a:txBody>
                  <a:tcPr anchor="ctr"/>
                </a:tc>
                <a:tc>
                  <a:txBody>
                    <a:bodyPr/>
                    <a:lstStyle/>
                    <a:p>
                      <a:pPr algn="ctr"/>
                      <a:r>
                        <a:rPr lang="en-GB" sz="3200" b="0" i="0" dirty="0">
                          <a:latin typeface="Gill Sans" panose="020B0502020104020203" pitchFamily="34" charset="-79"/>
                          <a:cs typeface="Gill Sans" panose="020B0502020104020203" pitchFamily="34" charset="-79"/>
                        </a:rPr>
                        <a:t>q</a:t>
                      </a:r>
                    </a:p>
                  </a:txBody>
                  <a:tcPr anchor="ctr"/>
                </a:tc>
                <a:tc>
                  <a:txBody>
                    <a:bodyPr/>
                    <a:lstStyle/>
                    <a:p>
                      <a:pPr algn="ctr"/>
                      <a:r>
                        <a:rPr lang="en-GB" sz="3200" b="0" i="0" dirty="0">
                          <a:latin typeface="Gill Sans" panose="020B0502020104020203" pitchFamily="34" charset="-79"/>
                          <a:cs typeface="Gill Sans" panose="020B0502020104020203" pitchFamily="34" charset="-79"/>
                        </a:rPr>
                        <a:t>d</a:t>
                      </a:r>
                    </a:p>
                  </a:txBody>
                  <a:tcPr anchor="ctr"/>
                </a:tc>
                <a:tc>
                  <a:txBody>
                    <a:bodyPr/>
                    <a:lstStyle/>
                    <a:p>
                      <a:pPr algn="ctr"/>
                      <a:r>
                        <a:rPr lang="en-GB" sz="3200" b="0" i="0" dirty="0">
                          <a:latin typeface="Gill Sans" panose="020B0502020104020203" pitchFamily="34" charset="-79"/>
                          <a:cs typeface="Gill Sans" panose="020B0502020104020203" pitchFamily="34" charset="-79"/>
                        </a:rPr>
                        <a:t>m</a:t>
                      </a:r>
                    </a:p>
                  </a:txBody>
                  <a:tcPr anchor="ctr"/>
                </a:tc>
                <a:extLst>
                  <a:ext uri="{0D108BD9-81ED-4DB2-BD59-A6C34878D82A}">
                    <a16:rowId xmlns:a16="http://schemas.microsoft.com/office/drawing/2014/main" val="3897847757"/>
                  </a:ext>
                </a:extLst>
              </a:tr>
              <a:tr h="1182061">
                <a:tc>
                  <a:txBody>
                    <a:bodyPr/>
                    <a:lstStyle/>
                    <a:p>
                      <a:pPr algn="ctr"/>
                      <a:r>
                        <a:rPr lang="en-GB" sz="3200" b="0" i="0" dirty="0">
                          <a:latin typeface="Gill Sans" panose="020B0502020104020203" pitchFamily="34" charset="-79"/>
                          <a:cs typeface="Gill Sans" panose="020B0502020104020203" pitchFamily="34" charset="-79"/>
                        </a:rPr>
                        <a:t>c</a:t>
                      </a:r>
                    </a:p>
                  </a:txBody>
                  <a:tcPr anchor="ctr"/>
                </a:tc>
                <a:tc>
                  <a:txBody>
                    <a:bodyPr/>
                    <a:lstStyle/>
                    <a:p>
                      <a:pPr algn="ctr"/>
                      <a:r>
                        <a:rPr lang="en-GB" sz="3200" b="0" i="0" dirty="0">
                          <a:latin typeface="Gill Sans" panose="020B0502020104020203" pitchFamily="34" charset="-79"/>
                          <a:cs typeface="Gill Sans" panose="020B0502020104020203" pitchFamily="34" charset="-79"/>
                        </a:rPr>
                        <a:t>w</a:t>
                      </a:r>
                    </a:p>
                  </a:txBody>
                  <a:tcPr anchor="ctr"/>
                </a:tc>
                <a:tc>
                  <a:txBody>
                    <a:bodyPr/>
                    <a:lstStyle/>
                    <a:p>
                      <a:pPr algn="ctr"/>
                      <a:r>
                        <a:rPr lang="en-GB" sz="3200" b="0" i="0" dirty="0">
                          <a:latin typeface="Gill Sans" panose="020B0502020104020203" pitchFamily="34" charset="-79"/>
                          <a:cs typeface="Gill Sans" panose="020B0502020104020203" pitchFamily="34" charset="-79"/>
                        </a:rPr>
                        <a:t>l</a:t>
                      </a:r>
                    </a:p>
                  </a:txBody>
                  <a:tcPr anchor="ctr"/>
                </a:tc>
                <a:tc>
                  <a:txBody>
                    <a:bodyPr/>
                    <a:lstStyle/>
                    <a:p>
                      <a:pPr algn="ctr"/>
                      <a:r>
                        <a:rPr lang="en-GB" sz="3200" b="0" i="0" dirty="0">
                          <a:latin typeface="Gill Sans" panose="020B0502020104020203" pitchFamily="34" charset="-79"/>
                          <a:cs typeface="Gill Sans" panose="020B0502020104020203" pitchFamily="34" charset="-79"/>
                        </a:rPr>
                        <a:t>y</a:t>
                      </a:r>
                    </a:p>
                  </a:txBody>
                  <a:tcPr anchor="ctr"/>
                </a:tc>
                <a:extLst>
                  <a:ext uri="{0D108BD9-81ED-4DB2-BD59-A6C34878D82A}">
                    <a16:rowId xmlns:a16="http://schemas.microsoft.com/office/drawing/2014/main" val="1999657847"/>
                  </a:ext>
                </a:extLst>
              </a:tr>
              <a:tr h="1182061">
                <a:tc>
                  <a:txBody>
                    <a:bodyPr/>
                    <a:lstStyle/>
                    <a:p>
                      <a:pPr algn="ctr"/>
                      <a:r>
                        <a:rPr lang="en-GB" sz="3200" b="0" i="0" dirty="0" err="1">
                          <a:latin typeface="Gill Sans" panose="020B0502020104020203" pitchFamily="34" charset="-79"/>
                          <a:cs typeface="Gill Sans" panose="020B0502020104020203" pitchFamily="34" charset="-79"/>
                        </a:rPr>
                        <a:t>i</a:t>
                      </a:r>
                      <a:endParaRPr lang="en-GB" sz="3200" b="0" i="0" dirty="0">
                        <a:latin typeface="Gill Sans" panose="020B0502020104020203" pitchFamily="34" charset="-79"/>
                        <a:cs typeface="Gill Sans" panose="020B0502020104020203" pitchFamily="34" charset="-79"/>
                      </a:endParaRPr>
                    </a:p>
                  </a:txBody>
                  <a:tcPr anchor="ctr"/>
                </a:tc>
                <a:tc>
                  <a:txBody>
                    <a:bodyPr/>
                    <a:lstStyle/>
                    <a:p>
                      <a:pPr algn="ctr"/>
                      <a:r>
                        <a:rPr lang="en-GB" sz="3200" b="0" i="0" dirty="0">
                          <a:latin typeface="Gill Sans" panose="020B0502020104020203" pitchFamily="34" charset="-79"/>
                          <a:cs typeface="Gill Sans" panose="020B0502020104020203" pitchFamily="34" charset="-79"/>
                        </a:rPr>
                        <a:t>p</a:t>
                      </a:r>
                    </a:p>
                  </a:txBody>
                  <a:tcPr anchor="ctr"/>
                </a:tc>
                <a:tc>
                  <a:txBody>
                    <a:bodyPr/>
                    <a:lstStyle/>
                    <a:p>
                      <a:pPr algn="ctr"/>
                      <a:r>
                        <a:rPr lang="en-GB" sz="3200" b="0" i="0" dirty="0">
                          <a:latin typeface="Gill Sans" panose="020B0502020104020203" pitchFamily="34" charset="-79"/>
                          <a:cs typeface="Gill Sans" panose="020B0502020104020203" pitchFamily="34" charset="-79"/>
                        </a:rPr>
                        <a:t>b</a:t>
                      </a:r>
                    </a:p>
                  </a:txBody>
                  <a:tcPr anchor="ctr"/>
                </a:tc>
                <a:tc>
                  <a:txBody>
                    <a:bodyPr/>
                    <a:lstStyle/>
                    <a:p>
                      <a:pPr algn="ctr"/>
                      <a:r>
                        <a:rPr lang="en-GB" sz="3200" b="0" i="0" dirty="0">
                          <a:latin typeface="Gill Sans" panose="020B0502020104020203" pitchFamily="34" charset="-79"/>
                          <a:cs typeface="Gill Sans" panose="020B0502020104020203" pitchFamily="34" charset="-79"/>
                        </a:rPr>
                        <a:t>s</a:t>
                      </a:r>
                    </a:p>
                  </a:txBody>
                  <a:tcPr anchor="ctr"/>
                </a:tc>
                <a:extLst>
                  <a:ext uri="{0D108BD9-81ED-4DB2-BD59-A6C34878D82A}">
                    <a16:rowId xmlns:a16="http://schemas.microsoft.com/office/drawing/2014/main" val="352546313"/>
                  </a:ext>
                </a:extLst>
              </a:tr>
              <a:tr h="1182061">
                <a:tc>
                  <a:txBody>
                    <a:bodyPr/>
                    <a:lstStyle/>
                    <a:p>
                      <a:pPr algn="ctr"/>
                      <a:r>
                        <a:rPr lang="en-GB" sz="3200" b="0" i="0" dirty="0">
                          <a:latin typeface="Gill Sans" panose="020B0502020104020203" pitchFamily="34" charset="-79"/>
                          <a:cs typeface="Gill Sans" panose="020B0502020104020203" pitchFamily="34" charset="-79"/>
                        </a:rPr>
                        <a:t>v</a:t>
                      </a:r>
                    </a:p>
                  </a:txBody>
                  <a:tcPr anchor="ct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3200" b="0" i="0" dirty="0">
                          <a:latin typeface="Gill Sans" panose="020B0502020104020203" pitchFamily="34" charset="-79"/>
                          <a:cs typeface="Gill Sans" panose="020B0502020104020203" pitchFamily="34" charset="-79"/>
                        </a:rPr>
                        <a:t>a</a:t>
                      </a:r>
                    </a:p>
                  </a:txBody>
                  <a:tcPr anchor="ctr"/>
                </a:tc>
                <a:tc>
                  <a:txBody>
                    <a:bodyPr/>
                    <a:lstStyle/>
                    <a:p>
                      <a:pPr algn="ctr"/>
                      <a:r>
                        <a:rPr lang="en-GB" sz="3200" b="0" i="0" dirty="0">
                          <a:latin typeface="Gill Sans" panose="020B0502020104020203" pitchFamily="34" charset="-79"/>
                          <a:cs typeface="Gill Sans" panose="020B0502020104020203" pitchFamily="34" charset="-79"/>
                        </a:rPr>
                        <a:t>e</a:t>
                      </a:r>
                    </a:p>
                  </a:txBody>
                  <a:tcPr anchor="ctr"/>
                </a:tc>
                <a:tc>
                  <a:txBody>
                    <a:bodyPr/>
                    <a:lstStyle/>
                    <a:p>
                      <a:pPr algn="ctr"/>
                      <a:r>
                        <a:rPr lang="en-GB" sz="3200" b="0" i="0" dirty="0">
                          <a:latin typeface="Gill Sans" panose="020B0502020104020203" pitchFamily="34" charset="-79"/>
                          <a:cs typeface="Gill Sans" panose="020B0502020104020203" pitchFamily="34" charset="-79"/>
                        </a:rPr>
                        <a:t>k</a:t>
                      </a:r>
                    </a:p>
                  </a:txBody>
                  <a:tcPr anchor="ctr"/>
                </a:tc>
                <a:extLst>
                  <a:ext uri="{0D108BD9-81ED-4DB2-BD59-A6C34878D82A}">
                    <a16:rowId xmlns:a16="http://schemas.microsoft.com/office/drawing/2014/main" val="653185373"/>
                  </a:ext>
                </a:extLst>
              </a:tr>
              <a:tr h="1182061">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lang="en-GB" sz="3200" b="0" i="0" dirty="0">
                        <a:latin typeface="Gill Sans" panose="020B0502020104020203" pitchFamily="34" charset="-79"/>
                        <a:cs typeface="Gill Sans" panose="020B0502020104020203" pitchFamily="34" charset="-79"/>
                      </a:endParaRPr>
                    </a:p>
                  </a:txBody>
                  <a:tcPr anchor="ctr"/>
                </a:tc>
                <a:tc>
                  <a:txBody>
                    <a:bodyPr/>
                    <a:lstStyle/>
                    <a:p>
                      <a:pPr algn="ctr"/>
                      <a:r>
                        <a:rPr lang="en-GB" sz="3200" b="0" i="0" dirty="0">
                          <a:latin typeface="Gill Sans" panose="020B0502020104020203" pitchFamily="34" charset="-79"/>
                          <a:cs typeface="Gill Sans" panose="020B0502020104020203" pitchFamily="34" charset="-79"/>
                        </a:rPr>
                        <a:t>z</a:t>
                      </a:r>
                    </a:p>
                  </a:txBody>
                  <a:tcPr anchor="ct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3200" b="0" i="0" dirty="0">
                          <a:latin typeface="Gill Sans" panose="020B0502020104020203" pitchFamily="34" charset="-79"/>
                          <a:cs typeface="Gill Sans" panose="020B0502020104020203" pitchFamily="34" charset="-79"/>
                        </a:rPr>
                        <a:t>o</a:t>
                      </a:r>
                    </a:p>
                  </a:txBody>
                  <a:tcPr anchor="ctr"/>
                </a:tc>
                <a:tc>
                  <a:txBody>
                    <a:bodyPr/>
                    <a:lstStyle/>
                    <a:p>
                      <a:pPr algn="ctr"/>
                      <a:endParaRPr lang="en-GB" sz="3200" b="0" i="0" dirty="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754326449"/>
                  </a:ext>
                </a:extLst>
              </a:tr>
            </a:tbl>
          </a:graphicData>
        </a:graphic>
      </p:graphicFrame>
      <p:sp>
        <p:nvSpPr>
          <p:cNvPr id="6" name="TextBox 5">
            <a:extLst>
              <a:ext uri="{FF2B5EF4-FFF2-40B4-BE49-F238E27FC236}">
                <a16:creationId xmlns:a16="http://schemas.microsoft.com/office/drawing/2014/main" id="{E2C70082-3421-5B44-9892-FC11922EF2F1}"/>
              </a:ext>
            </a:extLst>
          </p:cNvPr>
          <p:cNvSpPr txBox="1"/>
          <p:nvPr/>
        </p:nvSpPr>
        <p:spPr>
          <a:xfrm>
            <a:off x="4409268" y="285714"/>
            <a:ext cx="2375273" cy="830997"/>
          </a:xfrm>
          <a:prstGeom prst="rect">
            <a:avLst/>
          </a:prstGeom>
          <a:noFill/>
        </p:spPr>
        <p:txBody>
          <a:bodyPr wrap="square" rtlCol="0">
            <a:spAutoFit/>
          </a:bodyPr>
          <a:lstStyle/>
          <a:p>
            <a:r>
              <a:rPr lang="en-GB" sz="1200" dirty="0">
                <a:latin typeface="Gill Sans" panose="020B0502020104020203" pitchFamily="34" charset="-79"/>
                <a:cs typeface="Gill Sans" panose="020B0502020104020203" pitchFamily="34" charset="-79"/>
              </a:rPr>
              <a:t>Have your spellings at the ready. When you are asked to spell the word, simply tap each letter from the jumbled alphabet below, </a:t>
            </a:r>
          </a:p>
        </p:txBody>
      </p:sp>
    </p:spTree>
    <p:extLst>
      <p:ext uri="{BB962C8B-B14F-4D97-AF65-F5344CB8AC3E}">
        <p14:creationId xmlns:p14="http://schemas.microsoft.com/office/powerpoint/2010/main" val="342562078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851AD3-4F8B-AF4F-84C1-DF61A8189C05}"/>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4" name="Rectangle 3">
            <a:extLst>
              <a:ext uri="{FF2B5EF4-FFF2-40B4-BE49-F238E27FC236}">
                <a16:creationId xmlns:a16="http://schemas.microsoft.com/office/drawing/2014/main" id="{7A8DAFF8-6448-0E4D-99BB-5765B75F46A7}"/>
              </a:ext>
            </a:extLst>
          </p:cNvPr>
          <p:cNvSpPr/>
          <p:nvPr/>
        </p:nvSpPr>
        <p:spPr>
          <a:xfrm>
            <a:off x="-808446" y="190443"/>
            <a:ext cx="7141633" cy="523220"/>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Spelling Sentences Activity</a:t>
            </a:r>
          </a:p>
        </p:txBody>
      </p:sp>
      <p:graphicFrame>
        <p:nvGraphicFramePr>
          <p:cNvPr id="2" name="Table 1">
            <a:extLst>
              <a:ext uri="{FF2B5EF4-FFF2-40B4-BE49-F238E27FC236}">
                <a16:creationId xmlns:a16="http://schemas.microsoft.com/office/drawing/2014/main" id="{D5EF6C4E-6C5A-534F-89B0-5F6678DCE6E4}"/>
              </a:ext>
            </a:extLst>
          </p:cNvPr>
          <p:cNvGraphicFramePr>
            <a:graphicFrameLocks noGrp="1"/>
          </p:cNvGraphicFramePr>
          <p:nvPr>
            <p:extLst>
              <p:ext uri="{D42A27DB-BD31-4B8C-83A1-F6EECF244321}">
                <p14:modId xmlns:p14="http://schemas.microsoft.com/office/powerpoint/2010/main" val="164205317"/>
              </p:ext>
            </p:extLst>
          </p:nvPr>
        </p:nvGraphicFramePr>
        <p:xfrm>
          <a:off x="299803" y="735722"/>
          <a:ext cx="6280881" cy="9000252"/>
        </p:xfrm>
        <a:graphic>
          <a:graphicData uri="http://schemas.openxmlformats.org/drawingml/2006/table">
            <a:tbl>
              <a:tblPr firstRow="1" bandRow="1">
                <a:tableStyleId>{5940675A-B579-460E-94D1-54222C63F5DA}</a:tableStyleId>
              </a:tblPr>
              <a:tblGrid>
                <a:gridCol w="2093627">
                  <a:extLst>
                    <a:ext uri="{9D8B030D-6E8A-4147-A177-3AD203B41FA5}">
                      <a16:colId xmlns:a16="http://schemas.microsoft.com/office/drawing/2014/main" val="2344502615"/>
                    </a:ext>
                  </a:extLst>
                </a:gridCol>
                <a:gridCol w="4187254">
                  <a:extLst>
                    <a:ext uri="{9D8B030D-6E8A-4147-A177-3AD203B41FA5}">
                      <a16:colId xmlns:a16="http://schemas.microsoft.com/office/drawing/2014/main" val="733237180"/>
                    </a:ext>
                  </a:extLst>
                </a:gridCol>
              </a:tblGrid>
              <a:tr h="406812">
                <a:tc>
                  <a:txBody>
                    <a:bodyPr/>
                    <a:lstStyle/>
                    <a:p>
                      <a:pPr algn="ctr"/>
                      <a:r>
                        <a:rPr lang="en-GB" sz="1200" b="0" i="0" dirty="0">
                          <a:latin typeface="Gill Sans" panose="020B0502020104020203" pitchFamily="34" charset="-79"/>
                          <a:cs typeface="Gill Sans" panose="020B0502020104020203" pitchFamily="34" charset="-79"/>
                        </a:rPr>
                        <a:t>Write the word and draw a picture.</a:t>
                      </a:r>
                    </a:p>
                  </a:txBody>
                  <a:tcPr anchor="ctr">
                    <a:lnB w="19050" cap="flat" cmpd="sng" algn="ctr">
                      <a:solidFill>
                        <a:schemeClr val="tx1"/>
                      </a:solidFill>
                      <a:prstDash val="solid"/>
                      <a:round/>
                      <a:headEnd type="none" w="med" len="med"/>
                      <a:tailEnd type="none" w="med" len="med"/>
                    </a:lnB>
                  </a:tcPr>
                </a:tc>
                <a:tc>
                  <a:txBody>
                    <a:bodyPr/>
                    <a:lstStyle/>
                    <a:p>
                      <a:pPr algn="ctr"/>
                      <a:endParaRPr lang="en-GB" sz="1200" b="0" i="0" dirty="0">
                        <a:latin typeface="Gill Sans" panose="020B0502020104020203" pitchFamily="34" charset="-79"/>
                        <a:cs typeface="Gill Sans" panose="020B0502020104020203" pitchFamily="34" charset="-79"/>
                      </a:endParaRPr>
                    </a:p>
                  </a:txBody>
                  <a:tcPr anchor="ctr">
                    <a:lnB w="190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722472361"/>
                  </a:ext>
                </a:extLst>
              </a:tr>
              <a:tr h="406812">
                <a:tc rowSpan="3">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4198252309"/>
                  </a:ext>
                </a:extLst>
              </a:tr>
              <a:tr h="406812">
                <a:tc vMerge="1">
                  <a:txBody>
                    <a:bodyPr/>
                    <a:lstStyle/>
                    <a:p>
                      <a:endParaRPr lang="en-GB" dirty="0"/>
                    </a:p>
                  </a:txBody>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66070865"/>
                  </a:ext>
                </a:extLst>
              </a:tr>
              <a:tr h="406812">
                <a:tc vMerge="1">
                  <a:txBody>
                    <a:bodyPr/>
                    <a:lstStyle/>
                    <a:p>
                      <a:endParaRPr lang="en-GB" dirty="0"/>
                    </a:p>
                  </a:txBody>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B w="190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859721955"/>
                  </a:ext>
                </a:extLst>
              </a:tr>
              <a:tr h="406812">
                <a:tc rowSpan="3">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3463170893"/>
                  </a:ext>
                </a:extLst>
              </a:tr>
              <a:tr h="406812">
                <a:tc vMerge="1">
                  <a:txBody>
                    <a:bodyPr/>
                    <a:lstStyle/>
                    <a:p>
                      <a:endParaRPr lang="en-GB" dirty="0"/>
                    </a:p>
                  </a:txBody>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2795048013"/>
                  </a:ext>
                </a:extLst>
              </a:tr>
              <a:tr h="406812">
                <a:tc vMerge="1">
                  <a:txBody>
                    <a:bodyPr/>
                    <a:lstStyle/>
                    <a:p>
                      <a:endParaRPr lang="en-GB" dirty="0"/>
                    </a:p>
                  </a:txBody>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B w="190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245969666"/>
                  </a:ext>
                </a:extLst>
              </a:tr>
              <a:tr h="406812">
                <a:tc rowSpan="3">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3514678647"/>
                  </a:ext>
                </a:extLst>
              </a:tr>
              <a:tr h="406812">
                <a:tc vMerge="1">
                  <a:txBody>
                    <a:bodyPr/>
                    <a:lstStyle/>
                    <a:p>
                      <a:endParaRPr lang="en-GB" dirty="0"/>
                    </a:p>
                  </a:txBody>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2326333458"/>
                  </a:ext>
                </a:extLst>
              </a:tr>
              <a:tr h="406812">
                <a:tc vMerge="1">
                  <a:txBody>
                    <a:bodyPr/>
                    <a:lstStyle/>
                    <a:p>
                      <a:endParaRPr lang="en-GB" dirty="0"/>
                    </a:p>
                  </a:txBody>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B w="190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35937379"/>
                  </a:ext>
                </a:extLst>
              </a:tr>
              <a:tr h="406812">
                <a:tc rowSpan="3">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1459745332"/>
                  </a:ext>
                </a:extLst>
              </a:tr>
              <a:tr h="406812">
                <a:tc vMerge="1">
                  <a:txBody>
                    <a:bodyPr/>
                    <a:lstStyle/>
                    <a:p>
                      <a:endParaRPr lang="en-GB" dirty="0"/>
                    </a:p>
                  </a:txBody>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4177098191"/>
                  </a:ext>
                </a:extLst>
              </a:tr>
              <a:tr h="406812">
                <a:tc vMerge="1">
                  <a:txBody>
                    <a:bodyPr/>
                    <a:lstStyle/>
                    <a:p>
                      <a:endParaRPr lang="en-GB" dirty="0"/>
                    </a:p>
                  </a:txBody>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B w="190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549077751"/>
                  </a:ext>
                </a:extLst>
              </a:tr>
              <a:tr h="406812">
                <a:tc rowSpan="3">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3012278958"/>
                  </a:ext>
                </a:extLst>
              </a:tr>
              <a:tr h="406812">
                <a:tc vMerge="1">
                  <a:txBody>
                    <a:bodyPr/>
                    <a:lstStyle/>
                    <a:p>
                      <a:endParaRPr lang="en-GB" dirty="0"/>
                    </a:p>
                  </a:txBody>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38764182"/>
                  </a:ext>
                </a:extLst>
              </a:tr>
              <a:tr h="406812">
                <a:tc vMerge="1">
                  <a:txBody>
                    <a:bodyPr/>
                    <a:lstStyle/>
                    <a:p>
                      <a:endParaRPr lang="en-GB" dirty="0"/>
                    </a:p>
                  </a:txBody>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B w="190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610768212"/>
                  </a:ext>
                </a:extLst>
              </a:tr>
              <a:tr h="406812">
                <a:tc rowSpan="3">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2881517740"/>
                  </a:ext>
                </a:extLst>
              </a:tr>
              <a:tr h="406812">
                <a:tc vMerge="1">
                  <a:txBody>
                    <a:bodyPr/>
                    <a:lstStyle/>
                    <a:p>
                      <a:endParaRPr lang="en-GB" dirty="0"/>
                    </a:p>
                  </a:txBody>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4091153019"/>
                  </a:ext>
                </a:extLst>
              </a:tr>
              <a:tr h="406812">
                <a:tc vMerge="1">
                  <a:txBody>
                    <a:bodyPr/>
                    <a:lstStyle/>
                    <a:p>
                      <a:endParaRPr lang="en-GB" dirty="0"/>
                    </a:p>
                  </a:txBody>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B w="190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840514936"/>
                  </a:ext>
                </a:extLst>
              </a:tr>
              <a:tr h="406812">
                <a:tc rowSpan="3">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587825192"/>
                  </a:ext>
                </a:extLst>
              </a:tr>
              <a:tr h="406812">
                <a:tc vMerge="1">
                  <a:txBody>
                    <a:bodyPr/>
                    <a:lstStyle/>
                    <a:p>
                      <a:endParaRPr lang="en-GB"/>
                    </a:p>
                  </a:txBody>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2571529172"/>
                  </a:ext>
                </a:extLst>
              </a:tr>
              <a:tr h="406812">
                <a:tc vMerge="1">
                  <a:txBody>
                    <a:bodyPr/>
                    <a:lstStyle/>
                    <a:p>
                      <a:endParaRPr lang="en-GB" dirty="0"/>
                    </a:p>
                  </a:txBody>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B w="190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92950794"/>
                  </a:ext>
                </a:extLst>
              </a:tr>
            </a:tbl>
          </a:graphicData>
        </a:graphic>
      </p:graphicFrame>
    </p:spTree>
    <p:extLst>
      <p:ext uri="{BB962C8B-B14F-4D97-AF65-F5344CB8AC3E}">
        <p14:creationId xmlns:p14="http://schemas.microsoft.com/office/powerpoint/2010/main" val="119044862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rc 1">
            <a:extLst>
              <a:ext uri="{FF2B5EF4-FFF2-40B4-BE49-F238E27FC236}">
                <a16:creationId xmlns:a16="http://schemas.microsoft.com/office/drawing/2014/main" id="{CC898051-2AC0-1A49-BFB0-571465C2B17B}"/>
              </a:ext>
            </a:extLst>
          </p:cNvPr>
          <p:cNvSpPr/>
          <p:nvPr/>
        </p:nvSpPr>
        <p:spPr>
          <a:xfrm>
            <a:off x="-7256871" y="5867400"/>
            <a:ext cx="11868150" cy="9525000"/>
          </a:xfrm>
          <a:prstGeom prst="arc">
            <a:avLst/>
          </a:prstGeom>
          <a:ln w="66675"/>
        </p:spPr>
        <p:style>
          <a:lnRef idx="1">
            <a:schemeClr val="dk1"/>
          </a:lnRef>
          <a:fillRef idx="0">
            <a:schemeClr val="dk1"/>
          </a:fillRef>
          <a:effectRef idx="0">
            <a:schemeClr val="dk1"/>
          </a:effectRef>
          <a:fontRef idx="minor">
            <a:schemeClr val="tx1"/>
          </a:fontRef>
        </p:style>
        <p:txBody>
          <a:bodyPr rtlCol="0" anchor="ctr"/>
          <a:lstStyle/>
          <a:p>
            <a:pPr algn="ctr"/>
            <a:endParaRPr lang="en-GB"/>
          </a:p>
        </p:txBody>
      </p:sp>
      <p:sp>
        <p:nvSpPr>
          <p:cNvPr id="5" name="Arc 4">
            <a:extLst>
              <a:ext uri="{FF2B5EF4-FFF2-40B4-BE49-F238E27FC236}">
                <a16:creationId xmlns:a16="http://schemas.microsoft.com/office/drawing/2014/main" id="{ACD2339B-59C3-DB46-A4D7-289F8D4113CF}"/>
              </a:ext>
            </a:extLst>
          </p:cNvPr>
          <p:cNvSpPr/>
          <p:nvPr/>
        </p:nvSpPr>
        <p:spPr>
          <a:xfrm rot="19632455">
            <a:off x="-3446872" y="8458200"/>
            <a:ext cx="11868150" cy="9525000"/>
          </a:xfrm>
          <a:prstGeom prst="arc">
            <a:avLst/>
          </a:prstGeom>
          <a:ln w="66675"/>
        </p:spPr>
        <p:style>
          <a:lnRef idx="1">
            <a:schemeClr val="dk1"/>
          </a:lnRef>
          <a:fillRef idx="0">
            <a:schemeClr val="dk1"/>
          </a:fillRef>
          <a:effectRef idx="0">
            <a:schemeClr val="dk1"/>
          </a:effectRef>
          <a:fontRef idx="minor">
            <a:schemeClr val="tx1"/>
          </a:fontRef>
        </p:style>
        <p:txBody>
          <a:bodyPr rtlCol="0" anchor="ctr"/>
          <a:lstStyle/>
          <a:p>
            <a:pPr algn="ctr"/>
            <a:endParaRPr lang="en-GB"/>
          </a:p>
        </p:txBody>
      </p:sp>
      <p:sp>
        <p:nvSpPr>
          <p:cNvPr id="6" name="Arc 5">
            <a:extLst>
              <a:ext uri="{FF2B5EF4-FFF2-40B4-BE49-F238E27FC236}">
                <a16:creationId xmlns:a16="http://schemas.microsoft.com/office/drawing/2014/main" id="{46D0F2EC-B2E8-8243-97F0-0C94BC3E49F8}"/>
              </a:ext>
            </a:extLst>
          </p:cNvPr>
          <p:cNvSpPr/>
          <p:nvPr/>
        </p:nvSpPr>
        <p:spPr>
          <a:xfrm rot="14557400">
            <a:off x="5950961" y="-4724659"/>
            <a:ext cx="4933950" cy="19022536"/>
          </a:xfrm>
          <a:prstGeom prst="arc">
            <a:avLst/>
          </a:prstGeom>
          <a:ln w="666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7" name="Arc 6">
            <a:extLst>
              <a:ext uri="{FF2B5EF4-FFF2-40B4-BE49-F238E27FC236}">
                <a16:creationId xmlns:a16="http://schemas.microsoft.com/office/drawing/2014/main" id="{8A70DC80-83EF-3241-BBCC-48DDCC459711}"/>
              </a:ext>
            </a:extLst>
          </p:cNvPr>
          <p:cNvSpPr/>
          <p:nvPr/>
        </p:nvSpPr>
        <p:spPr>
          <a:xfrm rot="18007826" flipH="1" flipV="1">
            <a:off x="-2254352" y="-5927497"/>
            <a:ext cx="7981430" cy="14295625"/>
          </a:xfrm>
          <a:prstGeom prst="arc">
            <a:avLst/>
          </a:prstGeom>
          <a:ln w="66675"/>
        </p:spPr>
        <p:style>
          <a:lnRef idx="1">
            <a:schemeClr val="dk1"/>
          </a:lnRef>
          <a:fillRef idx="0">
            <a:schemeClr val="dk1"/>
          </a:fillRef>
          <a:effectRef idx="0">
            <a:schemeClr val="dk1"/>
          </a:effectRef>
          <a:fontRef idx="minor">
            <a:schemeClr val="tx1"/>
          </a:fontRef>
        </p:style>
        <p:txBody>
          <a:bodyPr rtlCol="0" anchor="ctr"/>
          <a:lstStyle/>
          <a:p>
            <a:pPr algn="ctr"/>
            <a:endParaRPr lang="en-GB"/>
          </a:p>
        </p:txBody>
      </p:sp>
      <p:sp>
        <p:nvSpPr>
          <p:cNvPr id="8" name="Arc 7">
            <a:extLst>
              <a:ext uri="{FF2B5EF4-FFF2-40B4-BE49-F238E27FC236}">
                <a16:creationId xmlns:a16="http://schemas.microsoft.com/office/drawing/2014/main" id="{707CEE3C-9C53-D345-83CA-172A3F4D1B35}"/>
              </a:ext>
            </a:extLst>
          </p:cNvPr>
          <p:cNvSpPr/>
          <p:nvPr/>
        </p:nvSpPr>
        <p:spPr>
          <a:xfrm rot="16200000" flipH="1" flipV="1">
            <a:off x="-5767798" y="-6556570"/>
            <a:ext cx="7981430" cy="14295625"/>
          </a:xfrm>
          <a:prstGeom prst="arc">
            <a:avLst/>
          </a:prstGeom>
          <a:ln w="66675"/>
        </p:spPr>
        <p:style>
          <a:lnRef idx="1">
            <a:schemeClr val="dk1"/>
          </a:lnRef>
          <a:fillRef idx="0">
            <a:schemeClr val="dk1"/>
          </a:fillRef>
          <a:effectRef idx="0">
            <a:schemeClr val="dk1"/>
          </a:effectRef>
          <a:fontRef idx="minor">
            <a:schemeClr val="tx1"/>
          </a:fontRef>
        </p:style>
        <p:txBody>
          <a:bodyPr rtlCol="0" anchor="ctr"/>
          <a:lstStyle/>
          <a:p>
            <a:pPr algn="ctr"/>
            <a:endParaRPr lang="en-GB"/>
          </a:p>
        </p:txBody>
      </p:sp>
      <p:sp>
        <p:nvSpPr>
          <p:cNvPr id="9" name="Arc 8">
            <a:extLst>
              <a:ext uri="{FF2B5EF4-FFF2-40B4-BE49-F238E27FC236}">
                <a16:creationId xmlns:a16="http://schemas.microsoft.com/office/drawing/2014/main" id="{E1130931-B51D-8F4E-ABC0-36B9C19CCA10}"/>
              </a:ext>
            </a:extLst>
          </p:cNvPr>
          <p:cNvSpPr/>
          <p:nvPr/>
        </p:nvSpPr>
        <p:spPr>
          <a:xfrm rot="17692263" flipV="1">
            <a:off x="-4199765" y="-8125049"/>
            <a:ext cx="4845365" cy="21029364"/>
          </a:xfrm>
          <a:prstGeom prst="arc">
            <a:avLst/>
          </a:prstGeom>
          <a:ln w="66675"/>
        </p:spPr>
        <p:style>
          <a:lnRef idx="1">
            <a:schemeClr val="dk1"/>
          </a:lnRef>
          <a:fillRef idx="0">
            <a:schemeClr val="dk1"/>
          </a:fillRef>
          <a:effectRef idx="0">
            <a:schemeClr val="dk1"/>
          </a:effectRef>
          <a:fontRef idx="minor">
            <a:schemeClr val="tx1"/>
          </a:fontRef>
        </p:style>
        <p:txBody>
          <a:bodyPr rtlCol="0" anchor="ctr"/>
          <a:lstStyle/>
          <a:p>
            <a:pPr algn="ctr"/>
            <a:endParaRPr lang="en-GB"/>
          </a:p>
        </p:txBody>
      </p:sp>
      <p:sp>
        <p:nvSpPr>
          <p:cNvPr id="10" name="Arc 9">
            <a:extLst>
              <a:ext uri="{FF2B5EF4-FFF2-40B4-BE49-F238E27FC236}">
                <a16:creationId xmlns:a16="http://schemas.microsoft.com/office/drawing/2014/main" id="{24038ABD-7DA0-7046-B103-DCBCD8E93996}"/>
              </a:ext>
            </a:extLst>
          </p:cNvPr>
          <p:cNvSpPr/>
          <p:nvPr/>
        </p:nvSpPr>
        <p:spPr>
          <a:xfrm rot="18700337">
            <a:off x="-1769456" y="1593914"/>
            <a:ext cx="10396909" cy="9327602"/>
          </a:xfrm>
          <a:prstGeom prst="arc">
            <a:avLst/>
          </a:prstGeom>
          <a:ln w="66675"/>
        </p:spPr>
        <p:style>
          <a:lnRef idx="1">
            <a:schemeClr val="dk1"/>
          </a:lnRef>
          <a:fillRef idx="0">
            <a:schemeClr val="dk1"/>
          </a:fillRef>
          <a:effectRef idx="0">
            <a:schemeClr val="dk1"/>
          </a:effectRef>
          <a:fontRef idx="minor">
            <a:schemeClr val="tx1"/>
          </a:fontRef>
        </p:style>
        <p:txBody>
          <a:bodyPr rtlCol="0" anchor="ctr"/>
          <a:lstStyle/>
          <a:p>
            <a:pPr algn="ctr"/>
            <a:endParaRPr lang="en-GB"/>
          </a:p>
        </p:txBody>
      </p:sp>
      <p:grpSp>
        <p:nvGrpSpPr>
          <p:cNvPr id="12" name="Group 11">
            <a:extLst>
              <a:ext uri="{FF2B5EF4-FFF2-40B4-BE49-F238E27FC236}">
                <a16:creationId xmlns:a16="http://schemas.microsoft.com/office/drawing/2014/main" id="{4DDD5C1B-9E35-794B-B39A-E44108EAFB34}"/>
              </a:ext>
            </a:extLst>
          </p:cNvPr>
          <p:cNvGrpSpPr/>
          <p:nvPr/>
        </p:nvGrpSpPr>
        <p:grpSpPr>
          <a:xfrm>
            <a:off x="-947656" y="138404"/>
            <a:ext cx="7623709" cy="9629192"/>
            <a:chOff x="-947656" y="138404"/>
            <a:chExt cx="7623709" cy="9629192"/>
          </a:xfrm>
        </p:grpSpPr>
        <p:sp>
          <p:nvSpPr>
            <p:cNvPr id="3" name="Rectangle 2">
              <a:extLst>
                <a:ext uri="{FF2B5EF4-FFF2-40B4-BE49-F238E27FC236}">
                  <a16:creationId xmlns:a16="http://schemas.microsoft.com/office/drawing/2014/main" id="{A5851AD3-4F8B-AF4F-84C1-DF61A8189C05}"/>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4" name="Rectangle 3">
              <a:extLst>
                <a:ext uri="{FF2B5EF4-FFF2-40B4-BE49-F238E27FC236}">
                  <a16:creationId xmlns:a16="http://schemas.microsoft.com/office/drawing/2014/main" id="{7A8DAFF8-6448-0E4D-99BB-5765B75F46A7}"/>
                </a:ext>
              </a:extLst>
            </p:cNvPr>
            <p:cNvSpPr/>
            <p:nvPr/>
          </p:nvSpPr>
          <p:spPr>
            <a:xfrm>
              <a:off x="-947656" y="138404"/>
              <a:ext cx="7141633" cy="523220"/>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Spelling Scribble Activity</a:t>
              </a:r>
            </a:p>
          </p:txBody>
        </p:sp>
        <p:sp>
          <p:nvSpPr>
            <p:cNvPr id="11" name="TextBox 10">
              <a:extLst>
                <a:ext uri="{FF2B5EF4-FFF2-40B4-BE49-F238E27FC236}">
                  <a16:creationId xmlns:a16="http://schemas.microsoft.com/office/drawing/2014/main" id="{C091759F-91FA-6344-86D7-60959D1B281D}"/>
                </a:ext>
              </a:extLst>
            </p:cNvPr>
            <p:cNvSpPr txBox="1"/>
            <p:nvPr/>
          </p:nvSpPr>
          <p:spPr>
            <a:xfrm>
              <a:off x="1168501" y="566674"/>
              <a:ext cx="4389676" cy="646331"/>
            </a:xfrm>
            <a:prstGeom prst="rect">
              <a:avLst/>
            </a:prstGeom>
            <a:noFill/>
          </p:spPr>
          <p:txBody>
            <a:bodyPr wrap="square" rtlCol="0">
              <a:spAutoFit/>
            </a:bodyPr>
            <a:lstStyle/>
            <a:p>
              <a:r>
                <a:rPr lang="en-GB" sz="1200" dirty="0">
                  <a:latin typeface="Gill Sans" panose="020B0502020104020203" pitchFamily="34" charset="-79"/>
                  <a:cs typeface="Gill Sans" panose="020B0502020104020203" pitchFamily="34" charset="-79"/>
                </a:rPr>
                <a:t>Using different coloured pens or pencils, use each space to write the same word in the same colour as many times as you can. Can you complete the whole grid?</a:t>
              </a:r>
            </a:p>
          </p:txBody>
        </p:sp>
      </p:grpSp>
    </p:spTree>
    <p:extLst>
      <p:ext uri="{BB962C8B-B14F-4D97-AF65-F5344CB8AC3E}">
        <p14:creationId xmlns:p14="http://schemas.microsoft.com/office/powerpoint/2010/main" val="114275472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4FF9C81-257C-1246-A827-5282156DE2E3}"/>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graphicFrame>
        <p:nvGraphicFramePr>
          <p:cNvPr id="7" name="Table 6">
            <a:extLst>
              <a:ext uri="{FF2B5EF4-FFF2-40B4-BE49-F238E27FC236}">
                <a16:creationId xmlns:a16="http://schemas.microsoft.com/office/drawing/2014/main" id="{E35A055A-7A03-2D4C-85EB-7608E3C621E0}"/>
              </a:ext>
            </a:extLst>
          </p:cNvPr>
          <p:cNvGraphicFramePr>
            <a:graphicFrameLocks noGrp="1"/>
          </p:cNvGraphicFramePr>
          <p:nvPr>
            <p:extLst>
              <p:ext uri="{D42A27DB-BD31-4B8C-83A1-F6EECF244321}">
                <p14:modId xmlns:p14="http://schemas.microsoft.com/office/powerpoint/2010/main" val="3915393"/>
              </p:ext>
            </p:extLst>
          </p:nvPr>
        </p:nvGraphicFramePr>
        <p:xfrm>
          <a:off x="352838" y="2613992"/>
          <a:ext cx="6127476" cy="6901965"/>
        </p:xfrm>
        <a:graphic>
          <a:graphicData uri="http://schemas.openxmlformats.org/drawingml/2006/table">
            <a:tbl>
              <a:tblPr firstRow="1" bandRow="1">
                <a:tableStyleId>{5940675A-B579-460E-94D1-54222C63F5DA}</a:tableStyleId>
              </a:tblPr>
              <a:tblGrid>
                <a:gridCol w="1531869">
                  <a:extLst>
                    <a:ext uri="{9D8B030D-6E8A-4147-A177-3AD203B41FA5}">
                      <a16:colId xmlns:a16="http://schemas.microsoft.com/office/drawing/2014/main" val="1258760958"/>
                    </a:ext>
                  </a:extLst>
                </a:gridCol>
                <a:gridCol w="1531869">
                  <a:extLst>
                    <a:ext uri="{9D8B030D-6E8A-4147-A177-3AD203B41FA5}">
                      <a16:colId xmlns:a16="http://schemas.microsoft.com/office/drawing/2014/main" val="2964003616"/>
                    </a:ext>
                  </a:extLst>
                </a:gridCol>
                <a:gridCol w="1531869">
                  <a:extLst>
                    <a:ext uri="{9D8B030D-6E8A-4147-A177-3AD203B41FA5}">
                      <a16:colId xmlns:a16="http://schemas.microsoft.com/office/drawing/2014/main" val="1589576130"/>
                    </a:ext>
                  </a:extLst>
                </a:gridCol>
                <a:gridCol w="1531869">
                  <a:extLst>
                    <a:ext uri="{9D8B030D-6E8A-4147-A177-3AD203B41FA5}">
                      <a16:colId xmlns:a16="http://schemas.microsoft.com/office/drawing/2014/main" val="1577149412"/>
                    </a:ext>
                  </a:extLst>
                </a:gridCol>
              </a:tblGrid>
              <a:tr h="1380393">
                <a:tc>
                  <a:txBody>
                    <a:bodyPr/>
                    <a:lstStyle/>
                    <a:p>
                      <a:pPr algn="ctr"/>
                      <a:r>
                        <a:rPr lang="en-GB" sz="1600" b="0" i="0" dirty="0">
                          <a:solidFill>
                            <a:srgbClr val="000000"/>
                          </a:solidFill>
                          <a:effectLst/>
                          <a:latin typeface="Gill Sans MT" panose="020B0502020104020203" pitchFamily="34" charset="0"/>
                        </a:rPr>
                        <a:t>ador</a:t>
                      </a:r>
                      <a:r>
                        <a:rPr lang="en-GB" sz="1600" b="0" i="0" dirty="0">
                          <a:solidFill>
                            <a:srgbClr val="FF0000"/>
                          </a:solidFill>
                          <a:effectLst/>
                          <a:latin typeface="Gill Sans MT" panose="020B0502020104020203" pitchFamily="34" charset="0"/>
                        </a:rPr>
                        <a:t>able</a:t>
                      </a:r>
                      <a:r>
                        <a:rPr lang="en-GB" sz="1600" b="0" i="0" dirty="0">
                          <a:solidFill>
                            <a:srgbClr val="000000"/>
                          </a:solidFill>
                          <a:effectLst/>
                          <a:latin typeface="Gill Sans MT" panose="020B0502020104020203" pitchFamily="34" charset="0"/>
                        </a:rPr>
                        <a:t> </a:t>
                      </a:r>
                      <a:endParaRPr lang="en-GB" sz="1600" dirty="0">
                        <a:latin typeface="Gill Sans MT" panose="020B0502020104020203" pitchFamily="34" charset="0"/>
                      </a:endParaRPr>
                    </a:p>
                  </a:txBody>
                  <a:tcPr anchor="ctr"/>
                </a:tc>
                <a:tc>
                  <a:txBody>
                    <a:bodyPr/>
                    <a:lstStyle/>
                    <a:p>
                      <a:pPr algn="ctr"/>
                      <a:r>
                        <a:rPr lang="en-GB" sz="1600" b="0" i="0" dirty="0">
                          <a:solidFill>
                            <a:srgbClr val="000000"/>
                          </a:solidFill>
                          <a:effectLst/>
                          <a:latin typeface="Gill Sans MT" panose="020B0502020104020203" pitchFamily="34" charset="0"/>
                        </a:rPr>
                        <a:t>applic</a:t>
                      </a:r>
                      <a:r>
                        <a:rPr lang="en-GB" sz="1600" b="0" i="0" dirty="0">
                          <a:solidFill>
                            <a:srgbClr val="FF0000"/>
                          </a:solidFill>
                          <a:effectLst/>
                          <a:latin typeface="Gill Sans MT" panose="020B0502020104020203" pitchFamily="34" charset="0"/>
                        </a:rPr>
                        <a:t>able</a:t>
                      </a:r>
                      <a:r>
                        <a:rPr lang="en-GB" sz="1600" b="0" i="0" dirty="0">
                          <a:solidFill>
                            <a:srgbClr val="000000"/>
                          </a:solidFill>
                          <a:effectLst/>
                          <a:latin typeface="Gill Sans MT" panose="020B0502020104020203" pitchFamily="34" charset="0"/>
                        </a:rPr>
                        <a:t> </a:t>
                      </a:r>
                      <a:endParaRPr lang="en-GB" sz="1600" dirty="0">
                        <a:latin typeface="Gill Sans MT" panose="020B0502020104020203" pitchFamily="34" charset="0"/>
                      </a:endParaRPr>
                    </a:p>
                  </a:txBody>
                  <a:tcPr anchor="ctr"/>
                </a:tc>
                <a:tc>
                  <a:txBody>
                    <a:bodyPr/>
                    <a:lstStyle/>
                    <a:p>
                      <a:pPr algn="ctr"/>
                      <a:r>
                        <a:rPr lang="en-GB" sz="1600" b="0" i="0" dirty="0">
                          <a:solidFill>
                            <a:schemeClr val="tx1"/>
                          </a:solidFill>
                          <a:effectLst/>
                          <a:latin typeface="Gill Sans MT" panose="020B0502020104020203" pitchFamily="34" charset="0"/>
                        </a:rPr>
                        <a:t>consider</a:t>
                      </a:r>
                      <a:r>
                        <a:rPr lang="en-GB" sz="1600" b="0" i="0" dirty="0">
                          <a:solidFill>
                            <a:srgbClr val="FF0000"/>
                          </a:solidFill>
                          <a:effectLst/>
                          <a:latin typeface="Gill Sans MT" panose="020B0502020104020203" pitchFamily="34" charset="0"/>
                        </a:rPr>
                        <a:t>able </a:t>
                      </a:r>
                      <a:endParaRPr lang="en-GB" sz="1600" dirty="0">
                        <a:solidFill>
                          <a:srgbClr val="FF0000"/>
                        </a:solidFill>
                        <a:latin typeface="Gill Sans MT" panose="020B0502020104020203" pitchFamily="34" charset="0"/>
                      </a:endParaRPr>
                    </a:p>
                  </a:txBody>
                  <a:tcPr anchor="ctr"/>
                </a:tc>
                <a:tc>
                  <a:txBody>
                    <a:bodyPr/>
                    <a:lstStyle/>
                    <a:p>
                      <a:pPr algn="ctr"/>
                      <a:r>
                        <a:rPr lang="en-GB" sz="1600" b="0" i="0" dirty="0">
                          <a:solidFill>
                            <a:schemeClr val="tx1"/>
                          </a:solidFill>
                          <a:effectLst/>
                          <a:latin typeface="Gill Sans MT" panose="020B0502020104020203" pitchFamily="34" charset="0"/>
                        </a:rPr>
                        <a:t>prob</a:t>
                      </a:r>
                      <a:r>
                        <a:rPr lang="en-GB" sz="1600" b="0" i="0" dirty="0">
                          <a:solidFill>
                            <a:srgbClr val="FF0000"/>
                          </a:solidFill>
                          <a:effectLst/>
                          <a:latin typeface="Gill Sans MT" panose="020B0502020104020203" pitchFamily="34" charset="0"/>
                        </a:rPr>
                        <a:t>able</a:t>
                      </a:r>
                      <a:r>
                        <a:rPr lang="en-GB" sz="1600" b="0" i="0" dirty="0">
                          <a:solidFill>
                            <a:srgbClr val="000000"/>
                          </a:solidFill>
                          <a:effectLst/>
                          <a:latin typeface="Gill Sans MT" panose="020B0502020104020203" pitchFamily="34" charset="0"/>
                        </a:rPr>
                        <a:t> </a:t>
                      </a:r>
                      <a:endParaRPr lang="en-GB" sz="1600" dirty="0">
                        <a:latin typeface="Gill Sans MT" panose="020B0502020104020203" pitchFamily="34" charset="0"/>
                      </a:endParaRPr>
                    </a:p>
                  </a:txBody>
                  <a:tcPr anchor="ctr"/>
                </a:tc>
                <a:extLst>
                  <a:ext uri="{0D108BD9-81ED-4DB2-BD59-A6C34878D82A}">
                    <a16:rowId xmlns:a16="http://schemas.microsoft.com/office/drawing/2014/main" val="1113470326"/>
                  </a:ext>
                </a:extLst>
              </a:tr>
              <a:tr h="1380393">
                <a:tc>
                  <a:txBody>
                    <a:bodyPr/>
                    <a:lstStyle/>
                    <a:p>
                      <a:pPr algn="ctr"/>
                      <a:r>
                        <a:rPr lang="en-GB" sz="1600" b="0" i="0" dirty="0">
                          <a:solidFill>
                            <a:srgbClr val="000000"/>
                          </a:solidFill>
                          <a:effectLst/>
                          <a:latin typeface="Gill Sans MT" panose="020B0502020104020203" pitchFamily="34" charset="0"/>
                        </a:rPr>
                        <a:t>toler</a:t>
                      </a:r>
                      <a:r>
                        <a:rPr lang="en-GB" sz="1600" b="0" i="0" dirty="0">
                          <a:solidFill>
                            <a:srgbClr val="FF0000"/>
                          </a:solidFill>
                          <a:effectLst/>
                          <a:latin typeface="Gill Sans MT" panose="020B0502020104020203" pitchFamily="34" charset="0"/>
                        </a:rPr>
                        <a:t>able</a:t>
                      </a:r>
                      <a:r>
                        <a:rPr lang="en-GB" sz="1600" b="0" i="0" dirty="0">
                          <a:solidFill>
                            <a:srgbClr val="000000"/>
                          </a:solidFill>
                          <a:effectLst/>
                          <a:latin typeface="Gill Sans MT" panose="020B0502020104020203" pitchFamily="34" charset="0"/>
                        </a:rPr>
                        <a:t> </a:t>
                      </a:r>
                      <a:endParaRPr lang="en-GB" sz="1600" dirty="0">
                        <a:latin typeface="Gill Sans MT" panose="020B0502020104020203" pitchFamily="34" charset="0"/>
                      </a:endParaRPr>
                    </a:p>
                  </a:txBody>
                  <a:tcPr anchor="ctr"/>
                </a:tc>
                <a:tc>
                  <a:txBody>
                    <a:bodyPr/>
                    <a:lstStyle/>
                    <a:p>
                      <a:pPr algn="ctr"/>
                      <a:r>
                        <a:rPr lang="en-GB" sz="1600" b="0" i="0" dirty="0">
                          <a:solidFill>
                            <a:schemeClr val="tx1"/>
                          </a:solidFill>
                          <a:effectLst/>
                          <a:latin typeface="Gill Sans MT" panose="020B0502020104020203" pitchFamily="34" charset="0"/>
                        </a:rPr>
                        <a:t>change</a:t>
                      </a:r>
                      <a:r>
                        <a:rPr lang="en-GB" sz="1600" b="0" i="0" dirty="0">
                          <a:solidFill>
                            <a:srgbClr val="FF0000"/>
                          </a:solidFill>
                          <a:effectLst/>
                          <a:latin typeface="Gill Sans MT" panose="020B0502020104020203" pitchFamily="34" charset="0"/>
                        </a:rPr>
                        <a:t>able</a:t>
                      </a:r>
                      <a:endParaRPr lang="en-GB" sz="1600" dirty="0">
                        <a:solidFill>
                          <a:srgbClr val="FF0000"/>
                        </a:solidFill>
                        <a:latin typeface="Gill Sans MT" panose="020B0502020104020203" pitchFamily="34" charset="0"/>
                      </a:endParaRPr>
                    </a:p>
                  </a:txBody>
                  <a:tcPr anchor="ctr"/>
                </a:tc>
                <a:tc>
                  <a:txBody>
                    <a:bodyPr/>
                    <a:lstStyle/>
                    <a:p>
                      <a:pPr algn="ctr"/>
                      <a:r>
                        <a:rPr lang="en-GB" sz="1600" b="0" i="0" dirty="0">
                          <a:solidFill>
                            <a:srgbClr val="000000"/>
                          </a:solidFill>
                          <a:effectLst/>
                          <a:latin typeface="Gill Sans MT" panose="020B0502020104020203" pitchFamily="34" charset="0"/>
                        </a:rPr>
                        <a:t>forc</a:t>
                      </a:r>
                      <a:r>
                        <a:rPr lang="en-GB" sz="1600" b="0" i="0" dirty="0">
                          <a:solidFill>
                            <a:srgbClr val="FF0000"/>
                          </a:solidFill>
                          <a:effectLst/>
                          <a:latin typeface="Gill Sans MT" panose="020B0502020104020203" pitchFamily="34" charset="0"/>
                        </a:rPr>
                        <a:t>ible</a:t>
                      </a:r>
                      <a:endParaRPr lang="en-GB" sz="1600" dirty="0">
                        <a:solidFill>
                          <a:srgbClr val="FF0000"/>
                        </a:solidFill>
                        <a:latin typeface="Gill Sans MT" panose="020B0502020104020203" pitchFamily="34" charset="0"/>
                      </a:endParaRPr>
                    </a:p>
                  </a:txBody>
                  <a:tcPr anchor="ctr"/>
                </a:tc>
                <a:tc>
                  <a:txBody>
                    <a:bodyPr/>
                    <a:lstStyle/>
                    <a:p>
                      <a:pPr algn="ctr"/>
                      <a:r>
                        <a:rPr lang="en-GB" sz="1600" dirty="0">
                          <a:latin typeface="Gill Sans MT" panose="020B0502020104020203" pitchFamily="34" charset="0"/>
                        </a:rPr>
                        <a:t>horr</a:t>
                      </a:r>
                      <a:r>
                        <a:rPr lang="en-GB" sz="1600" dirty="0">
                          <a:solidFill>
                            <a:srgbClr val="FF0000"/>
                          </a:solidFill>
                          <a:latin typeface="Gill Sans MT" panose="020B0502020104020203" pitchFamily="34" charset="0"/>
                        </a:rPr>
                        <a:t>ible</a:t>
                      </a:r>
                      <a:endParaRPr lang="en-GB" sz="1600" dirty="0">
                        <a:latin typeface="Gill Sans MT" panose="020B0502020104020203" pitchFamily="34" charset="0"/>
                      </a:endParaRPr>
                    </a:p>
                  </a:txBody>
                  <a:tcPr anchor="ctr"/>
                </a:tc>
                <a:extLst>
                  <a:ext uri="{0D108BD9-81ED-4DB2-BD59-A6C34878D82A}">
                    <a16:rowId xmlns:a16="http://schemas.microsoft.com/office/drawing/2014/main" val="3507539090"/>
                  </a:ext>
                </a:extLst>
              </a:tr>
              <a:tr h="1380393">
                <a:tc>
                  <a:txBody>
                    <a:bodyPr/>
                    <a:lstStyle/>
                    <a:p>
                      <a:pPr algn="ctr"/>
                      <a:r>
                        <a:rPr lang="en-GB" sz="1600" b="0" i="0" dirty="0">
                          <a:solidFill>
                            <a:schemeClr val="tx1"/>
                          </a:solidFill>
                          <a:effectLst/>
                          <a:latin typeface="Gill Sans MT" panose="020B0502020104020203" pitchFamily="34" charset="0"/>
                        </a:rPr>
                        <a:t>notice</a:t>
                      </a:r>
                      <a:r>
                        <a:rPr lang="en-GB" sz="1600" b="0" i="0" dirty="0">
                          <a:solidFill>
                            <a:srgbClr val="FF0000"/>
                          </a:solidFill>
                          <a:effectLst/>
                          <a:latin typeface="Gill Sans MT" panose="020B0502020104020203" pitchFamily="34" charset="0"/>
                        </a:rPr>
                        <a:t>able</a:t>
                      </a:r>
                      <a:endParaRPr lang="en-GB" sz="1600" dirty="0">
                        <a:solidFill>
                          <a:srgbClr val="FF0000"/>
                        </a:solidFill>
                        <a:latin typeface="Gill Sans MT" panose="020B0502020104020203" pitchFamily="34" charset="0"/>
                      </a:endParaRPr>
                    </a:p>
                  </a:txBody>
                  <a:tcPr anchor="ctr"/>
                </a:tc>
                <a:tc>
                  <a:txBody>
                    <a:bodyPr/>
                    <a:lstStyle/>
                    <a:p>
                      <a:pPr algn="ctr"/>
                      <a:r>
                        <a:rPr lang="en-GB" sz="1600" b="0" i="0" dirty="0">
                          <a:solidFill>
                            <a:srgbClr val="000000"/>
                          </a:solidFill>
                          <a:effectLst/>
                          <a:latin typeface="Gill Sans MT" panose="020B0502020104020203" pitchFamily="34" charset="0"/>
                        </a:rPr>
                        <a:t>leg</a:t>
                      </a:r>
                      <a:r>
                        <a:rPr lang="en-GB" sz="1600" b="0" i="0" dirty="0">
                          <a:solidFill>
                            <a:srgbClr val="FF0000"/>
                          </a:solidFill>
                          <a:effectLst/>
                          <a:latin typeface="Gill Sans MT" panose="020B0502020104020203" pitchFamily="34" charset="0"/>
                        </a:rPr>
                        <a:t>ible</a:t>
                      </a:r>
                      <a:endParaRPr lang="en-GB" sz="1600" dirty="0">
                        <a:solidFill>
                          <a:srgbClr val="FF0000"/>
                        </a:solidFill>
                        <a:latin typeface="Gill Sans MT" panose="020B0502020104020203" pitchFamily="34" charset="0"/>
                      </a:endParaRPr>
                    </a:p>
                  </a:txBody>
                  <a:tcPr anchor="ctr"/>
                </a:tc>
                <a:tc>
                  <a:txBody>
                    <a:bodyPr/>
                    <a:lstStyle/>
                    <a:p>
                      <a:pPr algn="ctr"/>
                      <a:r>
                        <a:rPr lang="en-GB" sz="1600" b="0" i="0" dirty="0">
                          <a:solidFill>
                            <a:schemeClr val="tx1"/>
                          </a:solidFill>
                          <a:effectLst/>
                          <a:latin typeface="Gill Sans MT" panose="020B0502020104020203" pitchFamily="34" charset="0"/>
                        </a:rPr>
                        <a:t>depend</a:t>
                      </a:r>
                      <a:r>
                        <a:rPr lang="en-GB" sz="1600" b="0" i="0" dirty="0">
                          <a:solidFill>
                            <a:srgbClr val="FF0000"/>
                          </a:solidFill>
                          <a:effectLst/>
                          <a:latin typeface="Gill Sans MT" panose="020B0502020104020203" pitchFamily="34" charset="0"/>
                        </a:rPr>
                        <a:t>able</a:t>
                      </a:r>
                      <a:endParaRPr lang="en-GB" sz="1600" dirty="0">
                        <a:solidFill>
                          <a:srgbClr val="FF0000"/>
                        </a:solidFill>
                        <a:latin typeface="Gill Sans MT" panose="020B0502020104020203" pitchFamily="34" charset="0"/>
                      </a:endParaRPr>
                    </a:p>
                  </a:txBody>
                  <a:tcPr anchor="ctr"/>
                </a:tc>
                <a:tc>
                  <a:txBody>
                    <a:bodyPr/>
                    <a:lstStyle/>
                    <a:p>
                      <a:pPr algn="ctr"/>
                      <a:r>
                        <a:rPr lang="en-GB" sz="1600" dirty="0">
                          <a:latin typeface="Gill Sans MT" panose="020B0502020104020203" pitchFamily="34" charset="0"/>
                        </a:rPr>
                        <a:t>sens</a:t>
                      </a:r>
                      <a:r>
                        <a:rPr lang="en-GB" sz="1600" dirty="0">
                          <a:solidFill>
                            <a:srgbClr val="FF0000"/>
                          </a:solidFill>
                          <a:latin typeface="Gill Sans MT" panose="020B0502020104020203" pitchFamily="34" charset="0"/>
                        </a:rPr>
                        <a:t>ible</a:t>
                      </a:r>
                    </a:p>
                  </a:txBody>
                  <a:tcPr anchor="ctr"/>
                </a:tc>
                <a:extLst>
                  <a:ext uri="{0D108BD9-81ED-4DB2-BD59-A6C34878D82A}">
                    <a16:rowId xmlns:a16="http://schemas.microsoft.com/office/drawing/2014/main" val="3537804785"/>
                  </a:ext>
                </a:extLst>
              </a:tr>
              <a:tr h="1380393">
                <a:tc>
                  <a:txBody>
                    <a:bodyPr/>
                    <a:lstStyle/>
                    <a:p>
                      <a:pPr algn="ctr"/>
                      <a:r>
                        <a:rPr lang="en-GB" sz="1600" b="0" i="0" dirty="0">
                          <a:solidFill>
                            <a:schemeClr val="tx1"/>
                          </a:solidFill>
                          <a:effectLst/>
                          <a:latin typeface="Gill Sans MT" panose="020B0502020104020203" pitchFamily="34" charset="0"/>
                        </a:rPr>
                        <a:t>comfor</a:t>
                      </a:r>
                      <a:r>
                        <a:rPr lang="en-GB" sz="1600" b="0" i="0" dirty="0">
                          <a:solidFill>
                            <a:srgbClr val="000000"/>
                          </a:solidFill>
                          <a:effectLst/>
                          <a:latin typeface="Gill Sans MT" panose="020B0502020104020203" pitchFamily="34" charset="0"/>
                        </a:rPr>
                        <a:t>t</a:t>
                      </a:r>
                      <a:r>
                        <a:rPr lang="en-GB" sz="1600" b="0" i="0" dirty="0">
                          <a:solidFill>
                            <a:srgbClr val="FF0000"/>
                          </a:solidFill>
                          <a:effectLst/>
                          <a:latin typeface="Gill Sans MT" panose="020B0502020104020203" pitchFamily="34" charset="0"/>
                        </a:rPr>
                        <a:t>able</a:t>
                      </a:r>
                      <a:endParaRPr lang="en-GB" sz="1600" dirty="0">
                        <a:solidFill>
                          <a:srgbClr val="FF0000"/>
                        </a:solidFill>
                        <a:latin typeface="Gill Sans MT" panose="020B0502020104020203" pitchFamily="34" charset="0"/>
                      </a:endParaRPr>
                    </a:p>
                  </a:txBody>
                  <a:tcPr anchor="ctr"/>
                </a:tc>
                <a:tc>
                  <a:txBody>
                    <a:bodyPr/>
                    <a:lstStyle/>
                    <a:p>
                      <a:pPr algn="ctr"/>
                      <a:r>
                        <a:rPr lang="en-GB" sz="1600" b="0" i="0" dirty="0">
                          <a:solidFill>
                            <a:schemeClr val="tx1"/>
                          </a:solidFill>
                          <a:effectLst/>
                          <a:latin typeface="Gill Sans MT" panose="020B0502020104020203" pitchFamily="34" charset="0"/>
                        </a:rPr>
                        <a:t>understand</a:t>
                      </a:r>
                      <a:r>
                        <a:rPr lang="en-GB" sz="1600" b="0" i="0" dirty="0">
                          <a:solidFill>
                            <a:srgbClr val="FF0000"/>
                          </a:solidFill>
                          <a:effectLst/>
                          <a:latin typeface="Gill Sans MT" panose="020B0502020104020203" pitchFamily="34" charset="0"/>
                        </a:rPr>
                        <a:t>able</a:t>
                      </a:r>
                      <a:endParaRPr lang="en-GB" sz="1600" dirty="0">
                        <a:solidFill>
                          <a:srgbClr val="FF0000"/>
                        </a:solidFill>
                        <a:latin typeface="Gill Sans MT" panose="020B0502020104020203" pitchFamily="34" charset="0"/>
                      </a:endParaRPr>
                    </a:p>
                  </a:txBody>
                  <a:tcPr anchor="ctr"/>
                </a:tc>
                <a:tc>
                  <a:txBody>
                    <a:bodyPr/>
                    <a:lstStyle/>
                    <a:p>
                      <a:pPr algn="ctr"/>
                      <a:r>
                        <a:rPr lang="en-GB" sz="1600" b="0" i="0" dirty="0">
                          <a:solidFill>
                            <a:srgbClr val="000000"/>
                          </a:solidFill>
                          <a:effectLst/>
                          <a:latin typeface="Gill Sans MT" panose="020B0502020104020203" pitchFamily="34" charset="0"/>
                        </a:rPr>
                        <a:t>reli</a:t>
                      </a:r>
                      <a:r>
                        <a:rPr lang="en-GB" sz="1600" b="0" i="0" dirty="0">
                          <a:solidFill>
                            <a:srgbClr val="FF0000"/>
                          </a:solidFill>
                          <a:effectLst/>
                          <a:latin typeface="Gill Sans MT" panose="020B0502020104020203" pitchFamily="34" charset="0"/>
                        </a:rPr>
                        <a:t>able</a:t>
                      </a:r>
                      <a:endParaRPr lang="en-GB" sz="1600" dirty="0">
                        <a:solidFill>
                          <a:srgbClr val="FF0000"/>
                        </a:solidFill>
                        <a:latin typeface="Gill Sans MT" panose="020B0502020104020203" pitchFamily="34" charset="0"/>
                      </a:endParaRPr>
                    </a:p>
                  </a:txBody>
                  <a:tcPr anchor="ctr"/>
                </a:tc>
                <a:tc>
                  <a:txBody>
                    <a:bodyPr/>
                    <a:lstStyle/>
                    <a:p>
                      <a:pPr algn="ctr"/>
                      <a:r>
                        <a:rPr lang="en-GB" sz="1600" dirty="0">
                          <a:solidFill>
                            <a:schemeClr val="tx1"/>
                          </a:solidFill>
                          <a:latin typeface="Gill Sans MT" panose="020B0502020104020203" pitchFamily="34" charset="0"/>
                        </a:rPr>
                        <a:t>incred</a:t>
                      </a:r>
                      <a:r>
                        <a:rPr lang="en-GB" sz="1600" dirty="0">
                          <a:solidFill>
                            <a:srgbClr val="FF0000"/>
                          </a:solidFill>
                          <a:latin typeface="Gill Sans MT" panose="020B0502020104020203" pitchFamily="34" charset="0"/>
                        </a:rPr>
                        <a:t>ible</a:t>
                      </a:r>
                    </a:p>
                  </a:txBody>
                  <a:tcPr anchor="ctr"/>
                </a:tc>
                <a:extLst>
                  <a:ext uri="{0D108BD9-81ED-4DB2-BD59-A6C34878D82A}">
                    <a16:rowId xmlns:a16="http://schemas.microsoft.com/office/drawing/2014/main" val="3298094511"/>
                  </a:ext>
                </a:extLst>
              </a:tr>
              <a:tr h="1380393">
                <a:tc>
                  <a:txBody>
                    <a:bodyPr/>
                    <a:lstStyle/>
                    <a:p>
                      <a:pPr algn="ctr"/>
                      <a:r>
                        <a:rPr lang="en-GB" sz="1600" b="0" i="0" dirty="0">
                          <a:solidFill>
                            <a:schemeClr val="tx1"/>
                          </a:solidFill>
                          <a:effectLst/>
                          <a:latin typeface="Gill Sans MT" panose="020B0502020104020203" pitchFamily="34" charset="0"/>
                        </a:rPr>
                        <a:t>enjoy</a:t>
                      </a:r>
                      <a:r>
                        <a:rPr lang="en-GB" sz="1600" b="0" i="0" dirty="0">
                          <a:solidFill>
                            <a:srgbClr val="FF0000"/>
                          </a:solidFill>
                          <a:effectLst/>
                          <a:latin typeface="Gill Sans MT" panose="020B0502020104020203" pitchFamily="34" charset="0"/>
                        </a:rPr>
                        <a:t>able</a:t>
                      </a:r>
                      <a:endParaRPr lang="en-GB" sz="1600" dirty="0">
                        <a:solidFill>
                          <a:srgbClr val="FF0000"/>
                        </a:solidFill>
                        <a:latin typeface="Gill Sans MT" panose="020B0502020104020203" pitchFamily="34" charset="0"/>
                      </a:endParaRPr>
                    </a:p>
                  </a:txBody>
                  <a:tcPr anchor="ctr"/>
                </a:tc>
                <a:tc>
                  <a:txBody>
                    <a:bodyPr/>
                    <a:lstStyle/>
                    <a:p>
                      <a:pPr algn="ctr"/>
                      <a:r>
                        <a:rPr lang="en-GB" sz="1600" b="0" i="0" dirty="0">
                          <a:solidFill>
                            <a:schemeClr val="tx1"/>
                          </a:solidFill>
                          <a:effectLst/>
                          <a:latin typeface="Gill Sans MT" panose="020B0502020104020203" pitchFamily="34" charset="0"/>
                        </a:rPr>
                        <a:t>reason</a:t>
                      </a:r>
                      <a:r>
                        <a:rPr lang="en-GB" sz="1600" b="0" i="0" dirty="0">
                          <a:solidFill>
                            <a:srgbClr val="FF0000"/>
                          </a:solidFill>
                          <a:effectLst/>
                          <a:latin typeface="Gill Sans MT" panose="020B0502020104020203" pitchFamily="34" charset="0"/>
                        </a:rPr>
                        <a:t>able</a:t>
                      </a:r>
                      <a:endParaRPr lang="en-GB" sz="1600" dirty="0">
                        <a:solidFill>
                          <a:srgbClr val="FF0000"/>
                        </a:solidFill>
                        <a:latin typeface="Gill Sans MT" panose="020B0502020104020203" pitchFamily="34" charset="0"/>
                      </a:endParaRPr>
                    </a:p>
                  </a:txBody>
                  <a:tcPr anchor="ctr"/>
                </a:tc>
                <a:tc>
                  <a:txBody>
                    <a:bodyPr/>
                    <a:lstStyle/>
                    <a:p>
                      <a:pPr algn="ctr"/>
                      <a:r>
                        <a:rPr lang="en-GB" sz="1600" dirty="0">
                          <a:latin typeface="Gill Sans MT" panose="020B0502020104020203" pitchFamily="34" charset="0"/>
                        </a:rPr>
                        <a:t>poss</a:t>
                      </a:r>
                      <a:r>
                        <a:rPr lang="en-GB" sz="1600" dirty="0">
                          <a:solidFill>
                            <a:srgbClr val="FF0000"/>
                          </a:solidFill>
                          <a:latin typeface="Gill Sans MT" panose="020B0502020104020203" pitchFamily="34" charset="0"/>
                        </a:rPr>
                        <a:t>ible</a:t>
                      </a:r>
                    </a:p>
                  </a:txBody>
                  <a:tcPr anchor="ctr"/>
                </a:tc>
                <a:tc>
                  <a:txBody>
                    <a:bodyPr/>
                    <a:lstStyle/>
                    <a:p>
                      <a:pPr algn="ctr"/>
                      <a:r>
                        <a:rPr lang="en-GB" sz="1600" dirty="0">
                          <a:solidFill>
                            <a:schemeClr val="tx1"/>
                          </a:solidFill>
                          <a:latin typeface="Gill Sans MT" panose="020B0502020104020203" pitchFamily="34" charset="0"/>
                        </a:rPr>
                        <a:t>vis</a:t>
                      </a:r>
                      <a:r>
                        <a:rPr lang="en-GB" sz="1600" dirty="0">
                          <a:solidFill>
                            <a:srgbClr val="FF0000"/>
                          </a:solidFill>
                          <a:latin typeface="Gill Sans MT" panose="020B0502020104020203" pitchFamily="34" charset="0"/>
                        </a:rPr>
                        <a:t>ible</a:t>
                      </a:r>
                    </a:p>
                  </a:txBody>
                  <a:tcPr anchor="ctr"/>
                </a:tc>
                <a:extLst>
                  <a:ext uri="{0D108BD9-81ED-4DB2-BD59-A6C34878D82A}">
                    <a16:rowId xmlns:a16="http://schemas.microsoft.com/office/drawing/2014/main" val="1301794502"/>
                  </a:ext>
                </a:extLst>
              </a:tr>
            </a:tbl>
          </a:graphicData>
        </a:graphic>
      </p:graphicFrame>
      <p:graphicFrame>
        <p:nvGraphicFramePr>
          <p:cNvPr id="8" name="Table 7">
            <a:extLst>
              <a:ext uri="{FF2B5EF4-FFF2-40B4-BE49-F238E27FC236}">
                <a16:creationId xmlns:a16="http://schemas.microsoft.com/office/drawing/2014/main" id="{EB0CC512-CAF1-7C46-9B3E-E008CE349B0D}"/>
              </a:ext>
            </a:extLst>
          </p:cNvPr>
          <p:cNvGraphicFramePr>
            <a:graphicFrameLocks noGrp="1"/>
          </p:cNvGraphicFramePr>
          <p:nvPr>
            <p:extLst>
              <p:ext uri="{D42A27DB-BD31-4B8C-83A1-F6EECF244321}">
                <p14:modId xmlns:p14="http://schemas.microsoft.com/office/powerpoint/2010/main" val="2690911770"/>
              </p:ext>
            </p:extLst>
          </p:nvPr>
        </p:nvGraphicFramePr>
        <p:xfrm>
          <a:off x="2051267" y="668412"/>
          <a:ext cx="4429047" cy="1836000"/>
        </p:xfrm>
        <a:graphic>
          <a:graphicData uri="http://schemas.openxmlformats.org/drawingml/2006/table">
            <a:tbl>
              <a:tblPr firstRow="1" bandRow="1">
                <a:tableStyleId>{5940675A-B579-460E-94D1-54222C63F5DA}</a:tableStyleId>
              </a:tblPr>
              <a:tblGrid>
                <a:gridCol w="4429047">
                  <a:extLst>
                    <a:ext uri="{9D8B030D-6E8A-4147-A177-3AD203B41FA5}">
                      <a16:colId xmlns:a16="http://schemas.microsoft.com/office/drawing/2014/main" val="144608446"/>
                    </a:ext>
                  </a:extLst>
                </a:gridCol>
              </a:tblGrid>
              <a:tr h="360000">
                <a:tc>
                  <a:txBody>
                    <a:bodyPr/>
                    <a:lstStyle/>
                    <a:p>
                      <a:pPr algn="ctr"/>
                      <a:r>
                        <a:rPr lang="en-GB" b="1" dirty="0">
                          <a:solidFill>
                            <a:srgbClr val="FF0000"/>
                          </a:solidFill>
                        </a:rPr>
                        <a:t>Spelling Rule / Weekly Focus </a:t>
                      </a:r>
                      <a:endParaRPr lang="en-GB" b="1" dirty="0">
                        <a:solidFill>
                          <a:srgbClr val="0070C0"/>
                        </a:solidFill>
                      </a:endParaRPr>
                    </a:p>
                  </a:txBody>
                  <a:tcPr anchor="ctr"/>
                </a:tc>
                <a:extLst>
                  <a:ext uri="{0D108BD9-81ED-4DB2-BD59-A6C34878D82A}">
                    <a16:rowId xmlns:a16="http://schemas.microsoft.com/office/drawing/2014/main" val="1726703323"/>
                  </a:ext>
                </a:extLst>
              </a:tr>
              <a:tr h="1476000">
                <a:tc>
                  <a:txBody>
                    <a:bodyPr/>
                    <a:lstStyle/>
                    <a:p>
                      <a:pPr algn="ctr"/>
                      <a:r>
                        <a:rPr lang="en-GB" sz="1100" b="1" dirty="0">
                          <a:solidFill>
                            <a:srgbClr val="FF0000"/>
                          </a:solidFill>
                          <a:latin typeface="Gill Sans MT" panose="020B0502020104020203" pitchFamily="34" charset="77"/>
                          <a:cs typeface="Phosphate Inline" panose="02000506050000020004" pitchFamily="2" charset="77"/>
                        </a:rPr>
                        <a:t>Suffixes –able and –</a:t>
                      </a:r>
                      <a:r>
                        <a:rPr lang="en-GB" sz="1100" b="1" dirty="0" err="1">
                          <a:solidFill>
                            <a:srgbClr val="FF0000"/>
                          </a:solidFill>
                          <a:latin typeface="Gill Sans MT" panose="020B0502020104020203" pitchFamily="34" charset="77"/>
                          <a:cs typeface="Phosphate Inline" panose="02000506050000020004" pitchFamily="2" charset="77"/>
                        </a:rPr>
                        <a:t>ible</a:t>
                      </a:r>
                      <a:endParaRPr lang="en-GB" sz="1100" b="1" dirty="0">
                        <a:solidFill>
                          <a:srgbClr val="FF0000"/>
                        </a:solidFill>
                        <a:latin typeface="Gill Sans MT" panose="020B0502020104020203" pitchFamily="34" charset="77"/>
                        <a:cs typeface="Phosphate Inline" panose="02000506050000020004" pitchFamily="2" charset="77"/>
                      </a:endParaRPr>
                    </a:p>
                    <a:p>
                      <a:pPr algn="ctr"/>
                      <a:r>
                        <a:rPr lang="en-GB" sz="1100" b="0" dirty="0">
                          <a:latin typeface="Gill Sans MT" panose="020B0502020104020203" pitchFamily="34" charset="77"/>
                          <a:cs typeface="Phosphate Inline" panose="02000506050000020004" pitchFamily="2" charset="77"/>
                        </a:rPr>
                        <a:t>If the –able ending is added to a word ending in –</a:t>
                      </a:r>
                      <a:r>
                        <a:rPr lang="en-GB" sz="1100" b="0" dirty="0" err="1">
                          <a:latin typeface="Gill Sans MT" panose="020B0502020104020203" pitchFamily="34" charset="77"/>
                          <a:cs typeface="Phosphate Inline" panose="02000506050000020004" pitchFamily="2" charset="77"/>
                        </a:rPr>
                        <a:t>ce</a:t>
                      </a:r>
                      <a:r>
                        <a:rPr lang="en-GB" sz="1100" b="0" dirty="0">
                          <a:latin typeface="Gill Sans MT" panose="020B0502020104020203" pitchFamily="34" charset="77"/>
                          <a:cs typeface="Phosphate Inline" panose="02000506050000020004" pitchFamily="2" charset="77"/>
                        </a:rPr>
                        <a:t> or –</a:t>
                      </a:r>
                      <a:r>
                        <a:rPr lang="en-GB" sz="1100" b="0" dirty="0" err="1">
                          <a:latin typeface="Gill Sans MT" panose="020B0502020104020203" pitchFamily="34" charset="77"/>
                          <a:cs typeface="Phosphate Inline" panose="02000506050000020004" pitchFamily="2" charset="77"/>
                        </a:rPr>
                        <a:t>ge</a:t>
                      </a:r>
                      <a:r>
                        <a:rPr lang="en-GB" sz="1100" b="0" dirty="0">
                          <a:latin typeface="Gill Sans MT" panose="020B0502020104020203" pitchFamily="34" charset="77"/>
                          <a:cs typeface="Phosphate Inline" panose="02000506050000020004" pitchFamily="2" charset="77"/>
                        </a:rPr>
                        <a:t>, the e after the c or g must be kept as those letters would otherwise have their ‘hard’ sounds (as in cap and gap) before the a of the –able ending. </a:t>
                      </a:r>
                      <a:r>
                        <a:rPr lang="en-GB" sz="1100" b="0" dirty="0">
                          <a:solidFill>
                            <a:srgbClr val="00B050"/>
                          </a:solidFill>
                          <a:latin typeface="Gill Sans MT" panose="020B0502020104020203" pitchFamily="34" charset="77"/>
                          <a:cs typeface="Phosphate Inline" panose="02000506050000020004" pitchFamily="2" charset="77"/>
                        </a:rPr>
                        <a:t>The –able ending is usually but not always used if a complete root word can be heard before it, even if there is no related word ending in –</a:t>
                      </a:r>
                      <a:r>
                        <a:rPr lang="en-GB" sz="1100" b="0" dirty="0" err="1">
                          <a:solidFill>
                            <a:srgbClr val="00B050"/>
                          </a:solidFill>
                          <a:latin typeface="Gill Sans MT" panose="020B0502020104020203" pitchFamily="34" charset="77"/>
                          <a:cs typeface="Phosphate Inline" panose="02000506050000020004" pitchFamily="2" charset="77"/>
                        </a:rPr>
                        <a:t>ation</a:t>
                      </a:r>
                      <a:r>
                        <a:rPr lang="en-GB" sz="1100" b="0" dirty="0">
                          <a:solidFill>
                            <a:srgbClr val="00B050"/>
                          </a:solidFill>
                          <a:latin typeface="Gill Sans MT" panose="020B0502020104020203" pitchFamily="34" charset="77"/>
                          <a:cs typeface="Phosphate Inline" panose="02000506050000020004" pitchFamily="2" charset="77"/>
                        </a:rPr>
                        <a:t>. </a:t>
                      </a:r>
                      <a:r>
                        <a:rPr lang="en-GB" sz="1100" b="0" baseline="0" dirty="0">
                          <a:latin typeface="Gill Sans MT" panose="020B0502020104020203" pitchFamily="34" charset="77"/>
                          <a:cs typeface="Phosphate Inline" panose="02000506050000020004" pitchFamily="2" charset="77"/>
                        </a:rPr>
                        <a:t> </a:t>
                      </a:r>
                      <a:r>
                        <a:rPr lang="en-GB" sz="1100" b="0" dirty="0">
                          <a:latin typeface="Gill Sans MT" panose="020B0502020104020203" pitchFamily="34" charset="77"/>
                          <a:cs typeface="Phosphate Inline" panose="02000506050000020004" pitchFamily="2" charset="77"/>
                        </a:rPr>
                        <a:t>The –</a:t>
                      </a:r>
                      <a:r>
                        <a:rPr lang="en-GB" sz="1100" b="0" dirty="0" err="1">
                          <a:latin typeface="Gill Sans MT" panose="020B0502020104020203" pitchFamily="34" charset="77"/>
                          <a:cs typeface="Phosphate Inline" panose="02000506050000020004" pitchFamily="2" charset="77"/>
                        </a:rPr>
                        <a:t>ible</a:t>
                      </a:r>
                      <a:r>
                        <a:rPr lang="en-GB" sz="1100" b="0" dirty="0">
                          <a:latin typeface="Gill Sans MT" panose="020B0502020104020203" pitchFamily="34" charset="77"/>
                          <a:cs typeface="Phosphate Inline" panose="02000506050000020004" pitchFamily="2" charset="77"/>
                        </a:rPr>
                        <a:t> ending is common if a complete root word can’t be heard before it but it also sometimes occurs when a complete word can be heard (e.g. sensible)</a:t>
                      </a:r>
                    </a:p>
                  </a:txBody>
                  <a:tcPr anchor="ctr"/>
                </a:tc>
                <a:extLst>
                  <a:ext uri="{0D108BD9-81ED-4DB2-BD59-A6C34878D82A}">
                    <a16:rowId xmlns:a16="http://schemas.microsoft.com/office/drawing/2014/main" val="967602748"/>
                  </a:ext>
                </a:extLst>
              </a:tr>
            </a:tbl>
          </a:graphicData>
        </a:graphic>
      </p:graphicFrame>
      <p:sp>
        <p:nvSpPr>
          <p:cNvPr id="10" name="Rectangle 9">
            <a:extLst>
              <a:ext uri="{FF2B5EF4-FFF2-40B4-BE49-F238E27FC236}">
                <a16:creationId xmlns:a16="http://schemas.microsoft.com/office/drawing/2014/main" id="{5E676E34-96DC-8B48-B5A6-C1FE0C1AA534}"/>
              </a:ext>
            </a:extLst>
          </p:cNvPr>
          <p:cNvSpPr/>
          <p:nvPr/>
        </p:nvSpPr>
        <p:spPr>
          <a:xfrm>
            <a:off x="-154241" y="138404"/>
            <a:ext cx="7141633" cy="523220"/>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Year 6 – Autumn Term – Week 4</a:t>
            </a:r>
          </a:p>
        </p:txBody>
      </p:sp>
      <p:pic>
        <p:nvPicPr>
          <p:cNvPr id="2" name="Picture 1" descr="Logo&#10;&#10;Description automatically generated">
            <a:extLst>
              <a:ext uri="{FF2B5EF4-FFF2-40B4-BE49-F238E27FC236}">
                <a16:creationId xmlns:a16="http://schemas.microsoft.com/office/drawing/2014/main" id="{A78332FC-7994-0DFB-84B0-7A3B69A68725}"/>
              </a:ext>
            </a:extLst>
          </p:cNvPr>
          <p:cNvPicPr>
            <a:picLocks noChangeAspect="1"/>
          </p:cNvPicPr>
          <p:nvPr/>
        </p:nvPicPr>
        <p:blipFill>
          <a:blip r:embed="rId2"/>
          <a:stretch>
            <a:fillRect/>
          </a:stretch>
        </p:blipFill>
        <p:spPr>
          <a:xfrm>
            <a:off x="377686" y="992153"/>
            <a:ext cx="1558455" cy="1188518"/>
          </a:xfrm>
          <a:prstGeom prst="rect">
            <a:avLst/>
          </a:prstGeom>
        </p:spPr>
      </p:pic>
    </p:spTree>
    <p:extLst>
      <p:ext uri="{BB962C8B-B14F-4D97-AF65-F5344CB8AC3E}">
        <p14:creationId xmlns:p14="http://schemas.microsoft.com/office/powerpoint/2010/main" val="348996427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851AD3-4F8B-AF4F-84C1-DF61A8189C05}"/>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4" name="Rectangle 3">
            <a:extLst>
              <a:ext uri="{FF2B5EF4-FFF2-40B4-BE49-F238E27FC236}">
                <a16:creationId xmlns:a16="http://schemas.microsoft.com/office/drawing/2014/main" id="{7A8DAFF8-6448-0E4D-99BB-5765B75F46A7}"/>
              </a:ext>
            </a:extLst>
          </p:cNvPr>
          <p:cNvSpPr/>
          <p:nvPr/>
        </p:nvSpPr>
        <p:spPr>
          <a:xfrm>
            <a:off x="-1322796" y="138404"/>
            <a:ext cx="7141633" cy="523220"/>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Spelling Grid Activity</a:t>
            </a:r>
          </a:p>
        </p:txBody>
      </p:sp>
      <p:sp>
        <p:nvSpPr>
          <p:cNvPr id="11" name="TextBox 10">
            <a:extLst>
              <a:ext uri="{FF2B5EF4-FFF2-40B4-BE49-F238E27FC236}">
                <a16:creationId xmlns:a16="http://schemas.microsoft.com/office/drawing/2014/main" id="{C091759F-91FA-6344-86D7-60959D1B281D}"/>
              </a:ext>
            </a:extLst>
          </p:cNvPr>
          <p:cNvSpPr txBox="1"/>
          <p:nvPr/>
        </p:nvSpPr>
        <p:spPr>
          <a:xfrm>
            <a:off x="275731" y="661624"/>
            <a:ext cx="6242297" cy="461665"/>
          </a:xfrm>
          <a:prstGeom prst="rect">
            <a:avLst/>
          </a:prstGeom>
          <a:noFill/>
        </p:spPr>
        <p:txBody>
          <a:bodyPr wrap="square" rtlCol="0">
            <a:spAutoFit/>
          </a:bodyPr>
          <a:lstStyle/>
          <a:p>
            <a:r>
              <a:rPr lang="en-GB" sz="1200" dirty="0">
                <a:latin typeface="Gill Sans" panose="020B0502020104020203" pitchFamily="34" charset="-79"/>
                <a:cs typeface="Gill Sans" panose="020B0502020104020203" pitchFamily="34" charset="-79"/>
              </a:rPr>
              <a:t>Using different coloured pens or pencils, use each space to write the same word in the same colour as many times as you can. Can you complete the whole grid?</a:t>
            </a:r>
          </a:p>
        </p:txBody>
      </p:sp>
      <p:graphicFrame>
        <p:nvGraphicFramePr>
          <p:cNvPr id="12" name="Table 11">
            <a:extLst>
              <a:ext uri="{FF2B5EF4-FFF2-40B4-BE49-F238E27FC236}">
                <a16:creationId xmlns:a16="http://schemas.microsoft.com/office/drawing/2014/main" id="{50F44172-0714-0A49-9BDA-1C98E67B57D1}"/>
              </a:ext>
            </a:extLst>
          </p:cNvPr>
          <p:cNvGraphicFramePr>
            <a:graphicFrameLocks noGrp="1"/>
          </p:cNvGraphicFramePr>
          <p:nvPr>
            <p:extLst>
              <p:ext uri="{D42A27DB-BD31-4B8C-83A1-F6EECF244321}">
                <p14:modId xmlns:p14="http://schemas.microsoft.com/office/powerpoint/2010/main" val="1603440979"/>
              </p:ext>
            </p:extLst>
          </p:nvPr>
        </p:nvGraphicFramePr>
        <p:xfrm>
          <a:off x="346068" y="1184843"/>
          <a:ext cx="6171960" cy="8404635"/>
        </p:xfrm>
        <a:graphic>
          <a:graphicData uri="http://schemas.openxmlformats.org/drawingml/2006/table">
            <a:tbl>
              <a:tblPr firstRow="1" bandRow="1">
                <a:tableStyleId>{5940675A-B579-460E-94D1-54222C63F5DA}</a:tableStyleId>
              </a:tblPr>
              <a:tblGrid>
                <a:gridCol w="1542990">
                  <a:extLst>
                    <a:ext uri="{9D8B030D-6E8A-4147-A177-3AD203B41FA5}">
                      <a16:colId xmlns:a16="http://schemas.microsoft.com/office/drawing/2014/main" val="2386546076"/>
                    </a:ext>
                  </a:extLst>
                </a:gridCol>
                <a:gridCol w="1542990">
                  <a:extLst>
                    <a:ext uri="{9D8B030D-6E8A-4147-A177-3AD203B41FA5}">
                      <a16:colId xmlns:a16="http://schemas.microsoft.com/office/drawing/2014/main" val="3666296146"/>
                    </a:ext>
                  </a:extLst>
                </a:gridCol>
                <a:gridCol w="1542990">
                  <a:extLst>
                    <a:ext uri="{9D8B030D-6E8A-4147-A177-3AD203B41FA5}">
                      <a16:colId xmlns:a16="http://schemas.microsoft.com/office/drawing/2014/main" val="2690870565"/>
                    </a:ext>
                  </a:extLst>
                </a:gridCol>
                <a:gridCol w="1542990">
                  <a:extLst>
                    <a:ext uri="{9D8B030D-6E8A-4147-A177-3AD203B41FA5}">
                      <a16:colId xmlns:a16="http://schemas.microsoft.com/office/drawing/2014/main" val="1226860952"/>
                    </a:ext>
                  </a:extLst>
                </a:gridCol>
              </a:tblGrid>
              <a:tr h="1680927">
                <a:tc>
                  <a:txBody>
                    <a:bodyPr/>
                    <a:lstStyle/>
                    <a:p>
                      <a:endParaRPr lang="en-GB" dirty="0"/>
                    </a:p>
                  </a:txBody>
                  <a:tcPr/>
                </a:tc>
                <a:tc>
                  <a:txBody>
                    <a:bodyPr/>
                    <a:lstStyle/>
                    <a:p>
                      <a:endParaRPr lang="en-GB"/>
                    </a:p>
                  </a:txBody>
                  <a:tcPr/>
                </a:tc>
                <a:tc>
                  <a:txBody>
                    <a:bodyPr/>
                    <a:lstStyle/>
                    <a:p>
                      <a:endParaRPr lang="en-GB"/>
                    </a:p>
                  </a:txBody>
                  <a:tcPr/>
                </a:tc>
                <a:tc>
                  <a:txBody>
                    <a:bodyPr/>
                    <a:lstStyle/>
                    <a:p>
                      <a:endParaRPr lang="en-GB"/>
                    </a:p>
                  </a:txBody>
                  <a:tcPr/>
                </a:tc>
                <a:extLst>
                  <a:ext uri="{0D108BD9-81ED-4DB2-BD59-A6C34878D82A}">
                    <a16:rowId xmlns:a16="http://schemas.microsoft.com/office/drawing/2014/main" val="992929532"/>
                  </a:ext>
                </a:extLst>
              </a:tr>
              <a:tr h="1680927">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extLst>
                  <a:ext uri="{0D108BD9-81ED-4DB2-BD59-A6C34878D82A}">
                    <a16:rowId xmlns:a16="http://schemas.microsoft.com/office/drawing/2014/main" val="4069325790"/>
                  </a:ext>
                </a:extLst>
              </a:tr>
              <a:tr h="1680927">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extLst>
                  <a:ext uri="{0D108BD9-81ED-4DB2-BD59-A6C34878D82A}">
                    <a16:rowId xmlns:a16="http://schemas.microsoft.com/office/drawing/2014/main" val="1063592088"/>
                  </a:ext>
                </a:extLst>
              </a:tr>
              <a:tr h="1680927">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extLst>
                  <a:ext uri="{0D108BD9-81ED-4DB2-BD59-A6C34878D82A}">
                    <a16:rowId xmlns:a16="http://schemas.microsoft.com/office/drawing/2014/main" val="717901582"/>
                  </a:ext>
                </a:extLst>
              </a:tr>
              <a:tr h="1680927">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dirty="0"/>
                    </a:p>
                  </a:txBody>
                  <a:tcPr/>
                </a:tc>
                <a:extLst>
                  <a:ext uri="{0D108BD9-81ED-4DB2-BD59-A6C34878D82A}">
                    <a16:rowId xmlns:a16="http://schemas.microsoft.com/office/drawing/2014/main" val="4275276504"/>
                  </a:ext>
                </a:extLst>
              </a:tr>
            </a:tbl>
          </a:graphicData>
        </a:graphic>
      </p:graphicFrame>
    </p:spTree>
    <p:extLst>
      <p:ext uri="{BB962C8B-B14F-4D97-AF65-F5344CB8AC3E}">
        <p14:creationId xmlns:p14="http://schemas.microsoft.com/office/powerpoint/2010/main" val="185998534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851AD3-4F8B-AF4F-84C1-DF61A8189C05}"/>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4" name="Rectangle 3">
            <a:extLst>
              <a:ext uri="{FF2B5EF4-FFF2-40B4-BE49-F238E27FC236}">
                <a16:creationId xmlns:a16="http://schemas.microsoft.com/office/drawing/2014/main" id="{7A8DAFF8-6448-0E4D-99BB-5765B75F46A7}"/>
              </a:ext>
            </a:extLst>
          </p:cNvPr>
          <p:cNvSpPr/>
          <p:nvPr/>
        </p:nvSpPr>
        <p:spPr>
          <a:xfrm>
            <a:off x="-736645" y="138404"/>
            <a:ext cx="7141633" cy="523220"/>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Spelling Crossword Activity</a:t>
            </a:r>
          </a:p>
        </p:txBody>
      </p:sp>
      <p:sp>
        <p:nvSpPr>
          <p:cNvPr id="11" name="TextBox 10">
            <a:extLst>
              <a:ext uri="{FF2B5EF4-FFF2-40B4-BE49-F238E27FC236}">
                <a16:creationId xmlns:a16="http://schemas.microsoft.com/office/drawing/2014/main" id="{C091759F-91FA-6344-86D7-60959D1B281D}"/>
              </a:ext>
            </a:extLst>
          </p:cNvPr>
          <p:cNvSpPr txBox="1"/>
          <p:nvPr/>
        </p:nvSpPr>
        <p:spPr>
          <a:xfrm>
            <a:off x="275731" y="661624"/>
            <a:ext cx="5279191" cy="461665"/>
          </a:xfrm>
          <a:prstGeom prst="rect">
            <a:avLst/>
          </a:prstGeom>
          <a:noFill/>
        </p:spPr>
        <p:txBody>
          <a:bodyPr wrap="square" rtlCol="0">
            <a:spAutoFit/>
          </a:bodyPr>
          <a:lstStyle/>
          <a:p>
            <a:r>
              <a:rPr lang="en-GB" sz="1200" dirty="0">
                <a:latin typeface="Gill Sans" panose="020B0502020104020203" pitchFamily="34" charset="-79"/>
                <a:cs typeface="Gill Sans" panose="020B0502020104020203" pitchFamily="34" charset="-79"/>
              </a:rPr>
              <a:t>Plot your words in the space below so that your words overlap, very much like in the game Scrabble.</a:t>
            </a:r>
          </a:p>
        </p:txBody>
      </p:sp>
    </p:spTree>
    <p:extLst>
      <p:ext uri="{BB962C8B-B14F-4D97-AF65-F5344CB8AC3E}">
        <p14:creationId xmlns:p14="http://schemas.microsoft.com/office/powerpoint/2010/main" val="359657704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851AD3-4F8B-AF4F-84C1-DF61A8189C05}"/>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4" name="Rectangle 3">
            <a:extLst>
              <a:ext uri="{FF2B5EF4-FFF2-40B4-BE49-F238E27FC236}">
                <a16:creationId xmlns:a16="http://schemas.microsoft.com/office/drawing/2014/main" id="{7A8DAFF8-6448-0E4D-99BB-5765B75F46A7}"/>
              </a:ext>
            </a:extLst>
          </p:cNvPr>
          <p:cNvSpPr/>
          <p:nvPr/>
        </p:nvSpPr>
        <p:spPr>
          <a:xfrm>
            <a:off x="-736645" y="138404"/>
            <a:ext cx="7141633" cy="523220"/>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Spelling Word Web Activity</a:t>
            </a:r>
          </a:p>
        </p:txBody>
      </p:sp>
      <p:sp>
        <p:nvSpPr>
          <p:cNvPr id="11" name="TextBox 10">
            <a:extLst>
              <a:ext uri="{FF2B5EF4-FFF2-40B4-BE49-F238E27FC236}">
                <a16:creationId xmlns:a16="http://schemas.microsoft.com/office/drawing/2014/main" id="{C091759F-91FA-6344-86D7-60959D1B281D}"/>
              </a:ext>
            </a:extLst>
          </p:cNvPr>
          <p:cNvSpPr txBox="1"/>
          <p:nvPr/>
        </p:nvSpPr>
        <p:spPr>
          <a:xfrm>
            <a:off x="275731" y="661624"/>
            <a:ext cx="6193060" cy="461665"/>
          </a:xfrm>
          <a:prstGeom prst="rect">
            <a:avLst/>
          </a:prstGeom>
          <a:noFill/>
        </p:spPr>
        <p:txBody>
          <a:bodyPr wrap="square" rtlCol="0">
            <a:spAutoFit/>
          </a:bodyPr>
          <a:lstStyle/>
          <a:p>
            <a:r>
              <a:rPr lang="en-GB" sz="1200" dirty="0">
                <a:latin typeface="Gill Sans" panose="020B0502020104020203" pitchFamily="34" charset="-79"/>
                <a:cs typeface="Gill Sans" panose="020B0502020104020203" pitchFamily="34" charset="-79"/>
              </a:rPr>
              <a:t>Choose a word from your spelling list and then choose a segment of the web, then write your words in the same colour, becoming smaller and smaller as you get closer to the centre.</a:t>
            </a:r>
          </a:p>
        </p:txBody>
      </p:sp>
      <p:pic>
        <p:nvPicPr>
          <p:cNvPr id="5" name="Picture 4">
            <a:extLst>
              <a:ext uri="{FF2B5EF4-FFF2-40B4-BE49-F238E27FC236}">
                <a16:creationId xmlns:a16="http://schemas.microsoft.com/office/drawing/2014/main" id="{A84CEFFA-A55A-B642-9D30-C9C6F2C911BB}"/>
              </a:ext>
            </a:extLst>
          </p:cNvPr>
          <p:cNvPicPr>
            <a:picLocks noChangeAspect="1"/>
          </p:cNvPicPr>
          <p:nvPr/>
        </p:nvPicPr>
        <p:blipFill rotWithShape="1">
          <a:blip r:embed="rId2"/>
          <a:srcRect l="12341" t="-1152" r="11220" b="14073"/>
          <a:stretch/>
        </p:blipFill>
        <p:spPr>
          <a:xfrm>
            <a:off x="245750" y="1271147"/>
            <a:ext cx="6400323" cy="7513089"/>
          </a:xfrm>
          <a:prstGeom prst="rect">
            <a:avLst/>
          </a:prstGeom>
        </p:spPr>
      </p:pic>
      <p:pic>
        <p:nvPicPr>
          <p:cNvPr id="6" name="Picture 5">
            <a:extLst>
              <a:ext uri="{FF2B5EF4-FFF2-40B4-BE49-F238E27FC236}">
                <a16:creationId xmlns:a16="http://schemas.microsoft.com/office/drawing/2014/main" id="{34ED6F5B-76D7-554E-9D30-BDB417EB958D}"/>
              </a:ext>
            </a:extLst>
          </p:cNvPr>
          <p:cNvPicPr>
            <a:picLocks noChangeAspect="1"/>
          </p:cNvPicPr>
          <p:nvPr/>
        </p:nvPicPr>
        <p:blipFill>
          <a:blip r:embed="rId3"/>
          <a:stretch>
            <a:fillRect/>
          </a:stretch>
        </p:blipFill>
        <p:spPr>
          <a:xfrm>
            <a:off x="4395389" y="8633732"/>
            <a:ext cx="2211049" cy="1105525"/>
          </a:xfrm>
          <a:prstGeom prst="rect">
            <a:avLst/>
          </a:prstGeom>
        </p:spPr>
      </p:pic>
    </p:spTree>
    <p:extLst>
      <p:ext uri="{BB962C8B-B14F-4D97-AF65-F5344CB8AC3E}">
        <p14:creationId xmlns:p14="http://schemas.microsoft.com/office/powerpoint/2010/main" val="342092276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851AD3-4F8B-AF4F-84C1-DF61A8189C05}"/>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4" name="Rectangle 3">
            <a:extLst>
              <a:ext uri="{FF2B5EF4-FFF2-40B4-BE49-F238E27FC236}">
                <a16:creationId xmlns:a16="http://schemas.microsoft.com/office/drawing/2014/main" id="{7A8DAFF8-6448-0E4D-99BB-5765B75F46A7}"/>
              </a:ext>
            </a:extLst>
          </p:cNvPr>
          <p:cNvSpPr/>
          <p:nvPr/>
        </p:nvSpPr>
        <p:spPr>
          <a:xfrm>
            <a:off x="-713199" y="138404"/>
            <a:ext cx="7141633" cy="523220"/>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Symmetry Spelling Activity</a:t>
            </a:r>
          </a:p>
        </p:txBody>
      </p:sp>
      <p:sp>
        <p:nvSpPr>
          <p:cNvPr id="11" name="TextBox 10">
            <a:extLst>
              <a:ext uri="{FF2B5EF4-FFF2-40B4-BE49-F238E27FC236}">
                <a16:creationId xmlns:a16="http://schemas.microsoft.com/office/drawing/2014/main" id="{C091759F-91FA-6344-86D7-60959D1B281D}"/>
              </a:ext>
            </a:extLst>
          </p:cNvPr>
          <p:cNvSpPr txBox="1"/>
          <p:nvPr/>
        </p:nvSpPr>
        <p:spPr>
          <a:xfrm>
            <a:off x="275731" y="661624"/>
            <a:ext cx="5279191" cy="461665"/>
          </a:xfrm>
          <a:prstGeom prst="rect">
            <a:avLst/>
          </a:prstGeom>
          <a:noFill/>
        </p:spPr>
        <p:txBody>
          <a:bodyPr wrap="square" rtlCol="0">
            <a:spAutoFit/>
          </a:bodyPr>
          <a:lstStyle/>
          <a:p>
            <a:r>
              <a:rPr lang="en-GB" sz="1200" dirty="0">
                <a:latin typeface="Gill Sans" panose="020B0502020104020203" pitchFamily="34" charset="-79"/>
                <a:cs typeface="Gill Sans" panose="020B0502020104020203" pitchFamily="34" charset="-79"/>
              </a:rPr>
              <a:t>Write your word on one side of the line, then flip it and write the mirror image of the word on the other side of the line. Practise spelling and symmetry.</a:t>
            </a:r>
          </a:p>
        </p:txBody>
      </p:sp>
      <p:cxnSp>
        <p:nvCxnSpPr>
          <p:cNvPr id="20" name="Straight Connector 19">
            <a:extLst>
              <a:ext uri="{FF2B5EF4-FFF2-40B4-BE49-F238E27FC236}">
                <a16:creationId xmlns:a16="http://schemas.microsoft.com/office/drawing/2014/main" id="{053D4DAB-40CB-5C43-A3B1-FCA74D7E4559}"/>
              </a:ext>
            </a:extLst>
          </p:cNvPr>
          <p:cNvCxnSpPr>
            <a:cxnSpLocks/>
          </p:cNvCxnSpPr>
          <p:nvPr/>
        </p:nvCxnSpPr>
        <p:spPr>
          <a:xfrm>
            <a:off x="773723" y="1859504"/>
            <a:ext cx="3305908" cy="461665"/>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22" name="Straight Connector 21">
            <a:extLst>
              <a:ext uri="{FF2B5EF4-FFF2-40B4-BE49-F238E27FC236}">
                <a16:creationId xmlns:a16="http://schemas.microsoft.com/office/drawing/2014/main" id="{2022715E-54FB-0749-AC73-9C66AD23095B}"/>
              </a:ext>
            </a:extLst>
          </p:cNvPr>
          <p:cNvCxnSpPr/>
          <p:nvPr/>
        </p:nvCxnSpPr>
        <p:spPr>
          <a:xfrm flipV="1">
            <a:off x="1148862" y="3001108"/>
            <a:ext cx="1766464" cy="195189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6417B16F-727C-CD46-96D1-26CC10D582A9}"/>
              </a:ext>
            </a:extLst>
          </p:cNvPr>
          <p:cNvCxnSpPr/>
          <p:nvPr/>
        </p:nvCxnSpPr>
        <p:spPr>
          <a:xfrm>
            <a:off x="4937225" y="1316729"/>
            <a:ext cx="1195754" cy="2609992"/>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26" name="Straight Connector 25">
            <a:extLst>
              <a:ext uri="{FF2B5EF4-FFF2-40B4-BE49-F238E27FC236}">
                <a16:creationId xmlns:a16="http://schemas.microsoft.com/office/drawing/2014/main" id="{57B9C7BF-DEA7-7446-AC5F-A5395F81ACF3}"/>
              </a:ext>
            </a:extLst>
          </p:cNvPr>
          <p:cNvCxnSpPr/>
          <p:nvPr/>
        </p:nvCxnSpPr>
        <p:spPr>
          <a:xfrm flipH="1">
            <a:off x="2670049" y="6025662"/>
            <a:ext cx="2884873" cy="175846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D8E464A7-EEFB-304C-A533-81EB4183E44E}"/>
              </a:ext>
            </a:extLst>
          </p:cNvPr>
          <p:cNvCxnSpPr/>
          <p:nvPr/>
        </p:nvCxnSpPr>
        <p:spPr>
          <a:xfrm>
            <a:off x="3429000" y="3519050"/>
            <a:ext cx="0" cy="272026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ECF3F2A4-A61E-554B-8DEE-DFBFB393AEC8}"/>
              </a:ext>
            </a:extLst>
          </p:cNvPr>
          <p:cNvCxnSpPr/>
          <p:nvPr/>
        </p:nvCxnSpPr>
        <p:spPr>
          <a:xfrm>
            <a:off x="519449" y="5742953"/>
            <a:ext cx="750277" cy="2836984"/>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32" name="Straight Connector 31">
            <a:extLst>
              <a:ext uri="{FF2B5EF4-FFF2-40B4-BE49-F238E27FC236}">
                <a16:creationId xmlns:a16="http://schemas.microsoft.com/office/drawing/2014/main" id="{CBB48B8E-63B0-AD48-9873-96B27C9D5C44}"/>
              </a:ext>
            </a:extLst>
          </p:cNvPr>
          <p:cNvCxnSpPr/>
          <p:nvPr/>
        </p:nvCxnSpPr>
        <p:spPr>
          <a:xfrm flipH="1" flipV="1">
            <a:off x="3429000" y="8018585"/>
            <a:ext cx="2884873" cy="157089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026867BB-C754-9048-836E-1BD6C9D568B7}"/>
              </a:ext>
            </a:extLst>
          </p:cNvPr>
          <p:cNvCxnSpPr/>
          <p:nvPr/>
        </p:nvCxnSpPr>
        <p:spPr>
          <a:xfrm flipV="1">
            <a:off x="5806641" y="5563997"/>
            <a:ext cx="434225" cy="278283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F780D3B1-1E3C-F446-9C8E-7CF32D1F95D5}"/>
              </a:ext>
            </a:extLst>
          </p:cNvPr>
          <p:cNvCxnSpPr/>
          <p:nvPr/>
        </p:nvCxnSpPr>
        <p:spPr>
          <a:xfrm>
            <a:off x="864697" y="5494571"/>
            <a:ext cx="1794346" cy="10658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7038CB21-E2C5-1E49-B531-99F059BE1D80}"/>
              </a:ext>
            </a:extLst>
          </p:cNvPr>
          <p:cNvCxnSpPr/>
          <p:nvPr/>
        </p:nvCxnSpPr>
        <p:spPr>
          <a:xfrm flipH="1">
            <a:off x="586154" y="2321169"/>
            <a:ext cx="773723" cy="255801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23CA2EB3-52F0-714E-8A96-41CC520A8A3C}"/>
              </a:ext>
            </a:extLst>
          </p:cNvPr>
          <p:cNvCxnSpPr/>
          <p:nvPr/>
        </p:nvCxnSpPr>
        <p:spPr>
          <a:xfrm flipH="1">
            <a:off x="429510" y="8948044"/>
            <a:ext cx="3251210" cy="47731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3406E3C4-4589-5C40-9130-675CD3D47F92}"/>
              </a:ext>
            </a:extLst>
          </p:cNvPr>
          <p:cNvCxnSpPr/>
          <p:nvPr/>
        </p:nvCxnSpPr>
        <p:spPr>
          <a:xfrm flipH="1" flipV="1">
            <a:off x="3810472" y="3116212"/>
            <a:ext cx="2213281" cy="18367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9927242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851AD3-4F8B-AF4F-84C1-DF61A8189C05}"/>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4" name="Rectangle 3">
            <a:extLst>
              <a:ext uri="{FF2B5EF4-FFF2-40B4-BE49-F238E27FC236}">
                <a16:creationId xmlns:a16="http://schemas.microsoft.com/office/drawing/2014/main" id="{7A8DAFF8-6448-0E4D-99BB-5765B75F46A7}"/>
              </a:ext>
            </a:extLst>
          </p:cNvPr>
          <p:cNvSpPr/>
          <p:nvPr/>
        </p:nvSpPr>
        <p:spPr>
          <a:xfrm>
            <a:off x="-1147914" y="170441"/>
            <a:ext cx="7141633" cy="523220"/>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Spelling Snake Activity</a:t>
            </a:r>
          </a:p>
        </p:txBody>
      </p:sp>
      <p:sp>
        <p:nvSpPr>
          <p:cNvPr id="11" name="TextBox 10">
            <a:extLst>
              <a:ext uri="{FF2B5EF4-FFF2-40B4-BE49-F238E27FC236}">
                <a16:creationId xmlns:a16="http://schemas.microsoft.com/office/drawing/2014/main" id="{C091759F-91FA-6344-86D7-60959D1B281D}"/>
              </a:ext>
            </a:extLst>
          </p:cNvPr>
          <p:cNvSpPr txBox="1"/>
          <p:nvPr/>
        </p:nvSpPr>
        <p:spPr>
          <a:xfrm>
            <a:off x="275731" y="619094"/>
            <a:ext cx="6332065" cy="461665"/>
          </a:xfrm>
          <a:prstGeom prst="rect">
            <a:avLst/>
          </a:prstGeom>
          <a:noFill/>
        </p:spPr>
        <p:txBody>
          <a:bodyPr wrap="square" rtlCol="0">
            <a:spAutoFit/>
          </a:bodyPr>
          <a:lstStyle/>
          <a:p>
            <a:r>
              <a:rPr lang="en-GB" sz="1200" dirty="0">
                <a:latin typeface="Gill Sans" panose="020B0502020104020203" pitchFamily="34" charset="-79"/>
                <a:cs typeface="Gill Sans" panose="020B0502020104020203" pitchFamily="34" charset="-79"/>
              </a:rPr>
              <a:t>Complete the body of the snake by writing one word after another in a curved snake body fashion. Use different colours, repeat words if you need to and try to finish at the tail!</a:t>
            </a:r>
          </a:p>
        </p:txBody>
      </p:sp>
      <p:pic>
        <p:nvPicPr>
          <p:cNvPr id="2" name="Picture 1">
            <a:extLst>
              <a:ext uri="{FF2B5EF4-FFF2-40B4-BE49-F238E27FC236}">
                <a16:creationId xmlns:a16="http://schemas.microsoft.com/office/drawing/2014/main" id="{680CC38D-6615-CB42-B477-B5070F4D11EE}"/>
              </a:ext>
            </a:extLst>
          </p:cNvPr>
          <p:cNvPicPr>
            <a:picLocks noChangeAspect="1"/>
          </p:cNvPicPr>
          <p:nvPr/>
        </p:nvPicPr>
        <p:blipFill rotWithShape="1">
          <a:blip r:embed="rId3"/>
          <a:srcRect r="61047" b="28963"/>
          <a:stretch/>
        </p:blipFill>
        <p:spPr>
          <a:xfrm>
            <a:off x="491868" y="1184844"/>
            <a:ext cx="1404984" cy="1813537"/>
          </a:xfrm>
          <a:prstGeom prst="rect">
            <a:avLst/>
          </a:prstGeom>
        </p:spPr>
      </p:pic>
      <p:pic>
        <p:nvPicPr>
          <p:cNvPr id="18" name="Picture 17">
            <a:extLst>
              <a:ext uri="{FF2B5EF4-FFF2-40B4-BE49-F238E27FC236}">
                <a16:creationId xmlns:a16="http://schemas.microsoft.com/office/drawing/2014/main" id="{B60F0F64-0A5F-8943-8E4D-D07A7ED6EB95}"/>
              </a:ext>
            </a:extLst>
          </p:cNvPr>
          <p:cNvPicPr>
            <a:picLocks noChangeAspect="1"/>
          </p:cNvPicPr>
          <p:nvPr/>
        </p:nvPicPr>
        <p:blipFill rotWithShape="1">
          <a:blip r:embed="rId3"/>
          <a:srcRect l="42309" t="52831" r="-6393" b="-1815"/>
          <a:stretch/>
        </p:blipFill>
        <p:spPr>
          <a:xfrm>
            <a:off x="4502047" y="8379502"/>
            <a:ext cx="2105749" cy="1139252"/>
          </a:xfrm>
          <a:prstGeom prst="rect">
            <a:avLst/>
          </a:prstGeom>
        </p:spPr>
      </p:pic>
    </p:spTree>
    <p:extLst>
      <p:ext uri="{BB962C8B-B14F-4D97-AF65-F5344CB8AC3E}">
        <p14:creationId xmlns:p14="http://schemas.microsoft.com/office/powerpoint/2010/main" val="242761758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851AD3-4F8B-AF4F-84C1-DF61A8189C05}"/>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4" name="Rectangle 3">
            <a:extLst>
              <a:ext uri="{FF2B5EF4-FFF2-40B4-BE49-F238E27FC236}">
                <a16:creationId xmlns:a16="http://schemas.microsoft.com/office/drawing/2014/main" id="{7A8DAFF8-6448-0E4D-99BB-5765B75F46A7}"/>
              </a:ext>
            </a:extLst>
          </p:cNvPr>
          <p:cNvSpPr/>
          <p:nvPr/>
        </p:nvSpPr>
        <p:spPr>
          <a:xfrm>
            <a:off x="-1147914" y="170441"/>
            <a:ext cx="7141633" cy="523220"/>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Spelling Snake Activity</a:t>
            </a:r>
          </a:p>
        </p:txBody>
      </p:sp>
      <p:sp>
        <p:nvSpPr>
          <p:cNvPr id="11" name="TextBox 10">
            <a:extLst>
              <a:ext uri="{FF2B5EF4-FFF2-40B4-BE49-F238E27FC236}">
                <a16:creationId xmlns:a16="http://schemas.microsoft.com/office/drawing/2014/main" id="{C091759F-91FA-6344-86D7-60959D1B281D}"/>
              </a:ext>
            </a:extLst>
          </p:cNvPr>
          <p:cNvSpPr txBox="1"/>
          <p:nvPr/>
        </p:nvSpPr>
        <p:spPr>
          <a:xfrm>
            <a:off x="275731" y="619094"/>
            <a:ext cx="6332065" cy="646331"/>
          </a:xfrm>
          <a:prstGeom prst="rect">
            <a:avLst/>
          </a:prstGeom>
          <a:noFill/>
        </p:spPr>
        <p:txBody>
          <a:bodyPr wrap="square" rtlCol="0">
            <a:spAutoFit/>
          </a:bodyPr>
          <a:lstStyle/>
          <a:p>
            <a:r>
              <a:rPr lang="en-GB" sz="1200" dirty="0">
                <a:latin typeface="Gill Sans" panose="020B0502020104020203" pitchFamily="34" charset="-79"/>
                <a:cs typeface="Gill Sans" panose="020B0502020104020203" pitchFamily="34" charset="-79"/>
              </a:rPr>
              <a:t>Complete the body of the snake by writing one word after another in a curved snake body fashion. Use different colours, repeat words if you need to and try to finish at the tail! Use the dashed lined to guide you all the way to the end.</a:t>
            </a:r>
          </a:p>
        </p:txBody>
      </p:sp>
      <p:pic>
        <p:nvPicPr>
          <p:cNvPr id="2" name="Picture 1">
            <a:extLst>
              <a:ext uri="{FF2B5EF4-FFF2-40B4-BE49-F238E27FC236}">
                <a16:creationId xmlns:a16="http://schemas.microsoft.com/office/drawing/2014/main" id="{680CC38D-6615-CB42-B477-B5070F4D11EE}"/>
              </a:ext>
            </a:extLst>
          </p:cNvPr>
          <p:cNvPicPr>
            <a:picLocks noChangeAspect="1"/>
          </p:cNvPicPr>
          <p:nvPr/>
        </p:nvPicPr>
        <p:blipFill rotWithShape="1">
          <a:blip r:embed="rId3"/>
          <a:srcRect r="61047" b="28963"/>
          <a:stretch/>
        </p:blipFill>
        <p:spPr>
          <a:xfrm>
            <a:off x="491868" y="1184844"/>
            <a:ext cx="1404984" cy="1813537"/>
          </a:xfrm>
          <a:prstGeom prst="rect">
            <a:avLst/>
          </a:prstGeom>
        </p:spPr>
      </p:pic>
      <p:pic>
        <p:nvPicPr>
          <p:cNvPr id="18" name="Picture 17">
            <a:extLst>
              <a:ext uri="{FF2B5EF4-FFF2-40B4-BE49-F238E27FC236}">
                <a16:creationId xmlns:a16="http://schemas.microsoft.com/office/drawing/2014/main" id="{B60F0F64-0A5F-8943-8E4D-D07A7ED6EB95}"/>
              </a:ext>
            </a:extLst>
          </p:cNvPr>
          <p:cNvPicPr>
            <a:picLocks noChangeAspect="1"/>
          </p:cNvPicPr>
          <p:nvPr/>
        </p:nvPicPr>
        <p:blipFill rotWithShape="1">
          <a:blip r:embed="rId3"/>
          <a:srcRect l="42309" t="52831" r="-6393" b="-1815"/>
          <a:stretch/>
        </p:blipFill>
        <p:spPr>
          <a:xfrm>
            <a:off x="4502047" y="8379502"/>
            <a:ext cx="2105749" cy="1139252"/>
          </a:xfrm>
          <a:prstGeom prst="rect">
            <a:avLst/>
          </a:prstGeom>
        </p:spPr>
      </p:pic>
      <p:sp>
        <p:nvSpPr>
          <p:cNvPr id="7" name="Freeform 6">
            <a:extLst>
              <a:ext uri="{FF2B5EF4-FFF2-40B4-BE49-F238E27FC236}">
                <a16:creationId xmlns:a16="http://schemas.microsoft.com/office/drawing/2014/main" id="{9BE9DEBC-7C0E-A140-AA9A-AEA3C46671F1}"/>
              </a:ext>
            </a:extLst>
          </p:cNvPr>
          <p:cNvSpPr/>
          <p:nvPr/>
        </p:nvSpPr>
        <p:spPr>
          <a:xfrm>
            <a:off x="513692" y="1624622"/>
            <a:ext cx="5972289" cy="7944828"/>
          </a:xfrm>
          <a:custGeom>
            <a:avLst/>
            <a:gdLst>
              <a:gd name="connsiteX0" fmla="*/ 507034 w 5972289"/>
              <a:gd name="connsiteY0" fmla="*/ 1373759 h 7944828"/>
              <a:gd name="connsiteX1" fmla="*/ 974866 w 5972289"/>
              <a:gd name="connsiteY1" fmla="*/ 2245629 h 7944828"/>
              <a:gd name="connsiteX2" fmla="*/ 2016857 w 5972289"/>
              <a:gd name="connsiteY2" fmla="*/ 2351955 h 7944828"/>
              <a:gd name="connsiteX3" fmla="*/ 2952522 w 5972289"/>
              <a:gd name="connsiteY3" fmla="*/ 1288699 h 7944828"/>
              <a:gd name="connsiteX4" fmla="*/ 3845657 w 5972289"/>
              <a:gd name="connsiteY4" fmla="*/ 55322 h 7944828"/>
              <a:gd name="connsiteX5" fmla="*/ 5121564 w 5972289"/>
              <a:gd name="connsiteY5" fmla="*/ 374299 h 7944828"/>
              <a:gd name="connsiteX6" fmla="*/ 5483071 w 5972289"/>
              <a:gd name="connsiteY6" fmla="*/ 1799062 h 7944828"/>
              <a:gd name="connsiteX7" fmla="*/ 3292764 w 5972289"/>
              <a:gd name="connsiteY7" fmla="*/ 2968643 h 7944828"/>
              <a:gd name="connsiteX8" fmla="*/ 1017396 w 5972289"/>
              <a:gd name="connsiteY8" fmla="*/ 3117499 h 7944828"/>
              <a:gd name="connsiteX9" fmla="*/ 81731 w 5972289"/>
              <a:gd name="connsiteY9" fmla="*/ 4074429 h 7944828"/>
              <a:gd name="connsiteX10" fmla="*/ 443238 w 5972289"/>
              <a:gd name="connsiteY10" fmla="*/ 4988829 h 7944828"/>
              <a:gd name="connsiteX11" fmla="*/ 1761675 w 5972289"/>
              <a:gd name="connsiteY11" fmla="*/ 5010094 h 7944828"/>
              <a:gd name="connsiteX12" fmla="*/ 3101378 w 5972289"/>
              <a:gd name="connsiteY12" fmla="*/ 4223285 h 7944828"/>
              <a:gd name="connsiteX13" fmla="*/ 3973248 w 5972289"/>
              <a:gd name="connsiteY13" fmla="*/ 3223825 h 7944828"/>
              <a:gd name="connsiteX14" fmla="*/ 5100299 w 5972289"/>
              <a:gd name="connsiteY14" fmla="*/ 2989908 h 7944828"/>
              <a:gd name="connsiteX15" fmla="*/ 5887108 w 5972289"/>
              <a:gd name="connsiteY15" fmla="*/ 3776718 h 7944828"/>
              <a:gd name="connsiteX16" fmla="*/ 5780782 w 5972289"/>
              <a:gd name="connsiteY16" fmla="*/ 4903769 h 7944828"/>
              <a:gd name="connsiteX17" fmla="*/ 4377285 w 5972289"/>
              <a:gd name="connsiteY17" fmla="*/ 5626783 h 7944828"/>
              <a:gd name="connsiteX18" fmla="*/ 2633545 w 5972289"/>
              <a:gd name="connsiteY18" fmla="*/ 5541722 h 7944828"/>
              <a:gd name="connsiteX19" fmla="*/ 996131 w 5972289"/>
              <a:gd name="connsiteY19" fmla="*/ 5754373 h 7944828"/>
              <a:gd name="connsiteX20" fmla="*/ 124261 w 5972289"/>
              <a:gd name="connsiteY20" fmla="*/ 6456122 h 7944828"/>
              <a:gd name="connsiteX21" fmla="*/ 102996 w 5972289"/>
              <a:gd name="connsiteY21" fmla="*/ 7327992 h 7944828"/>
              <a:gd name="connsiteX22" fmla="*/ 1038661 w 5972289"/>
              <a:gd name="connsiteY22" fmla="*/ 7944680 h 7944828"/>
              <a:gd name="connsiteX23" fmla="*/ 3994513 w 5972289"/>
              <a:gd name="connsiteY23" fmla="*/ 7391787 h 7944828"/>
              <a:gd name="connsiteX24" fmla="*/ 3994513 w 5972289"/>
              <a:gd name="connsiteY24" fmla="*/ 7391787 h 79448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5972289" h="7944828">
                <a:moveTo>
                  <a:pt x="507034" y="1373759"/>
                </a:moveTo>
                <a:cubicBezTo>
                  <a:pt x="615131" y="1728177"/>
                  <a:pt x="723229" y="2082596"/>
                  <a:pt x="974866" y="2245629"/>
                </a:cubicBezTo>
                <a:cubicBezTo>
                  <a:pt x="1226503" y="2408662"/>
                  <a:pt x="1687248" y="2511443"/>
                  <a:pt x="2016857" y="2351955"/>
                </a:cubicBezTo>
                <a:cubicBezTo>
                  <a:pt x="2346466" y="2192467"/>
                  <a:pt x="2647722" y="1671471"/>
                  <a:pt x="2952522" y="1288699"/>
                </a:cubicBezTo>
                <a:cubicBezTo>
                  <a:pt x="3257322" y="905927"/>
                  <a:pt x="3484150" y="207722"/>
                  <a:pt x="3845657" y="55322"/>
                </a:cubicBezTo>
                <a:cubicBezTo>
                  <a:pt x="4207164" y="-97078"/>
                  <a:pt x="4848662" y="83676"/>
                  <a:pt x="5121564" y="374299"/>
                </a:cubicBezTo>
                <a:cubicBezTo>
                  <a:pt x="5394466" y="664922"/>
                  <a:pt x="5787871" y="1366671"/>
                  <a:pt x="5483071" y="1799062"/>
                </a:cubicBezTo>
                <a:cubicBezTo>
                  <a:pt x="5178271" y="2231453"/>
                  <a:pt x="4037043" y="2748904"/>
                  <a:pt x="3292764" y="2968643"/>
                </a:cubicBezTo>
                <a:cubicBezTo>
                  <a:pt x="2548485" y="3188383"/>
                  <a:pt x="1552568" y="2933201"/>
                  <a:pt x="1017396" y="3117499"/>
                </a:cubicBezTo>
                <a:cubicBezTo>
                  <a:pt x="482224" y="3301797"/>
                  <a:pt x="177424" y="3762541"/>
                  <a:pt x="81731" y="4074429"/>
                </a:cubicBezTo>
                <a:cubicBezTo>
                  <a:pt x="-13962" y="4386317"/>
                  <a:pt x="163247" y="4832885"/>
                  <a:pt x="443238" y="4988829"/>
                </a:cubicBezTo>
                <a:cubicBezTo>
                  <a:pt x="723229" y="5144773"/>
                  <a:pt x="1318652" y="5137685"/>
                  <a:pt x="1761675" y="5010094"/>
                </a:cubicBezTo>
                <a:cubicBezTo>
                  <a:pt x="2204698" y="4882503"/>
                  <a:pt x="2732783" y="4520996"/>
                  <a:pt x="3101378" y="4223285"/>
                </a:cubicBezTo>
                <a:cubicBezTo>
                  <a:pt x="3469973" y="3925574"/>
                  <a:pt x="3640095" y="3429388"/>
                  <a:pt x="3973248" y="3223825"/>
                </a:cubicBezTo>
                <a:cubicBezTo>
                  <a:pt x="4306401" y="3018262"/>
                  <a:pt x="4781322" y="2897759"/>
                  <a:pt x="5100299" y="2989908"/>
                </a:cubicBezTo>
                <a:cubicBezTo>
                  <a:pt x="5419276" y="3082057"/>
                  <a:pt x="5773694" y="3457741"/>
                  <a:pt x="5887108" y="3776718"/>
                </a:cubicBezTo>
                <a:cubicBezTo>
                  <a:pt x="6000522" y="4095695"/>
                  <a:pt x="6032419" y="4595425"/>
                  <a:pt x="5780782" y="4903769"/>
                </a:cubicBezTo>
                <a:cubicBezTo>
                  <a:pt x="5529145" y="5212113"/>
                  <a:pt x="4901825" y="5520458"/>
                  <a:pt x="4377285" y="5626783"/>
                </a:cubicBezTo>
                <a:cubicBezTo>
                  <a:pt x="3852746" y="5733109"/>
                  <a:pt x="3197071" y="5520457"/>
                  <a:pt x="2633545" y="5541722"/>
                </a:cubicBezTo>
                <a:cubicBezTo>
                  <a:pt x="2070019" y="5562987"/>
                  <a:pt x="1414345" y="5601973"/>
                  <a:pt x="996131" y="5754373"/>
                </a:cubicBezTo>
                <a:cubicBezTo>
                  <a:pt x="577917" y="5906773"/>
                  <a:pt x="273117" y="6193852"/>
                  <a:pt x="124261" y="6456122"/>
                </a:cubicBezTo>
                <a:cubicBezTo>
                  <a:pt x="-24595" y="6718392"/>
                  <a:pt x="-49404" y="7079899"/>
                  <a:pt x="102996" y="7327992"/>
                </a:cubicBezTo>
                <a:cubicBezTo>
                  <a:pt x="255396" y="7576085"/>
                  <a:pt x="390075" y="7934048"/>
                  <a:pt x="1038661" y="7944680"/>
                </a:cubicBezTo>
                <a:cubicBezTo>
                  <a:pt x="1687247" y="7955312"/>
                  <a:pt x="3994513" y="7391787"/>
                  <a:pt x="3994513" y="7391787"/>
                </a:cubicBezTo>
                <a:lnTo>
                  <a:pt x="3994513" y="7391787"/>
                </a:lnTo>
              </a:path>
            </a:pathLst>
          </a:custGeom>
          <a:noFill/>
          <a:ln>
            <a:solidFill>
              <a:schemeClr val="bg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52987334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851AD3-4F8B-AF4F-84C1-DF61A8189C05}"/>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4" name="Rectangle 3">
            <a:extLst>
              <a:ext uri="{FF2B5EF4-FFF2-40B4-BE49-F238E27FC236}">
                <a16:creationId xmlns:a16="http://schemas.microsoft.com/office/drawing/2014/main" id="{7A8DAFF8-6448-0E4D-99BB-5765B75F46A7}"/>
              </a:ext>
            </a:extLst>
          </p:cNvPr>
          <p:cNvSpPr/>
          <p:nvPr/>
        </p:nvSpPr>
        <p:spPr>
          <a:xfrm>
            <a:off x="-1318035" y="202199"/>
            <a:ext cx="7141633" cy="523220"/>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Grid Speller Activity</a:t>
            </a:r>
          </a:p>
        </p:txBody>
      </p:sp>
      <p:sp>
        <p:nvSpPr>
          <p:cNvPr id="11" name="TextBox 10">
            <a:extLst>
              <a:ext uri="{FF2B5EF4-FFF2-40B4-BE49-F238E27FC236}">
                <a16:creationId xmlns:a16="http://schemas.microsoft.com/office/drawing/2014/main" id="{C091759F-91FA-6344-86D7-60959D1B281D}"/>
              </a:ext>
            </a:extLst>
          </p:cNvPr>
          <p:cNvSpPr txBox="1"/>
          <p:nvPr/>
        </p:nvSpPr>
        <p:spPr>
          <a:xfrm>
            <a:off x="275731" y="619094"/>
            <a:ext cx="6332065" cy="461665"/>
          </a:xfrm>
          <a:prstGeom prst="rect">
            <a:avLst/>
          </a:prstGeom>
          <a:noFill/>
        </p:spPr>
        <p:txBody>
          <a:bodyPr wrap="square" rtlCol="0">
            <a:spAutoFit/>
          </a:bodyPr>
          <a:lstStyle/>
          <a:p>
            <a:r>
              <a:rPr lang="en-GB" sz="1200" dirty="0">
                <a:latin typeface="Gill Sans" panose="020B0502020104020203" pitchFamily="34" charset="-79"/>
                <a:cs typeface="Gill Sans" panose="020B0502020104020203" pitchFamily="34" charset="-79"/>
              </a:rPr>
              <a:t>Use the grid to spell each word, one letter at a time. Clearly separate each spelling so you understand how it is built. </a:t>
            </a:r>
          </a:p>
        </p:txBody>
      </p:sp>
      <p:graphicFrame>
        <p:nvGraphicFramePr>
          <p:cNvPr id="5" name="Table 4">
            <a:extLst>
              <a:ext uri="{FF2B5EF4-FFF2-40B4-BE49-F238E27FC236}">
                <a16:creationId xmlns:a16="http://schemas.microsoft.com/office/drawing/2014/main" id="{31D524CB-BF03-A64F-97E7-9AFAF76A282B}"/>
              </a:ext>
            </a:extLst>
          </p:cNvPr>
          <p:cNvGraphicFramePr>
            <a:graphicFrameLocks noGrp="1"/>
          </p:cNvGraphicFramePr>
          <p:nvPr/>
        </p:nvGraphicFramePr>
        <p:xfrm>
          <a:off x="275731" y="1250704"/>
          <a:ext cx="6332070" cy="8453097"/>
        </p:xfrm>
        <a:graphic>
          <a:graphicData uri="http://schemas.openxmlformats.org/drawingml/2006/table">
            <a:tbl>
              <a:tblPr firstRow="1" bandRow="1">
                <a:tableStyleId>{5940675A-B579-460E-94D1-54222C63F5DA}</a:tableStyleId>
              </a:tblPr>
              <a:tblGrid>
                <a:gridCol w="633207">
                  <a:extLst>
                    <a:ext uri="{9D8B030D-6E8A-4147-A177-3AD203B41FA5}">
                      <a16:colId xmlns:a16="http://schemas.microsoft.com/office/drawing/2014/main" val="4007525545"/>
                    </a:ext>
                  </a:extLst>
                </a:gridCol>
                <a:gridCol w="633207">
                  <a:extLst>
                    <a:ext uri="{9D8B030D-6E8A-4147-A177-3AD203B41FA5}">
                      <a16:colId xmlns:a16="http://schemas.microsoft.com/office/drawing/2014/main" val="793979581"/>
                    </a:ext>
                  </a:extLst>
                </a:gridCol>
                <a:gridCol w="633207">
                  <a:extLst>
                    <a:ext uri="{9D8B030D-6E8A-4147-A177-3AD203B41FA5}">
                      <a16:colId xmlns:a16="http://schemas.microsoft.com/office/drawing/2014/main" val="2601006898"/>
                    </a:ext>
                  </a:extLst>
                </a:gridCol>
                <a:gridCol w="633207">
                  <a:extLst>
                    <a:ext uri="{9D8B030D-6E8A-4147-A177-3AD203B41FA5}">
                      <a16:colId xmlns:a16="http://schemas.microsoft.com/office/drawing/2014/main" val="2850845593"/>
                    </a:ext>
                  </a:extLst>
                </a:gridCol>
                <a:gridCol w="633207">
                  <a:extLst>
                    <a:ext uri="{9D8B030D-6E8A-4147-A177-3AD203B41FA5}">
                      <a16:colId xmlns:a16="http://schemas.microsoft.com/office/drawing/2014/main" val="2360782791"/>
                    </a:ext>
                  </a:extLst>
                </a:gridCol>
                <a:gridCol w="633207">
                  <a:extLst>
                    <a:ext uri="{9D8B030D-6E8A-4147-A177-3AD203B41FA5}">
                      <a16:colId xmlns:a16="http://schemas.microsoft.com/office/drawing/2014/main" val="2310022265"/>
                    </a:ext>
                  </a:extLst>
                </a:gridCol>
                <a:gridCol w="633207">
                  <a:extLst>
                    <a:ext uri="{9D8B030D-6E8A-4147-A177-3AD203B41FA5}">
                      <a16:colId xmlns:a16="http://schemas.microsoft.com/office/drawing/2014/main" val="4222466544"/>
                    </a:ext>
                  </a:extLst>
                </a:gridCol>
                <a:gridCol w="633207">
                  <a:extLst>
                    <a:ext uri="{9D8B030D-6E8A-4147-A177-3AD203B41FA5}">
                      <a16:colId xmlns:a16="http://schemas.microsoft.com/office/drawing/2014/main" val="1712712964"/>
                    </a:ext>
                  </a:extLst>
                </a:gridCol>
                <a:gridCol w="633207">
                  <a:extLst>
                    <a:ext uri="{9D8B030D-6E8A-4147-A177-3AD203B41FA5}">
                      <a16:colId xmlns:a16="http://schemas.microsoft.com/office/drawing/2014/main" val="2147828960"/>
                    </a:ext>
                  </a:extLst>
                </a:gridCol>
                <a:gridCol w="633207">
                  <a:extLst>
                    <a:ext uri="{9D8B030D-6E8A-4147-A177-3AD203B41FA5}">
                      <a16:colId xmlns:a16="http://schemas.microsoft.com/office/drawing/2014/main" val="1286784695"/>
                    </a:ext>
                  </a:extLst>
                </a:gridCol>
              </a:tblGrid>
              <a:tr h="939233">
                <a:tc>
                  <a:txBody>
                    <a:bodyPr/>
                    <a:lstStyle/>
                    <a:p>
                      <a:pPr algn="ctr"/>
                      <a:r>
                        <a:rPr lang="en-GB" sz="4000" b="0" i="0" dirty="0">
                          <a:latin typeface="Gill Sans" panose="020B0502020104020203" pitchFamily="34" charset="-79"/>
                          <a:cs typeface="Gill Sans" panose="020B0502020104020203" pitchFamily="34" charset="-79"/>
                        </a:rPr>
                        <a:t>s</a:t>
                      </a:r>
                    </a:p>
                  </a:txBody>
                  <a:tcPr anchor="ctr"/>
                </a:tc>
                <a:tc>
                  <a:txBody>
                    <a:bodyPr/>
                    <a:lstStyle/>
                    <a:p>
                      <a:pPr algn="ctr"/>
                      <a:r>
                        <a:rPr lang="en-GB" sz="4000" b="0" i="0" dirty="0">
                          <a:latin typeface="Gill Sans" panose="020B0502020104020203" pitchFamily="34" charset="-79"/>
                          <a:cs typeface="Gill Sans" panose="020B0502020104020203" pitchFamily="34" charset="-79"/>
                        </a:rPr>
                        <a:t>p</a:t>
                      </a:r>
                    </a:p>
                  </a:txBody>
                  <a:tcPr anchor="ctr"/>
                </a:tc>
                <a:tc>
                  <a:txBody>
                    <a:bodyPr/>
                    <a:lstStyle/>
                    <a:p>
                      <a:pPr algn="ctr"/>
                      <a:r>
                        <a:rPr lang="en-GB" sz="4000" b="0" i="0" dirty="0">
                          <a:latin typeface="Gill Sans" panose="020B0502020104020203" pitchFamily="34" charset="-79"/>
                          <a:cs typeface="Gill Sans" panose="020B0502020104020203" pitchFamily="34" charset="-79"/>
                        </a:rPr>
                        <a:t>e</a:t>
                      </a:r>
                    </a:p>
                  </a:txBody>
                  <a:tcPr anchor="ctr"/>
                </a:tc>
                <a:tc>
                  <a:txBody>
                    <a:bodyPr/>
                    <a:lstStyle/>
                    <a:p>
                      <a:pPr algn="ctr"/>
                      <a:r>
                        <a:rPr lang="en-GB" sz="4000" b="0" i="0" dirty="0">
                          <a:latin typeface="Gill Sans" panose="020B0502020104020203" pitchFamily="34" charset="-79"/>
                          <a:cs typeface="Gill Sans" panose="020B0502020104020203" pitchFamily="34" charset="-79"/>
                        </a:rPr>
                        <a:t>l</a:t>
                      </a:r>
                    </a:p>
                  </a:txBody>
                  <a:tcPr anchor="ctr"/>
                </a:tc>
                <a:tc>
                  <a:txBody>
                    <a:bodyPr/>
                    <a:lstStyle/>
                    <a:p>
                      <a:pPr algn="ctr"/>
                      <a:r>
                        <a:rPr lang="en-GB" sz="4000" b="0" i="0" dirty="0">
                          <a:latin typeface="Gill Sans" panose="020B0502020104020203" pitchFamily="34" charset="-79"/>
                          <a:cs typeface="Gill Sans" panose="020B0502020104020203" pitchFamily="34" charset="-79"/>
                        </a:rPr>
                        <a:t>l</a:t>
                      </a:r>
                    </a:p>
                  </a:txBody>
                  <a:tcPr anchor="ctr"/>
                </a:tc>
                <a:tc>
                  <a:txBody>
                    <a:bodyPr/>
                    <a:lstStyle/>
                    <a:p>
                      <a:pPr algn="ctr"/>
                      <a:r>
                        <a:rPr lang="en-GB" sz="4000" b="0" i="0" dirty="0" err="1">
                          <a:latin typeface="Gill Sans" panose="020B0502020104020203" pitchFamily="34" charset="-79"/>
                          <a:cs typeface="Gill Sans" panose="020B0502020104020203" pitchFamily="34" charset="-79"/>
                        </a:rPr>
                        <a:t>i</a:t>
                      </a:r>
                      <a:endParaRPr lang="en-GB" sz="4000" b="0" i="0" dirty="0">
                        <a:latin typeface="Gill Sans" panose="020B0502020104020203" pitchFamily="34" charset="-79"/>
                        <a:cs typeface="Gill Sans" panose="020B0502020104020203" pitchFamily="34" charset="-79"/>
                      </a:endParaRPr>
                    </a:p>
                  </a:txBody>
                  <a:tcPr anchor="ctr"/>
                </a:tc>
                <a:tc>
                  <a:txBody>
                    <a:bodyPr/>
                    <a:lstStyle/>
                    <a:p>
                      <a:pPr algn="ctr"/>
                      <a:r>
                        <a:rPr lang="en-GB" sz="4000" b="0" i="0" dirty="0">
                          <a:latin typeface="Gill Sans" panose="020B0502020104020203" pitchFamily="34" charset="-79"/>
                          <a:cs typeface="Gill Sans" panose="020B0502020104020203" pitchFamily="34" charset="-79"/>
                        </a:rPr>
                        <a:t>n</a:t>
                      </a:r>
                    </a:p>
                  </a:txBody>
                  <a:tcPr anchor="ctr"/>
                </a:tc>
                <a:tc>
                  <a:txBody>
                    <a:bodyPr/>
                    <a:lstStyle/>
                    <a:p>
                      <a:pPr algn="ctr"/>
                      <a:r>
                        <a:rPr lang="en-GB" sz="4000" b="0" i="0" dirty="0">
                          <a:latin typeface="Gill Sans" panose="020B0502020104020203" pitchFamily="34" charset="-79"/>
                          <a:cs typeface="Gill Sans" panose="020B0502020104020203" pitchFamily="34" charset="-79"/>
                        </a:rPr>
                        <a:t>g</a:t>
                      </a:r>
                    </a:p>
                  </a:txBody>
                  <a:tcPr anchor="ctr"/>
                </a:tc>
                <a:tc>
                  <a:txBody>
                    <a:bodyPr/>
                    <a:lstStyle/>
                    <a:p>
                      <a:pPr algn="ctr"/>
                      <a:r>
                        <a:rPr lang="en-GB" sz="4000" b="0" i="0" dirty="0">
                          <a:latin typeface="Gill Sans" panose="020B0502020104020203" pitchFamily="34" charset="-79"/>
                          <a:cs typeface="Gill Sans" panose="020B0502020104020203" pitchFamily="34" charset="-79"/>
                        </a:rPr>
                        <a:t>s</a:t>
                      </a: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1786177432"/>
                  </a:ext>
                </a:extLst>
              </a:tr>
              <a:tr h="939233">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dirty="0">
                        <a:latin typeface="Gill Sans" panose="020B0502020104020203" pitchFamily="34" charset="-79"/>
                        <a:cs typeface="Gill Sans" panose="020B0502020104020203" pitchFamily="34" charset="-79"/>
                      </a:endParaRPr>
                    </a:p>
                  </a:txBody>
                  <a:tcPr anchor="ctr"/>
                </a:tc>
                <a:tc>
                  <a:txBody>
                    <a:bodyPr/>
                    <a:lstStyle/>
                    <a:p>
                      <a:pPr algn="ctr"/>
                      <a:endParaRPr lang="en-GB" sz="4000" b="0" i="0" dirty="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4120479122"/>
                  </a:ext>
                </a:extLst>
              </a:tr>
              <a:tr h="939233">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dirty="0">
                        <a:latin typeface="Gill Sans" panose="020B0502020104020203" pitchFamily="34" charset="-79"/>
                        <a:cs typeface="Gill Sans" panose="020B0502020104020203" pitchFamily="34" charset="-79"/>
                      </a:endParaRPr>
                    </a:p>
                  </a:txBody>
                  <a:tcPr anchor="ctr"/>
                </a:tc>
                <a:tc>
                  <a:txBody>
                    <a:bodyPr/>
                    <a:lstStyle/>
                    <a:p>
                      <a:pPr algn="ctr"/>
                      <a:endParaRPr lang="en-GB" sz="4000" b="0" i="0" dirty="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4184460312"/>
                  </a:ext>
                </a:extLst>
              </a:tr>
              <a:tr h="939233">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dirty="0">
                        <a:latin typeface="Gill Sans" panose="020B0502020104020203" pitchFamily="34" charset="-79"/>
                        <a:cs typeface="Gill Sans" panose="020B0502020104020203" pitchFamily="34" charset="-79"/>
                      </a:endParaRPr>
                    </a:p>
                  </a:txBody>
                  <a:tcPr anchor="ctr"/>
                </a:tc>
                <a:tc>
                  <a:txBody>
                    <a:bodyPr/>
                    <a:lstStyle/>
                    <a:p>
                      <a:pPr algn="ctr"/>
                      <a:endParaRPr lang="en-GB" sz="4000" b="0" i="0" dirty="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3010365202"/>
                  </a:ext>
                </a:extLst>
              </a:tr>
              <a:tr h="939233">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dirty="0">
                        <a:latin typeface="Gill Sans" panose="020B0502020104020203" pitchFamily="34" charset="-79"/>
                        <a:cs typeface="Gill Sans" panose="020B0502020104020203" pitchFamily="34" charset="-79"/>
                      </a:endParaRPr>
                    </a:p>
                  </a:txBody>
                  <a:tcPr anchor="ctr"/>
                </a:tc>
                <a:tc>
                  <a:txBody>
                    <a:bodyPr/>
                    <a:lstStyle/>
                    <a:p>
                      <a:pPr algn="ctr"/>
                      <a:endParaRPr lang="en-GB" sz="4000" b="0" i="0" dirty="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3970466662"/>
                  </a:ext>
                </a:extLst>
              </a:tr>
              <a:tr h="939233">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dirty="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dirty="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130293267"/>
                  </a:ext>
                </a:extLst>
              </a:tr>
              <a:tr h="939233">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dirty="0">
                        <a:latin typeface="Gill Sans" panose="020B0502020104020203" pitchFamily="34" charset="-79"/>
                        <a:cs typeface="Gill Sans" panose="020B0502020104020203" pitchFamily="34" charset="-79"/>
                      </a:endParaRPr>
                    </a:p>
                  </a:txBody>
                  <a:tcPr anchor="ctr"/>
                </a:tc>
                <a:tc>
                  <a:txBody>
                    <a:bodyPr/>
                    <a:lstStyle/>
                    <a:p>
                      <a:pPr algn="ctr"/>
                      <a:endParaRPr lang="en-GB" sz="4000" b="0" i="0" dirty="0">
                        <a:latin typeface="Gill Sans" panose="020B0502020104020203" pitchFamily="34" charset="-79"/>
                        <a:cs typeface="Gill Sans" panose="020B0502020104020203" pitchFamily="34" charset="-79"/>
                      </a:endParaRPr>
                    </a:p>
                  </a:txBody>
                  <a:tcPr anchor="ctr"/>
                </a:tc>
                <a:tc>
                  <a:txBody>
                    <a:bodyPr/>
                    <a:lstStyle/>
                    <a:p>
                      <a:pPr algn="ctr"/>
                      <a:endParaRPr lang="en-GB" sz="4000" b="0" i="0" dirty="0">
                        <a:latin typeface="Gill Sans" panose="020B0502020104020203" pitchFamily="34" charset="-79"/>
                        <a:cs typeface="Gill Sans" panose="020B0502020104020203" pitchFamily="34" charset="-79"/>
                      </a:endParaRPr>
                    </a:p>
                  </a:txBody>
                  <a:tcPr anchor="ctr"/>
                </a:tc>
                <a:tc>
                  <a:txBody>
                    <a:bodyPr/>
                    <a:lstStyle/>
                    <a:p>
                      <a:pPr algn="ctr"/>
                      <a:endParaRPr lang="en-GB" sz="4000" b="0" i="0" dirty="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29532827"/>
                  </a:ext>
                </a:extLst>
              </a:tr>
              <a:tr h="939233">
                <a:tc>
                  <a:txBody>
                    <a:bodyPr/>
                    <a:lstStyle/>
                    <a:p>
                      <a:pPr algn="ctr"/>
                      <a:endParaRPr lang="en-GB" sz="4000" b="0" i="0" dirty="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dirty="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2845649095"/>
                  </a:ext>
                </a:extLst>
              </a:tr>
              <a:tr h="939233">
                <a:tc>
                  <a:txBody>
                    <a:bodyPr/>
                    <a:lstStyle/>
                    <a:p>
                      <a:pPr algn="ctr"/>
                      <a:endParaRPr lang="en-GB" sz="4000" b="0" i="0" dirty="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dirty="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dirty="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2143467764"/>
                  </a:ext>
                </a:extLst>
              </a:tr>
            </a:tbl>
          </a:graphicData>
        </a:graphic>
      </p:graphicFrame>
    </p:spTree>
    <p:extLst>
      <p:ext uri="{BB962C8B-B14F-4D97-AF65-F5344CB8AC3E}">
        <p14:creationId xmlns:p14="http://schemas.microsoft.com/office/powerpoint/2010/main" val="32381879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851AD3-4F8B-AF4F-84C1-DF61A8189C05}"/>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4" name="Rectangle 3">
            <a:extLst>
              <a:ext uri="{FF2B5EF4-FFF2-40B4-BE49-F238E27FC236}">
                <a16:creationId xmlns:a16="http://schemas.microsoft.com/office/drawing/2014/main" id="{7A8DAFF8-6448-0E4D-99BB-5765B75F46A7}"/>
              </a:ext>
            </a:extLst>
          </p:cNvPr>
          <p:cNvSpPr/>
          <p:nvPr/>
        </p:nvSpPr>
        <p:spPr>
          <a:xfrm>
            <a:off x="-1318035" y="168333"/>
            <a:ext cx="7141633" cy="523220"/>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Grid Speller Activity</a:t>
            </a:r>
          </a:p>
        </p:txBody>
      </p:sp>
      <p:sp>
        <p:nvSpPr>
          <p:cNvPr id="11" name="TextBox 10">
            <a:extLst>
              <a:ext uri="{FF2B5EF4-FFF2-40B4-BE49-F238E27FC236}">
                <a16:creationId xmlns:a16="http://schemas.microsoft.com/office/drawing/2014/main" id="{C091759F-91FA-6344-86D7-60959D1B281D}"/>
              </a:ext>
            </a:extLst>
          </p:cNvPr>
          <p:cNvSpPr txBox="1"/>
          <p:nvPr/>
        </p:nvSpPr>
        <p:spPr>
          <a:xfrm>
            <a:off x="292664" y="602161"/>
            <a:ext cx="6332065" cy="461665"/>
          </a:xfrm>
          <a:prstGeom prst="rect">
            <a:avLst/>
          </a:prstGeom>
          <a:noFill/>
        </p:spPr>
        <p:txBody>
          <a:bodyPr wrap="square" rtlCol="0">
            <a:spAutoFit/>
          </a:bodyPr>
          <a:lstStyle/>
          <a:p>
            <a:r>
              <a:rPr lang="en-GB" sz="1200" dirty="0">
                <a:latin typeface="Gill Sans" panose="020B0502020104020203" pitchFamily="34" charset="-79"/>
                <a:cs typeface="Gill Sans" panose="020B0502020104020203" pitchFamily="34" charset="-79"/>
              </a:rPr>
              <a:t>Use the grid to spell each word, one letter at a time. Clearly separate each spelling so you understand how it is built. </a:t>
            </a:r>
          </a:p>
        </p:txBody>
      </p:sp>
      <p:graphicFrame>
        <p:nvGraphicFramePr>
          <p:cNvPr id="5" name="Table 4">
            <a:extLst>
              <a:ext uri="{FF2B5EF4-FFF2-40B4-BE49-F238E27FC236}">
                <a16:creationId xmlns:a16="http://schemas.microsoft.com/office/drawing/2014/main" id="{31D524CB-BF03-A64F-97E7-9AFAF76A282B}"/>
              </a:ext>
            </a:extLst>
          </p:cNvPr>
          <p:cNvGraphicFramePr>
            <a:graphicFrameLocks noGrp="1"/>
          </p:cNvGraphicFramePr>
          <p:nvPr/>
        </p:nvGraphicFramePr>
        <p:xfrm>
          <a:off x="275731" y="1030575"/>
          <a:ext cx="6332070" cy="8655300"/>
        </p:xfrm>
        <a:graphic>
          <a:graphicData uri="http://schemas.openxmlformats.org/drawingml/2006/table">
            <a:tbl>
              <a:tblPr firstRow="1" bandRow="1">
                <a:tableStyleId>{5940675A-B579-460E-94D1-54222C63F5DA}</a:tableStyleId>
              </a:tblPr>
              <a:tblGrid>
                <a:gridCol w="633207">
                  <a:extLst>
                    <a:ext uri="{9D8B030D-6E8A-4147-A177-3AD203B41FA5}">
                      <a16:colId xmlns:a16="http://schemas.microsoft.com/office/drawing/2014/main" val="4007525545"/>
                    </a:ext>
                  </a:extLst>
                </a:gridCol>
                <a:gridCol w="633207">
                  <a:extLst>
                    <a:ext uri="{9D8B030D-6E8A-4147-A177-3AD203B41FA5}">
                      <a16:colId xmlns:a16="http://schemas.microsoft.com/office/drawing/2014/main" val="793979581"/>
                    </a:ext>
                  </a:extLst>
                </a:gridCol>
                <a:gridCol w="633207">
                  <a:extLst>
                    <a:ext uri="{9D8B030D-6E8A-4147-A177-3AD203B41FA5}">
                      <a16:colId xmlns:a16="http://schemas.microsoft.com/office/drawing/2014/main" val="2601006898"/>
                    </a:ext>
                  </a:extLst>
                </a:gridCol>
                <a:gridCol w="633207">
                  <a:extLst>
                    <a:ext uri="{9D8B030D-6E8A-4147-A177-3AD203B41FA5}">
                      <a16:colId xmlns:a16="http://schemas.microsoft.com/office/drawing/2014/main" val="2850845593"/>
                    </a:ext>
                  </a:extLst>
                </a:gridCol>
                <a:gridCol w="633207">
                  <a:extLst>
                    <a:ext uri="{9D8B030D-6E8A-4147-A177-3AD203B41FA5}">
                      <a16:colId xmlns:a16="http://schemas.microsoft.com/office/drawing/2014/main" val="2360782791"/>
                    </a:ext>
                  </a:extLst>
                </a:gridCol>
                <a:gridCol w="633207">
                  <a:extLst>
                    <a:ext uri="{9D8B030D-6E8A-4147-A177-3AD203B41FA5}">
                      <a16:colId xmlns:a16="http://schemas.microsoft.com/office/drawing/2014/main" val="2310022265"/>
                    </a:ext>
                  </a:extLst>
                </a:gridCol>
                <a:gridCol w="633207">
                  <a:extLst>
                    <a:ext uri="{9D8B030D-6E8A-4147-A177-3AD203B41FA5}">
                      <a16:colId xmlns:a16="http://schemas.microsoft.com/office/drawing/2014/main" val="4222466544"/>
                    </a:ext>
                  </a:extLst>
                </a:gridCol>
                <a:gridCol w="633207">
                  <a:extLst>
                    <a:ext uri="{9D8B030D-6E8A-4147-A177-3AD203B41FA5}">
                      <a16:colId xmlns:a16="http://schemas.microsoft.com/office/drawing/2014/main" val="1712712964"/>
                    </a:ext>
                  </a:extLst>
                </a:gridCol>
                <a:gridCol w="633207">
                  <a:extLst>
                    <a:ext uri="{9D8B030D-6E8A-4147-A177-3AD203B41FA5}">
                      <a16:colId xmlns:a16="http://schemas.microsoft.com/office/drawing/2014/main" val="2147828960"/>
                    </a:ext>
                  </a:extLst>
                </a:gridCol>
                <a:gridCol w="633207">
                  <a:extLst>
                    <a:ext uri="{9D8B030D-6E8A-4147-A177-3AD203B41FA5}">
                      <a16:colId xmlns:a16="http://schemas.microsoft.com/office/drawing/2014/main" val="1286784695"/>
                    </a:ext>
                  </a:extLst>
                </a:gridCol>
              </a:tblGrid>
              <a:tr h="480850">
                <a:tc>
                  <a:txBody>
                    <a:bodyPr/>
                    <a:lstStyle/>
                    <a:p>
                      <a:pPr algn="ctr"/>
                      <a:r>
                        <a:rPr lang="en-GB" sz="2000" b="0" i="0" dirty="0">
                          <a:latin typeface="Gill Sans" panose="020B0502020104020203" pitchFamily="34" charset="-79"/>
                          <a:cs typeface="Gill Sans" panose="020B0502020104020203" pitchFamily="34" charset="-79"/>
                        </a:rPr>
                        <a:t>s</a:t>
                      </a:r>
                    </a:p>
                  </a:txBody>
                  <a:tcPr anchor="ctr"/>
                </a:tc>
                <a:tc>
                  <a:txBody>
                    <a:bodyPr/>
                    <a:lstStyle/>
                    <a:p>
                      <a:pPr algn="ctr"/>
                      <a:r>
                        <a:rPr lang="en-GB" sz="2000" b="0" i="0" dirty="0">
                          <a:latin typeface="Gill Sans" panose="020B0502020104020203" pitchFamily="34" charset="-79"/>
                          <a:cs typeface="Gill Sans" panose="020B0502020104020203" pitchFamily="34" charset="-79"/>
                        </a:rPr>
                        <a:t>p</a:t>
                      </a:r>
                    </a:p>
                  </a:txBody>
                  <a:tcPr anchor="ctr"/>
                </a:tc>
                <a:tc>
                  <a:txBody>
                    <a:bodyPr/>
                    <a:lstStyle/>
                    <a:p>
                      <a:pPr algn="ctr"/>
                      <a:r>
                        <a:rPr lang="en-GB" sz="2000" b="0" i="0" dirty="0">
                          <a:latin typeface="Gill Sans" panose="020B0502020104020203" pitchFamily="34" charset="-79"/>
                          <a:cs typeface="Gill Sans" panose="020B0502020104020203" pitchFamily="34" charset="-79"/>
                        </a:rPr>
                        <a:t>e</a:t>
                      </a:r>
                    </a:p>
                  </a:txBody>
                  <a:tcPr anchor="ctr"/>
                </a:tc>
                <a:tc>
                  <a:txBody>
                    <a:bodyPr/>
                    <a:lstStyle/>
                    <a:p>
                      <a:pPr algn="ctr"/>
                      <a:r>
                        <a:rPr lang="en-GB" sz="2000" b="0" i="0" dirty="0">
                          <a:latin typeface="Gill Sans" panose="020B0502020104020203" pitchFamily="34" charset="-79"/>
                          <a:cs typeface="Gill Sans" panose="020B0502020104020203" pitchFamily="34" charset="-79"/>
                        </a:rPr>
                        <a:t>l</a:t>
                      </a:r>
                    </a:p>
                  </a:txBody>
                  <a:tcPr anchor="ctr"/>
                </a:tc>
                <a:tc>
                  <a:txBody>
                    <a:bodyPr/>
                    <a:lstStyle/>
                    <a:p>
                      <a:pPr algn="ctr"/>
                      <a:r>
                        <a:rPr lang="en-GB" sz="2000" b="0" i="0" dirty="0">
                          <a:latin typeface="Gill Sans" panose="020B0502020104020203" pitchFamily="34" charset="-79"/>
                          <a:cs typeface="Gill Sans" panose="020B0502020104020203" pitchFamily="34" charset="-79"/>
                        </a:rPr>
                        <a:t>l</a:t>
                      </a:r>
                    </a:p>
                  </a:txBody>
                  <a:tcPr anchor="ctr"/>
                </a:tc>
                <a:tc>
                  <a:txBody>
                    <a:bodyPr/>
                    <a:lstStyle/>
                    <a:p>
                      <a:pPr algn="ctr"/>
                      <a:r>
                        <a:rPr lang="en-GB" sz="2000" b="0" i="0" dirty="0" err="1">
                          <a:latin typeface="Gill Sans" panose="020B0502020104020203" pitchFamily="34" charset="-79"/>
                          <a:cs typeface="Gill Sans" panose="020B0502020104020203" pitchFamily="34" charset="-79"/>
                        </a:rPr>
                        <a:t>i</a:t>
                      </a: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r>
                        <a:rPr lang="en-GB" sz="2000" b="0" i="0" dirty="0">
                          <a:latin typeface="Gill Sans" panose="020B0502020104020203" pitchFamily="34" charset="-79"/>
                          <a:cs typeface="Gill Sans" panose="020B0502020104020203" pitchFamily="34" charset="-79"/>
                        </a:rPr>
                        <a:t>n</a:t>
                      </a:r>
                    </a:p>
                  </a:txBody>
                  <a:tcPr anchor="ctr"/>
                </a:tc>
                <a:tc>
                  <a:txBody>
                    <a:bodyPr/>
                    <a:lstStyle/>
                    <a:p>
                      <a:pPr algn="ctr"/>
                      <a:r>
                        <a:rPr lang="en-GB" sz="2000" b="0" i="0" dirty="0">
                          <a:latin typeface="Gill Sans" panose="020B0502020104020203" pitchFamily="34" charset="-79"/>
                          <a:cs typeface="Gill Sans" panose="020B0502020104020203" pitchFamily="34" charset="-79"/>
                        </a:rPr>
                        <a:t>g</a:t>
                      </a:r>
                    </a:p>
                  </a:txBody>
                  <a:tcPr anchor="ctr"/>
                </a:tc>
                <a:tc>
                  <a:txBody>
                    <a:bodyPr/>
                    <a:lstStyle/>
                    <a:p>
                      <a:pPr algn="ctr"/>
                      <a:r>
                        <a:rPr lang="en-GB" sz="2000" b="0" i="0" dirty="0">
                          <a:latin typeface="Gill Sans" panose="020B0502020104020203" pitchFamily="34" charset="-79"/>
                          <a:cs typeface="Gill Sans" panose="020B0502020104020203" pitchFamily="34" charset="-79"/>
                        </a:rPr>
                        <a:t>s</a:t>
                      </a: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1786177432"/>
                  </a:ext>
                </a:extLst>
              </a:tr>
              <a:tr h="480850">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4120479122"/>
                  </a:ext>
                </a:extLst>
              </a:tr>
              <a:tr h="480850">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4184460312"/>
                  </a:ext>
                </a:extLst>
              </a:tr>
              <a:tr h="480850">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3010365202"/>
                  </a:ext>
                </a:extLst>
              </a:tr>
              <a:tr h="480850">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3970466662"/>
                  </a:ext>
                </a:extLst>
              </a:tr>
              <a:tr h="480850">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130293267"/>
                  </a:ext>
                </a:extLst>
              </a:tr>
              <a:tr h="480850">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29532827"/>
                  </a:ext>
                </a:extLst>
              </a:tr>
              <a:tr h="480850">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2845649095"/>
                  </a:ext>
                </a:extLst>
              </a:tr>
              <a:tr h="480850">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2143467764"/>
                  </a:ext>
                </a:extLst>
              </a:tr>
              <a:tr h="480850">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2528190598"/>
                  </a:ext>
                </a:extLst>
              </a:tr>
              <a:tr h="480850">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353117096"/>
                  </a:ext>
                </a:extLst>
              </a:tr>
              <a:tr h="480850">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3901880757"/>
                  </a:ext>
                </a:extLst>
              </a:tr>
              <a:tr h="480850">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1512303667"/>
                  </a:ext>
                </a:extLst>
              </a:tr>
              <a:tr h="480850">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1380407958"/>
                  </a:ext>
                </a:extLst>
              </a:tr>
              <a:tr h="480850">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4202672923"/>
                  </a:ext>
                </a:extLst>
              </a:tr>
              <a:tr h="480850">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890177254"/>
                  </a:ext>
                </a:extLst>
              </a:tr>
              <a:tr h="480850">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1614493118"/>
                  </a:ext>
                </a:extLst>
              </a:tr>
              <a:tr h="480850">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3762733511"/>
                  </a:ext>
                </a:extLst>
              </a:tr>
            </a:tbl>
          </a:graphicData>
        </a:graphic>
      </p:graphicFrame>
    </p:spTree>
    <p:extLst>
      <p:ext uri="{BB962C8B-B14F-4D97-AF65-F5344CB8AC3E}">
        <p14:creationId xmlns:p14="http://schemas.microsoft.com/office/powerpoint/2010/main" val="83659072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851AD3-4F8B-AF4F-84C1-DF61A8189C05}"/>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4" name="Rectangle 3">
            <a:extLst>
              <a:ext uri="{FF2B5EF4-FFF2-40B4-BE49-F238E27FC236}">
                <a16:creationId xmlns:a16="http://schemas.microsoft.com/office/drawing/2014/main" id="{7A8DAFF8-6448-0E4D-99BB-5765B75F46A7}"/>
              </a:ext>
            </a:extLst>
          </p:cNvPr>
          <p:cNvSpPr/>
          <p:nvPr/>
        </p:nvSpPr>
        <p:spPr>
          <a:xfrm>
            <a:off x="-1318035" y="202199"/>
            <a:ext cx="7141633" cy="523220"/>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Rhyme Time Activity</a:t>
            </a:r>
          </a:p>
        </p:txBody>
      </p:sp>
      <p:sp>
        <p:nvSpPr>
          <p:cNvPr id="11" name="TextBox 10">
            <a:extLst>
              <a:ext uri="{FF2B5EF4-FFF2-40B4-BE49-F238E27FC236}">
                <a16:creationId xmlns:a16="http://schemas.microsoft.com/office/drawing/2014/main" id="{C091759F-91FA-6344-86D7-60959D1B281D}"/>
              </a:ext>
            </a:extLst>
          </p:cNvPr>
          <p:cNvSpPr txBox="1"/>
          <p:nvPr/>
        </p:nvSpPr>
        <p:spPr>
          <a:xfrm>
            <a:off x="275731" y="619094"/>
            <a:ext cx="4117677" cy="461665"/>
          </a:xfrm>
          <a:prstGeom prst="rect">
            <a:avLst/>
          </a:prstGeom>
          <a:noFill/>
        </p:spPr>
        <p:txBody>
          <a:bodyPr wrap="square" rtlCol="0">
            <a:spAutoFit/>
          </a:bodyPr>
          <a:lstStyle/>
          <a:p>
            <a:r>
              <a:rPr lang="en-GB" sz="1200" dirty="0">
                <a:latin typeface="Gill Sans" panose="020B0502020104020203" pitchFamily="34" charset="-79"/>
                <a:cs typeface="Gill Sans" panose="020B0502020104020203" pitchFamily="34" charset="-79"/>
              </a:rPr>
              <a:t>Write one of your spelling words in a circle, then write</a:t>
            </a:r>
          </a:p>
          <a:p>
            <a:r>
              <a:rPr lang="en-GB" sz="1200" dirty="0">
                <a:latin typeface="Gill Sans" panose="020B0502020104020203" pitchFamily="34" charset="-79"/>
                <a:cs typeface="Gill Sans" panose="020B0502020104020203" pitchFamily="34" charset="-79"/>
              </a:rPr>
              <a:t>as many other words that rhyme with it in the same circle. </a:t>
            </a:r>
          </a:p>
        </p:txBody>
      </p:sp>
      <p:sp>
        <p:nvSpPr>
          <p:cNvPr id="2" name="Oval 1">
            <a:extLst>
              <a:ext uri="{FF2B5EF4-FFF2-40B4-BE49-F238E27FC236}">
                <a16:creationId xmlns:a16="http://schemas.microsoft.com/office/drawing/2014/main" id="{576717AC-1499-384F-AB45-2F2AE17EBD4B}"/>
              </a:ext>
            </a:extLst>
          </p:cNvPr>
          <p:cNvSpPr/>
          <p:nvPr/>
        </p:nvSpPr>
        <p:spPr>
          <a:xfrm>
            <a:off x="275731" y="1070598"/>
            <a:ext cx="2617695" cy="2510118"/>
          </a:xfrm>
          <a:prstGeom prst="ellipse">
            <a:avLst/>
          </a:prstGeom>
          <a:ln>
            <a:solidFill>
              <a:schemeClr val="tx1"/>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7" name="Oval 6">
            <a:extLst>
              <a:ext uri="{FF2B5EF4-FFF2-40B4-BE49-F238E27FC236}">
                <a16:creationId xmlns:a16="http://schemas.microsoft.com/office/drawing/2014/main" id="{3E79E23E-511D-F643-B315-0A8C51F37C7E}"/>
              </a:ext>
            </a:extLst>
          </p:cNvPr>
          <p:cNvSpPr/>
          <p:nvPr/>
        </p:nvSpPr>
        <p:spPr>
          <a:xfrm>
            <a:off x="3920998" y="288835"/>
            <a:ext cx="2617695" cy="2510118"/>
          </a:xfrm>
          <a:prstGeom prst="ellipse">
            <a:avLst/>
          </a:prstGeom>
          <a:ln>
            <a:solidFill>
              <a:schemeClr val="tx1"/>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8" name="Oval 7">
            <a:extLst>
              <a:ext uri="{FF2B5EF4-FFF2-40B4-BE49-F238E27FC236}">
                <a16:creationId xmlns:a16="http://schemas.microsoft.com/office/drawing/2014/main" id="{452460A2-4692-404B-9C56-FA85ABF432EA}"/>
              </a:ext>
            </a:extLst>
          </p:cNvPr>
          <p:cNvSpPr/>
          <p:nvPr/>
        </p:nvSpPr>
        <p:spPr>
          <a:xfrm>
            <a:off x="2518368" y="2468690"/>
            <a:ext cx="2617695" cy="2510118"/>
          </a:xfrm>
          <a:prstGeom prst="ellipse">
            <a:avLst/>
          </a:prstGeom>
          <a:ln>
            <a:solidFill>
              <a:schemeClr val="tx1"/>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9" name="Oval 8">
            <a:extLst>
              <a:ext uri="{FF2B5EF4-FFF2-40B4-BE49-F238E27FC236}">
                <a16:creationId xmlns:a16="http://schemas.microsoft.com/office/drawing/2014/main" id="{20E4ABFD-B298-D842-A55E-BF54EBE9D153}"/>
              </a:ext>
            </a:extLst>
          </p:cNvPr>
          <p:cNvSpPr/>
          <p:nvPr/>
        </p:nvSpPr>
        <p:spPr>
          <a:xfrm>
            <a:off x="3964576" y="4641996"/>
            <a:ext cx="2617695" cy="2510118"/>
          </a:xfrm>
          <a:prstGeom prst="ellipse">
            <a:avLst/>
          </a:prstGeom>
          <a:ln>
            <a:solidFill>
              <a:schemeClr val="tx1"/>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0" name="Oval 9">
            <a:extLst>
              <a:ext uri="{FF2B5EF4-FFF2-40B4-BE49-F238E27FC236}">
                <a16:creationId xmlns:a16="http://schemas.microsoft.com/office/drawing/2014/main" id="{5BA6419F-2FB5-D842-A7A0-6E11B1644189}"/>
              </a:ext>
            </a:extLst>
          </p:cNvPr>
          <p:cNvSpPr/>
          <p:nvPr/>
        </p:nvSpPr>
        <p:spPr>
          <a:xfrm>
            <a:off x="275731" y="4603585"/>
            <a:ext cx="2617695" cy="2510118"/>
          </a:xfrm>
          <a:prstGeom prst="ellipse">
            <a:avLst/>
          </a:prstGeom>
          <a:ln>
            <a:solidFill>
              <a:schemeClr val="tx1"/>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2" name="Oval 11">
            <a:extLst>
              <a:ext uri="{FF2B5EF4-FFF2-40B4-BE49-F238E27FC236}">
                <a16:creationId xmlns:a16="http://schemas.microsoft.com/office/drawing/2014/main" id="{687237AD-CA11-5944-8405-B83F946604EA}"/>
              </a:ext>
            </a:extLst>
          </p:cNvPr>
          <p:cNvSpPr/>
          <p:nvPr/>
        </p:nvSpPr>
        <p:spPr>
          <a:xfrm>
            <a:off x="3870794" y="7205901"/>
            <a:ext cx="2617695" cy="2510118"/>
          </a:xfrm>
          <a:prstGeom prst="ellipse">
            <a:avLst/>
          </a:prstGeom>
          <a:ln>
            <a:solidFill>
              <a:schemeClr val="tx1"/>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3" name="Oval 12">
            <a:extLst>
              <a:ext uri="{FF2B5EF4-FFF2-40B4-BE49-F238E27FC236}">
                <a16:creationId xmlns:a16="http://schemas.microsoft.com/office/drawing/2014/main" id="{7DDD5967-718F-EE4D-B00F-443E66FF605B}"/>
              </a:ext>
            </a:extLst>
          </p:cNvPr>
          <p:cNvSpPr/>
          <p:nvPr/>
        </p:nvSpPr>
        <p:spPr>
          <a:xfrm>
            <a:off x="258537" y="7195548"/>
            <a:ext cx="2617695" cy="2510118"/>
          </a:xfrm>
          <a:prstGeom prst="ellipse">
            <a:avLst/>
          </a:prstGeom>
          <a:ln>
            <a:solidFill>
              <a:schemeClr val="tx1"/>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4" name="Oval 13">
            <a:extLst>
              <a:ext uri="{FF2B5EF4-FFF2-40B4-BE49-F238E27FC236}">
                <a16:creationId xmlns:a16="http://schemas.microsoft.com/office/drawing/2014/main" id="{3B286C56-C63A-B043-8F9A-D89F1EEB9722}"/>
              </a:ext>
            </a:extLst>
          </p:cNvPr>
          <p:cNvSpPr/>
          <p:nvPr/>
        </p:nvSpPr>
        <p:spPr>
          <a:xfrm>
            <a:off x="2590189" y="6119890"/>
            <a:ext cx="1566648" cy="2027455"/>
          </a:xfrm>
          <a:prstGeom prst="ellipse">
            <a:avLst/>
          </a:prstGeom>
          <a:ln>
            <a:solidFill>
              <a:schemeClr val="tx1"/>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5" name="Oval 14">
            <a:extLst>
              <a:ext uri="{FF2B5EF4-FFF2-40B4-BE49-F238E27FC236}">
                <a16:creationId xmlns:a16="http://schemas.microsoft.com/office/drawing/2014/main" id="{9C0BED24-9AF9-D44B-96CE-476DC1975999}"/>
              </a:ext>
            </a:extLst>
          </p:cNvPr>
          <p:cNvSpPr/>
          <p:nvPr/>
        </p:nvSpPr>
        <p:spPr>
          <a:xfrm>
            <a:off x="5157804" y="2735845"/>
            <a:ext cx="1442394" cy="1942010"/>
          </a:xfrm>
          <a:prstGeom prst="ellipse">
            <a:avLst/>
          </a:prstGeom>
          <a:ln>
            <a:solidFill>
              <a:schemeClr val="tx1"/>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6" name="Oval 15">
            <a:extLst>
              <a:ext uri="{FF2B5EF4-FFF2-40B4-BE49-F238E27FC236}">
                <a16:creationId xmlns:a16="http://schemas.microsoft.com/office/drawing/2014/main" id="{4BFF175B-61CA-0444-8B14-9817664E9D27}"/>
              </a:ext>
            </a:extLst>
          </p:cNvPr>
          <p:cNvSpPr/>
          <p:nvPr/>
        </p:nvSpPr>
        <p:spPr>
          <a:xfrm rot="5400000">
            <a:off x="927895" y="2976601"/>
            <a:ext cx="917307" cy="2227777"/>
          </a:xfrm>
          <a:prstGeom prst="ellipse">
            <a:avLst/>
          </a:prstGeom>
          <a:ln>
            <a:solidFill>
              <a:schemeClr val="tx1"/>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Tree>
    <p:extLst>
      <p:ext uri="{BB962C8B-B14F-4D97-AF65-F5344CB8AC3E}">
        <p14:creationId xmlns:p14="http://schemas.microsoft.com/office/powerpoint/2010/main" val="235840143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851AD3-4F8B-AF4F-84C1-DF61A8189C05}"/>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4" name="Rectangle 3">
            <a:extLst>
              <a:ext uri="{FF2B5EF4-FFF2-40B4-BE49-F238E27FC236}">
                <a16:creationId xmlns:a16="http://schemas.microsoft.com/office/drawing/2014/main" id="{7A8DAFF8-6448-0E4D-99BB-5765B75F46A7}"/>
              </a:ext>
            </a:extLst>
          </p:cNvPr>
          <p:cNvSpPr/>
          <p:nvPr/>
        </p:nvSpPr>
        <p:spPr>
          <a:xfrm>
            <a:off x="-1318035" y="202199"/>
            <a:ext cx="7141633" cy="523220"/>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Rhyme Time Activity</a:t>
            </a:r>
          </a:p>
        </p:txBody>
      </p:sp>
      <p:sp>
        <p:nvSpPr>
          <p:cNvPr id="11" name="TextBox 10">
            <a:extLst>
              <a:ext uri="{FF2B5EF4-FFF2-40B4-BE49-F238E27FC236}">
                <a16:creationId xmlns:a16="http://schemas.microsoft.com/office/drawing/2014/main" id="{C091759F-91FA-6344-86D7-60959D1B281D}"/>
              </a:ext>
            </a:extLst>
          </p:cNvPr>
          <p:cNvSpPr txBox="1"/>
          <p:nvPr/>
        </p:nvSpPr>
        <p:spPr>
          <a:xfrm>
            <a:off x="275731" y="619094"/>
            <a:ext cx="4117677" cy="461665"/>
          </a:xfrm>
          <a:prstGeom prst="rect">
            <a:avLst/>
          </a:prstGeom>
          <a:noFill/>
        </p:spPr>
        <p:txBody>
          <a:bodyPr wrap="square" rtlCol="0">
            <a:spAutoFit/>
          </a:bodyPr>
          <a:lstStyle/>
          <a:p>
            <a:r>
              <a:rPr lang="en-GB" sz="1200" dirty="0">
                <a:latin typeface="Gill Sans" panose="020B0502020104020203" pitchFamily="34" charset="-79"/>
                <a:cs typeface="Gill Sans" panose="020B0502020104020203" pitchFamily="34" charset="-79"/>
              </a:rPr>
              <a:t>Write one of your spelling words in a circle, then write</a:t>
            </a:r>
          </a:p>
          <a:p>
            <a:r>
              <a:rPr lang="en-GB" sz="1200" dirty="0">
                <a:latin typeface="Gill Sans" panose="020B0502020104020203" pitchFamily="34" charset="-79"/>
                <a:cs typeface="Gill Sans" panose="020B0502020104020203" pitchFamily="34" charset="-79"/>
              </a:rPr>
              <a:t>as many other words that rhyme with it in the same circle. </a:t>
            </a:r>
          </a:p>
        </p:txBody>
      </p:sp>
      <p:sp>
        <p:nvSpPr>
          <p:cNvPr id="2" name="Oval 1">
            <a:extLst>
              <a:ext uri="{FF2B5EF4-FFF2-40B4-BE49-F238E27FC236}">
                <a16:creationId xmlns:a16="http://schemas.microsoft.com/office/drawing/2014/main" id="{576717AC-1499-384F-AB45-2F2AE17EBD4B}"/>
              </a:ext>
            </a:extLst>
          </p:cNvPr>
          <p:cNvSpPr/>
          <p:nvPr/>
        </p:nvSpPr>
        <p:spPr>
          <a:xfrm>
            <a:off x="275731" y="1070598"/>
            <a:ext cx="2617695" cy="2510118"/>
          </a:xfrm>
          <a:prstGeom prst="ellipse">
            <a:avLst/>
          </a:prstGeom>
          <a:ln>
            <a:solidFill>
              <a:schemeClr val="tx1"/>
            </a:solidFill>
            <a:prstDash val="dash"/>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7" name="Oval 6">
            <a:extLst>
              <a:ext uri="{FF2B5EF4-FFF2-40B4-BE49-F238E27FC236}">
                <a16:creationId xmlns:a16="http://schemas.microsoft.com/office/drawing/2014/main" id="{3E79E23E-511D-F643-B315-0A8C51F37C7E}"/>
              </a:ext>
            </a:extLst>
          </p:cNvPr>
          <p:cNvSpPr/>
          <p:nvPr/>
        </p:nvSpPr>
        <p:spPr>
          <a:xfrm>
            <a:off x="3920998" y="288835"/>
            <a:ext cx="2617695" cy="2510118"/>
          </a:xfrm>
          <a:prstGeom prst="ellipse">
            <a:avLst/>
          </a:prstGeom>
          <a:ln>
            <a:solidFill>
              <a:schemeClr val="tx1"/>
            </a:solidFill>
            <a:prstDash val="dash"/>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8" name="Oval 7">
            <a:extLst>
              <a:ext uri="{FF2B5EF4-FFF2-40B4-BE49-F238E27FC236}">
                <a16:creationId xmlns:a16="http://schemas.microsoft.com/office/drawing/2014/main" id="{452460A2-4692-404B-9C56-FA85ABF432EA}"/>
              </a:ext>
            </a:extLst>
          </p:cNvPr>
          <p:cNvSpPr/>
          <p:nvPr/>
        </p:nvSpPr>
        <p:spPr>
          <a:xfrm>
            <a:off x="2518368" y="2468690"/>
            <a:ext cx="2617695" cy="2510118"/>
          </a:xfrm>
          <a:prstGeom prst="ellipse">
            <a:avLst/>
          </a:prstGeom>
          <a:ln>
            <a:solidFill>
              <a:schemeClr val="tx1"/>
            </a:solidFill>
            <a:prstDash val="dash"/>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9" name="Oval 8">
            <a:extLst>
              <a:ext uri="{FF2B5EF4-FFF2-40B4-BE49-F238E27FC236}">
                <a16:creationId xmlns:a16="http://schemas.microsoft.com/office/drawing/2014/main" id="{20E4ABFD-B298-D842-A55E-BF54EBE9D153}"/>
              </a:ext>
            </a:extLst>
          </p:cNvPr>
          <p:cNvSpPr/>
          <p:nvPr/>
        </p:nvSpPr>
        <p:spPr>
          <a:xfrm>
            <a:off x="3964576" y="4641996"/>
            <a:ext cx="2617695" cy="2510118"/>
          </a:xfrm>
          <a:prstGeom prst="ellipse">
            <a:avLst/>
          </a:prstGeom>
          <a:ln>
            <a:solidFill>
              <a:schemeClr val="tx1"/>
            </a:solidFill>
            <a:prstDash val="dash"/>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0" name="Oval 9">
            <a:extLst>
              <a:ext uri="{FF2B5EF4-FFF2-40B4-BE49-F238E27FC236}">
                <a16:creationId xmlns:a16="http://schemas.microsoft.com/office/drawing/2014/main" id="{5BA6419F-2FB5-D842-A7A0-6E11B1644189}"/>
              </a:ext>
            </a:extLst>
          </p:cNvPr>
          <p:cNvSpPr/>
          <p:nvPr/>
        </p:nvSpPr>
        <p:spPr>
          <a:xfrm>
            <a:off x="275731" y="4603585"/>
            <a:ext cx="2617695" cy="2510118"/>
          </a:xfrm>
          <a:prstGeom prst="ellipse">
            <a:avLst/>
          </a:prstGeom>
          <a:ln>
            <a:solidFill>
              <a:schemeClr val="tx1"/>
            </a:solidFill>
            <a:prstDash val="dash"/>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2" name="Oval 11">
            <a:extLst>
              <a:ext uri="{FF2B5EF4-FFF2-40B4-BE49-F238E27FC236}">
                <a16:creationId xmlns:a16="http://schemas.microsoft.com/office/drawing/2014/main" id="{687237AD-CA11-5944-8405-B83F946604EA}"/>
              </a:ext>
            </a:extLst>
          </p:cNvPr>
          <p:cNvSpPr/>
          <p:nvPr/>
        </p:nvSpPr>
        <p:spPr>
          <a:xfrm>
            <a:off x="3870794" y="7205901"/>
            <a:ext cx="2617695" cy="2510118"/>
          </a:xfrm>
          <a:prstGeom prst="ellipse">
            <a:avLst/>
          </a:prstGeom>
          <a:ln>
            <a:solidFill>
              <a:schemeClr val="tx1"/>
            </a:solidFill>
            <a:prstDash val="dash"/>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3" name="Oval 12">
            <a:extLst>
              <a:ext uri="{FF2B5EF4-FFF2-40B4-BE49-F238E27FC236}">
                <a16:creationId xmlns:a16="http://schemas.microsoft.com/office/drawing/2014/main" id="{7DDD5967-718F-EE4D-B00F-443E66FF605B}"/>
              </a:ext>
            </a:extLst>
          </p:cNvPr>
          <p:cNvSpPr/>
          <p:nvPr/>
        </p:nvSpPr>
        <p:spPr>
          <a:xfrm>
            <a:off x="258537" y="7195548"/>
            <a:ext cx="2617695" cy="2510118"/>
          </a:xfrm>
          <a:prstGeom prst="ellipse">
            <a:avLst/>
          </a:prstGeom>
          <a:ln>
            <a:solidFill>
              <a:schemeClr val="tx1"/>
            </a:solidFill>
            <a:prstDash val="dash"/>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4" name="Oval 13">
            <a:extLst>
              <a:ext uri="{FF2B5EF4-FFF2-40B4-BE49-F238E27FC236}">
                <a16:creationId xmlns:a16="http://schemas.microsoft.com/office/drawing/2014/main" id="{3B286C56-C63A-B043-8F9A-D89F1EEB9722}"/>
              </a:ext>
            </a:extLst>
          </p:cNvPr>
          <p:cNvSpPr/>
          <p:nvPr/>
        </p:nvSpPr>
        <p:spPr>
          <a:xfrm>
            <a:off x="2590189" y="6119890"/>
            <a:ext cx="1566648" cy="2027455"/>
          </a:xfrm>
          <a:prstGeom prst="ellipse">
            <a:avLst/>
          </a:prstGeom>
          <a:ln>
            <a:solidFill>
              <a:schemeClr val="tx1"/>
            </a:solidFill>
            <a:prstDash val="dash"/>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5" name="Oval 14">
            <a:extLst>
              <a:ext uri="{FF2B5EF4-FFF2-40B4-BE49-F238E27FC236}">
                <a16:creationId xmlns:a16="http://schemas.microsoft.com/office/drawing/2014/main" id="{9C0BED24-9AF9-D44B-96CE-476DC1975999}"/>
              </a:ext>
            </a:extLst>
          </p:cNvPr>
          <p:cNvSpPr/>
          <p:nvPr/>
        </p:nvSpPr>
        <p:spPr>
          <a:xfrm>
            <a:off x="5157804" y="2735845"/>
            <a:ext cx="1442394" cy="1942010"/>
          </a:xfrm>
          <a:prstGeom prst="ellipse">
            <a:avLst/>
          </a:prstGeom>
          <a:ln>
            <a:solidFill>
              <a:schemeClr val="tx1"/>
            </a:solidFill>
            <a:prstDash val="dash"/>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6" name="Oval 15">
            <a:extLst>
              <a:ext uri="{FF2B5EF4-FFF2-40B4-BE49-F238E27FC236}">
                <a16:creationId xmlns:a16="http://schemas.microsoft.com/office/drawing/2014/main" id="{4BFF175B-61CA-0444-8B14-9817664E9D27}"/>
              </a:ext>
            </a:extLst>
          </p:cNvPr>
          <p:cNvSpPr/>
          <p:nvPr/>
        </p:nvSpPr>
        <p:spPr>
          <a:xfrm rot="5400000">
            <a:off x="927895" y="2976601"/>
            <a:ext cx="917307" cy="2227777"/>
          </a:xfrm>
          <a:prstGeom prst="ellipse">
            <a:avLst/>
          </a:prstGeom>
          <a:ln>
            <a:solidFill>
              <a:schemeClr val="tx1"/>
            </a:solidFill>
            <a:prstDash val="dash"/>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Tree>
    <p:extLst>
      <p:ext uri="{BB962C8B-B14F-4D97-AF65-F5344CB8AC3E}">
        <p14:creationId xmlns:p14="http://schemas.microsoft.com/office/powerpoint/2010/main" val="40769017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8F48FF6-71D1-E54C-AB5E-54D6C5636114}"/>
              </a:ext>
            </a:extLst>
          </p:cNvPr>
          <p:cNvSpPr/>
          <p:nvPr/>
        </p:nvSpPr>
        <p:spPr>
          <a:xfrm>
            <a:off x="-87375" y="4211450"/>
            <a:ext cx="7032747" cy="1918114"/>
          </a:xfrm>
          <a:prstGeom prst="rect">
            <a:avLst/>
          </a:prstGeom>
          <a:solidFill>
            <a:srgbClr val="00B0F0"/>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46"/>
          </a:p>
        </p:txBody>
      </p:sp>
      <p:sp>
        <p:nvSpPr>
          <p:cNvPr id="19" name="TextBox 18">
            <a:extLst>
              <a:ext uri="{FF2B5EF4-FFF2-40B4-BE49-F238E27FC236}">
                <a16:creationId xmlns:a16="http://schemas.microsoft.com/office/drawing/2014/main" id="{69E6FC2B-ED9E-E241-9E53-13485ADF8768}"/>
              </a:ext>
            </a:extLst>
          </p:cNvPr>
          <p:cNvSpPr txBox="1"/>
          <p:nvPr/>
        </p:nvSpPr>
        <p:spPr>
          <a:xfrm>
            <a:off x="285317" y="4300168"/>
            <a:ext cx="6287365" cy="1754326"/>
          </a:xfrm>
          <a:prstGeom prst="rect">
            <a:avLst/>
          </a:prstGeom>
          <a:noFill/>
        </p:spPr>
        <p:txBody>
          <a:bodyPr wrap="square" rtlCol="0">
            <a:spAutoFit/>
          </a:bodyPr>
          <a:lstStyle/>
          <a:p>
            <a:pPr algn="ctr"/>
            <a:r>
              <a:rPr lang="en-US" sz="5400" b="1" dirty="0">
                <a:ln>
                  <a:solidFill>
                    <a:sysClr val="windowText" lastClr="000000"/>
                  </a:solidFill>
                </a:ln>
                <a:solidFill>
                  <a:schemeClr val="bg1"/>
                </a:solidFill>
                <a:latin typeface="Gill Sans SemiBold" panose="020B0502020104020203" pitchFamily="34" charset="-79"/>
                <a:ea typeface="Hiragino Kaku Gothic Std W8" panose="020B0800000000000000" pitchFamily="34" charset="-128"/>
                <a:cs typeface="Gill Sans SemiBold" panose="020B0502020104020203" pitchFamily="34" charset="-79"/>
              </a:rPr>
              <a:t>HOMEWORK / ACTIVITY SHEET</a:t>
            </a:r>
          </a:p>
        </p:txBody>
      </p:sp>
      <p:pic>
        <p:nvPicPr>
          <p:cNvPr id="3" name="Picture 2" descr="Logo&#10;&#10;Description automatically generated">
            <a:extLst>
              <a:ext uri="{FF2B5EF4-FFF2-40B4-BE49-F238E27FC236}">
                <a16:creationId xmlns:a16="http://schemas.microsoft.com/office/drawing/2014/main" id="{4E48AA0D-D68F-684E-B050-6D0F93C9D1E9}"/>
              </a:ext>
            </a:extLst>
          </p:cNvPr>
          <p:cNvPicPr>
            <a:picLocks noChangeAspect="1"/>
          </p:cNvPicPr>
          <p:nvPr/>
        </p:nvPicPr>
        <p:blipFill>
          <a:blip r:embed="rId2"/>
          <a:stretch>
            <a:fillRect/>
          </a:stretch>
        </p:blipFill>
        <p:spPr>
          <a:xfrm>
            <a:off x="2701859" y="8167124"/>
            <a:ext cx="1558455" cy="1188518"/>
          </a:xfrm>
          <a:prstGeom prst="rect">
            <a:avLst/>
          </a:prstGeom>
        </p:spPr>
      </p:pic>
      <p:sp>
        <p:nvSpPr>
          <p:cNvPr id="2" name="TextBox 1">
            <a:extLst>
              <a:ext uri="{FF2B5EF4-FFF2-40B4-BE49-F238E27FC236}">
                <a16:creationId xmlns:a16="http://schemas.microsoft.com/office/drawing/2014/main" id="{C0E5830B-961B-3744-9B60-3AFD1185BE77}"/>
              </a:ext>
            </a:extLst>
          </p:cNvPr>
          <p:cNvSpPr txBox="1"/>
          <p:nvPr/>
        </p:nvSpPr>
        <p:spPr>
          <a:xfrm>
            <a:off x="2597679" y="9457455"/>
            <a:ext cx="1662635" cy="241476"/>
          </a:xfrm>
          <a:prstGeom prst="rect">
            <a:avLst/>
          </a:prstGeom>
          <a:noFill/>
        </p:spPr>
        <p:txBody>
          <a:bodyPr wrap="none" rtlCol="0">
            <a:spAutoFit/>
          </a:bodyPr>
          <a:lstStyle/>
          <a:p>
            <a:r>
              <a:rPr lang="en-US" sz="969" dirty="0">
                <a:solidFill>
                  <a:schemeClr val="bg2">
                    <a:lumMod val="50000"/>
                  </a:schemeClr>
                </a:solidFill>
                <a:latin typeface="Gill Sans MT" panose="020B0502020104020203" pitchFamily="34" charset="77"/>
              </a:rPr>
              <a:t>© Vocabulary Ninja Ltd 2025</a:t>
            </a:r>
          </a:p>
        </p:txBody>
      </p:sp>
      <p:pic>
        <p:nvPicPr>
          <p:cNvPr id="11" name="Picture 10">
            <a:extLst>
              <a:ext uri="{FF2B5EF4-FFF2-40B4-BE49-F238E27FC236}">
                <a16:creationId xmlns:a16="http://schemas.microsoft.com/office/drawing/2014/main" id="{EEC52904-C97C-6F7B-0C73-7459492BFB69}"/>
              </a:ext>
            </a:extLst>
          </p:cNvPr>
          <p:cNvPicPr>
            <a:picLocks noChangeAspect="1"/>
          </p:cNvPicPr>
          <p:nvPr/>
        </p:nvPicPr>
        <p:blipFill>
          <a:blip r:embed="rId3"/>
          <a:stretch>
            <a:fillRect/>
          </a:stretch>
        </p:blipFill>
        <p:spPr>
          <a:xfrm>
            <a:off x="0" y="-81188"/>
            <a:ext cx="6858000" cy="3857625"/>
          </a:xfrm>
          <a:prstGeom prst="rect">
            <a:avLst/>
          </a:prstGeom>
        </p:spPr>
      </p:pic>
    </p:spTree>
    <p:extLst>
      <p:ext uri="{BB962C8B-B14F-4D97-AF65-F5344CB8AC3E}">
        <p14:creationId xmlns:p14="http://schemas.microsoft.com/office/powerpoint/2010/main" val="107577398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851AD3-4F8B-AF4F-84C1-DF61A8189C05}"/>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4" name="Rectangle 3">
            <a:extLst>
              <a:ext uri="{FF2B5EF4-FFF2-40B4-BE49-F238E27FC236}">
                <a16:creationId xmlns:a16="http://schemas.microsoft.com/office/drawing/2014/main" id="{7A8DAFF8-6448-0E4D-99BB-5765B75F46A7}"/>
              </a:ext>
            </a:extLst>
          </p:cNvPr>
          <p:cNvSpPr/>
          <p:nvPr/>
        </p:nvSpPr>
        <p:spPr>
          <a:xfrm>
            <a:off x="-1318035" y="202199"/>
            <a:ext cx="7141633" cy="523220"/>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Rhyme Time Activity</a:t>
            </a:r>
          </a:p>
        </p:txBody>
      </p:sp>
      <p:sp>
        <p:nvSpPr>
          <p:cNvPr id="11" name="TextBox 10">
            <a:extLst>
              <a:ext uri="{FF2B5EF4-FFF2-40B4-BE49-F238E27FC236}">
                <a16:creationId xmlns:a16="http://schemas.microsoft.com/office/drawing/2014/main" id="{C091759F-91FA-6344-86D7-60959D1B281D}"/>
              </a:ext>
            </a:extLst>
          </p:cNvPr>
          <p:cNvSpPr txBox="1"/>
          <p:nvPr/>
        </p:nvSpPr>
        <p:spPr>
          <a:xfrm>
            <a:off x="275731" y="619094"/>
            <a:ext cx="4117677" cy="461665"/>
          </a:xfrm>
          <a:prstGeom prst="rect">
            <a:avLst/>
          </a:prstGeom>
          <a:noFill/>
        </p:spPr>
        <p:txBody>
          <a:bodyPr wrap="square" rtlCol="0">
            <a:spAutoFit/>
          </a:bodyPr>
          <a:lstStyle/>
          <a:p>
            <a:r>
              <a:rPr lang="en-GB" sz="1200" dirty="0">
                <a:latin typeface="Gill Sans" panose="020B0502020104020203" pitchFamily="34" charset="-79"/>
                <a:cs typeface="Gill Sans" panose="020B0502020104020203" pitchFamily="34" charset="-79"/>
              </a:rPr>
              <a:t>Write one of your spelling words in a circle, then write</a:t>
            </a:r>
          </a:p>
          <a:p>
            <a:r>
              <a:rPr lang="en-GB" sz="1200" dirty="0">
                <a:latin typeface="Gill Sans" panose="020B0502020104020203" pitchFamily="34" charset="-79"/>
                <a:cs typeface="Gill Sans" panose="020B0502020104020203" pitchFamily="34" charset="-79"/>
              </a:rPr>
              <a:t>as many other words that rhyme with it in the same circle. </a:t>
            </a:r>
          </a:p>
        </p:txBody>
      </p:sp>
      <p:sp>
        <p:nvSpPr>
          <p:cNvPr id="2" name="Oval 1">
            <a:extLst>
              <a:ext uri="{FF2B5EF4-FFF2-40B4-BE49-F238E27FC236}">
                <a16:creationId xmlns:a16="http://schemas.microsoft.com/office/drawing/2014/main" id="{576717AC-1499-384F-AB45-2F2AE17EBD4B}"/>
              </a:ext>
            </a:extLst>
          </p:cNvPr>
          <p:cNvSpPr/>
          <p:nvPr/>
        </p:nvSpPr>
        <p:spPr>
          <a:xfrm>
            <a:off x="275731" y="1070598"/>
            <a:ext cx="2617695" cy="2510118"/>
          </a:xfrm>
          <a:prstGeom prst="ellipse">
            <a:avLst/>
          </a:prstGeom>
          <a:ln>
            <a:solidFill>
              <a:schemeClr val="bg1">
                <a:lumMod val="65000"/>
              </a:schemeClr>
            </a:solidFill>
            <a:prstDash val="dashDot"/>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7" name="Oval 6">
            <a:extLst>
              <a:ext uri="{FF2B5EF4-FFF2-40B4-BE49-F238E27FC236}">
                <a16:creationId xmlns:a16="http://schemas.microsoft.com/office/drawing/2014/main" id="{3E79E23E-511D-F643-B315-0A8C51F37C7E}"/>
              </a:ext>
            </a:extLst>
          </p:cNvPr>
          <p:cNvSpPr/>
          <p:nvPr/>
        </p:nvSpPr>
        <p:spPr>
          <a:xfrm>
            <a:off x="3920998" y="288835"/>
            <a:ext cx="2617695" cy="2510118"/>
          </a:xfrm>
          <a:prstGeom prst="ellipse">
            <a:avLst/>
          </a:prstGeom>
          <a:ln>
            <a:solidFill>
              <a:schemeClr val="bg1">
                <a:lumMod val="65000"/>
              </a:schemeClr>
            </a:solidFill>
            <a:prstDash val="dashDot"/>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8" name="Oval 7">
            <a:extLst>
              <a:ext uri="{FF2B5EF4-FFF2-40B4-BE49-F238E27FC236}">
                <a16:creationId xmlns:a16="http://schemas.microsoft.com/office/drawing/2014/main" id="{452460A2-4692-404B-9C56-FA85ABF432EA}"/>
              </a:ext>
            </a:extLst>
          </p:cNvPr>
          <p:cNvSpPr/>
          <p:nvPr/>
        </p:nvSpPr>
        <p:spPr>
          <a:xfrm>
            <a:off x="2518368" y="2468690"/>
            <a:ext cx="2617695" cy="2510118"/>
          </a:xfrm>
          <a:prstGeom prst="ellipse">
            <a:avLst/>
          </a:prstGeom>
          <a:ln>
            <a:solidFill>
              <a:schemeClr val="bg1">
                <a:lumMod val="65000"/>
              </a:schemeClr>
            </a:solidFill>
            <a:prstDash val="dashDot"/>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9" name="Oval 8">
            <a:extLst>
              <a:ext uri="{FF2B5EF4-FFF2-40B4-BE49-F238E27FC236}">
                <a16:creationId xmlns:a16="http://schemas.microsoft.com/office/drawing/2014/main" id="{20E4ABFD-B298-D842-A55E-BF54EBE9D153}"/>
              </a:ext>
            </a:extLst>
          </p:cNvPr>
          <p:cNvSpPr/>
          <p:nvPr/>
        </p:nvSpPr>
        <p:spPr>
          <a:xfrm>
            <a:off x="3964576" y="4641996"/>
            <a:ext cx="2617695" cy="2510118"/>
          </a:xfrm>
          <a:prstGeom prst="ellipse">
            <a:avLst/>
          </a:prstGeom>
          <a:ln>
            <a:solidFill>
              <a:schemeClr val="bg1">
                <a:lumMod val="65000"/>
              </a:schemeClr>
            </a:solidFill>
            <a:prstDash val="dashDot"/>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0" name="Oval 9">
            <a:extLst>
              <a:ext uri="{FF2B5EF4-FFF2-40B4-BE49-F238E27FC236}">
                <a16:creationId xmlns:a16="http://schemas.microsoft.com/office/drawing/2014/main" id="{5BA6419F-2FB5-D842-A7A0-6E11B1644189}"/>
              </a:ext>
            </a:extLst>
          </p:cNvPr>
          <p:cNvSpPr/>
          <p:nvPr/>
        </p:nvSpPr>
        <p:spPr>
          <a:xfrm>
            <a:off x="275731" y="4603585"/>
            <a:ext cx="2617695" cy="2510118"/>
          </a:xfrm>
          <a:prstGeom prst="ellipse">
            <a:avLst/>
          </a:prstGeom>
          <a:ln>
            <a:solidFill>
              <a:schemeClr val="bg1">
                <a:lumMod val="65000"/>
              </a:schemeClr>
            </a:solidFill>
            <a:prstDash val="dashDot"/>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2" name="Oval 11">
            <a:extLst>
              <a:ext uri="{FF2B5EF4-FFF2-40B4-BE49-F238E27FC236}">
                <a16:creationId xmlns:a16="http://schemas.microsoft.com/office/drawing/2014/main" id="{687237AD-CA11-5944-8405-B83F946604EA}"/>
              </a:ext>
            </a:extLst>
          </p:cNvPr>
          <p:cNvSpPr/>
          <p:nvPr/>
        </p:nvSpPr>
        <p:spPr>
          <a:xfrm>
            <a:off x="3870794" y="7205901"/>
            <a:ext cx="2617695" cy="2510118"/>
          </a:xfrm>
          <a:prstGeom prst="ellipse">
            <a:avLst/>
          </a:prstGeom>
          <a:ln>
            <a:solidFill>
              <a:schemeClr val="bg1">
                <a:lumMod val="65000"/>
              </a:schemeClr>
            </a:solidFill>
            <a:prstDash val="dashDot"/>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3" name="Oval 12">
            <a:extLst>
              <a:ext uri="{FF2B5EF4-FFF2-40B4-BE49-F238E27FC236}">
                <a16:creationId xmlns:a16="http://schemas.microsoft.com/office/drawing/2014/main" id="{7DDD5967-718F-EE4D-B00F-443E66FF605B}"/>
              </a:ext>
            </a:extLst>
          </p:cNvPr>
          <p:cNvSpPr/>
          <p:nvPr/>
        </p:nvSpPr>
        <p:spPr>
          <a:xfrm>
            <a:off x="258537" y="7195548"/>
            <a:ext cx="2617695" cy="2510118"/>
          </a:xfrm>
          <a:prstGeom prst="ellipse">
            <a:avLst/>
          </a:prstGeom>
          <a:ln>
            <a:solidFill>
              <a:schemeClr val="bg1">
                <a:lumMod val="65000"/>
              </a:schemeClr>
            </a:solidFill>
            <a:prstDash val="dashDot"/>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4" name="Oval 13">
            <a:extLst>
              <a:ext uri="{FF2B5EF4-FFF2-40B4-BE49-F238E27FC236}">
                <a16:creationId xmlns:a16="http://schemas.microsoft.com/office/drawing/2014/main" id="{3B286C56-C63A-B043-8F9A-D89F1EEB9722}"/>
              </a:ext>
            </a:extLst>
          </p:cNvPr>
          <p:cNvSpPr/>
          <p:nvPr/>
        </p:nvSpPr>
        <p:spPr>
          <a:xfrm>
            <a:off x="2590189" y="6119890"/>
            <a:ext cx="1566648" cy="2027455"/>
          </a:xfrm>
          <a:prstGeom prst="ellipse">
            <a:avLst/>
          </a:prstGeom>
          <a:ln>
            <a:solidFill>
              <a:schemeClr val="bg1">
                <a:lumMod val="65000"/>
              </a:schemeClr>
            </a:solidFill>
            <a:prstDash val="dashDot"/>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5" name="Oval 14">
            <a:extLst>
              <a:ext uri="{FF2B5EF4-FFF2-40B4-BE49-F238E27FC236}">
                <a16:creationId xmlns:a16="http://schemas.microsoft.com/office/drawing/2014/main" id="{9C0BED24-9AF9-D44B-96CE-476DC1975999}"/>
              </a:ext>
            </a:extLst>
          </p:cNvPr>
          <p:cNvSpPr/>
          <p:nvPr/>
        </p:nvSpPr>
        <p:spPr>
          <a:xfrm>
            <a:off x="5157804" y="2735845"/>
            <a:ext cx="1442394" cy="1942010"/>
          </a:xfrm>
          <a:prstGeom prst="ellipse">
            <a:avLst/>
          </a:prstGeom>
          <a:ln>
            <a:solidFill>
              <a:schemeClr val="bg1">
                <a:lumMod val="65000"/>
              </a:schemeClr>
            </a:solidFill>
            <a:prstDash val="dashDot"/>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6" name="Oval 15">
            <a:extLst>
              <a:ext uri="{FF2B5EF4-FFF2-40B4-BE49-F238E27FC236}">
                <a16:creationId xmlns:a16="http://schemas.microsoft.com/office/drawing/2014/main" id="{4BFF175B-61CA-0444-8B14-9817664E9D27}"/>
              </a:ext>
            </a:extLst>
          </p:cNvPr>
          <p:cNvSpPr/>
          <p:nvPr/>
        </p:nvSpPr>
        <p:spPr>
          <a:xfrm rot="5400000">
            <a:off x="927895" y="2976601"/>
            <a:ext cx="917307" cy="2227777"/>
          </a:xfrm>
          <a:prstGeom prst="ellipse">
            <a:avLst/>
          </a:prstGeom>
          <a:ln>
            <a:solidFill>
              <a:schemeClr val="bg1">
                <a:lumMod val="65000"/>
              </a:schemeClr>
            </a:solidFill>
            <a:prstDash val="dashDot"/>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Tree>
    <p:extLst>
      <p:ext uri="{BB962C8B-B14F-4D97-AF65-F5344CB8AC3E}">
        <p14:creationId xmlns:p14="http://schemas.microsoft.com/office/powerpoint/2010/main" val="53191683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851AD3-4F8B-AF4F-84C1-DF61A8189C05}"/>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4" name="Rectangle 3">
            <a:extLst>
              <a:ext uri="{FF2B5EF4-FFF2-40B4-BE49-F238E27FC236}">
                <a16:creationId xmlns:a16="http://schemas.microsoft.com/office/drawing/2014/main" id="{7A8DAFF8-6448-0E4D-99BB-5765B75F46A7}"/>
              </a:ext>
            </a:extLst>
          </p:cNvPr>
          <p:cNvSpPr/>
          <p:nvPr/>
        </p:nvSpPr>
        <p:spPr>
          <a:xfrm>
            <a:off x="-756926" y="221345"/>
            <a:ext cx="7141633" cy="523220"/>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Small and Smaller Activity</a:t>
            </a:r>
          </a:p>
        </p:txBody>
      </p:sp>
      <p:sp>
        <p:nvSpPr>
          <p:cNvPr id="11" name="TextBox 10">
            <a:extLst>
              <a:ext uri="{FF2B5EF4-FFF2-40B4-BE49-F238E27FC236}">
                <a16:creationId xmlns:a16="http://schemas.microsoft.com/office/drawing/2014/main" id="{C091759F-91FA-6344-86D7-60959D1B281D}"/>
              </a:ext>
            </a:extLst>
          </p:cNvPr>
          <p:cNvSpPr txBox="1"/>
          <p:nvPr/>
        </p:nvSpPr>
        <p:spPr>
          <a:xfrm>
            <a:off x="296513" y="668489"/>
            <a:ext cx="6249760" cy="461665"/>
          </a:xfrm>
          <a:prstGeom prst="rect">
            <a:avLst/>
          </a:prstGeom>
          <a:noFill/>
        </p:spPr>
        <p:txBody>
          <a:bodyPr wrap="square" rtlCol="0">
            <a:spAutoFit/>
          </a:bodyPr>
          <a:lstStyle/>
          <a:p>
            <a:r>
              <a:rPr lang="en-GB" sz="1200" dirty="0">
                <a:latin typeface="Gill Sans" panose="020B0502020104020203" pitchFamily="34" charset="-79"/>
                <a:cs typeface="Gill Sans" panose="020B0502020104020203" pitchFamily="34" charset="-79"/>
              </a:rPr>
              <a:t>Fill in the grid with your spellings. Choose one word and repeat it in the outside rectangle. Then choose another word and fill in the next rectangle. Continue on to the centre.</a:t>
            </a:r>
          </a:p>
        </p:txBody>
      </p:sp>
      <p:sp>
        <p:nvSpPr>
          <p:cNvPr id="5" name="Rectangle 4">
            <a:extLst>
              <a:ext uri="{FF2B5EF4-FFF2-40B4-BE49-F238E27FC236}">
                <a16:creationId xmlns:a16="http://schemas.microsoft.com/office/drawing/2014/main" id="{36E6971C-89D9-F542-82ED-3DD9D2EB67A2}"/>
              </a:ext>
            </a:extLst>
          </p:cNvPr>
          <p:cNvSpPr/>
          <p:nvPr/>
        </p:nvSpPr>
        <p:spPr>
          <a:xfrm>
            <a:off x="296513" y="1246909"/>
            <a:ext cx="6249760" cy="8394546"/>
          </a:xfrm>
          <a:prstGeom prst="rect">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Rectangle 16">
            <a:extLst>
              <a:ext uri="{FF2B5EF4-FFF2-40B4-BE49-F238E27FC236}">
                <a16:creationId xmlns:a16="http://schemas.microsoft.com/office/drawing/2014/main" id="{3FF3ED22-98B6-1F45-8F98-B7E964448A30}"/>
              </a:ext>
            </a:extLst>
          </p:cNvPr>
          <p:cNvSpPr/>
          <p:nvPr/>
        </p:nvSpPr>
        <p:spPr>
          <a:xfrm>
            <a:off x="678193" y="1633795"/>
            <a:ext cx="5486400" cy="7653111"/>
          </a:xfrm>
          <a:prstGeom prst="rect">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Rectangle 17">
            <a:extLst>
              <a:ext uri="{FF2B5EF4-FFF2-40B4-BE49-F238E27FC236}">
                <a16:creationId xmlns:a16="http://schemas.microsoft.com/office/drawing/2014/main" id="{3815A0D5-446B-E34B-8F52-652A3DB483DC}"/>
              </a:ext>
            </a:extLst>
          </p:cNvPr>
          <p:cNvSpPr/>
          <p:nvPr/>
        </p:nvSpPr>
        <p:spPr>
          <a:xfrm>
            <a:off x="1121779" y="2079764"/>
            <a:ext cx="4597910" cy="6728836"/>
          </a:xfrm>
          <a:prstGeom prst="rect">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Rectangle 18">
            <a:extLst>
              <a:ext uri="{FF2B5EF4-FFF2-40B4-BE49-F238E27FC236}">
                <a16:creationId xmlns:a16="http://schemas.microsoft.com/office/drawing/2014/main" id="{62633CB4-6306-4B45-9A42-8F6C0AC66408}"/>
              </a:ext>
            </a:extLst>
          </p:cNvPr>
          <p:cNvSpPr/>
          <p:nvPr/>
        </p:nvSpPr>
        <p:spPr>
          <a:xfrm>
            <a:off x="1588421" y="2587114"/>
            <a:ext cx="3664626" cy="5746472"/>
          </a:xfrm>
          <a:prstGeom prst="rect">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Rectangle 19">
            <a:extLst>
              <a:ext uri="{FF2B5EF4-FFF2-40B4-BE49-F238E27FC236}">
                <a16:creationId xmlns:a16="http://schemas.microsoft.com/office/drawing/2014/main" id="{D268C0BD-3184-1246-B70E-9A0E5111D5FD}"/>
              </a:ext>
            </a:extLst>
          </p:cNvPr>
          <p:cNvSpPr/>
          <p:nvPr/>
        </p:nvSpPr>
        <p:spPr>
          <a:xfrm>
            <a:off x="2084049" y="3101731"/>
            <a:ext cx="2673369" cy="4684902"/>
          </a:xfrm>
          <a:prstGeom prst="rect">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Rectangle 20">
            <a:extLst>
              <a:ext uri="{FF2B5EF4-FFF2-40B4-BE49-F238E27FC236}">
                <a16:creationId xmlns:a16="http://schemas.microsoft.com/office/drawing/2014/main" id="{BC0111C3-C130-9B43-A485-88A0ADA8A05B}"/>
              </a:ext>
            </a:extLst>
          </p:cNvPr>
          <p:cNvSpPr/>
          <p:nvPr/>
        </p:nvSpPr>
        <p:spPr>
          <a:xfrm>
            <a:off x="2556859" y="3590142"/>
            <a:ext cx="1727747" cy="3740416"/>
          </a:xfrm>
          <a:prstGeom prst="rect">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Rectangle 21">
            <a:extLst>
              <a:ext uri="{FF2B5EF4-FFF2-40B4-BE49-F238E27FC236}">
                <a16:creationId xmlns:a16="http://schemas.microsoft.com/office/drawing/2014/main" id="{6CF0C854-1A25-2843-9871-C29ED360865B}"/>
              </a:ext>
            </a:extLst>
          </p:cNvPr>
          <p:cNvSpPr/>
          <p:nvPr/>
        </p:nvSpPr>
        <p:spPr>
          <a:xfrm>
            <a:off x="3052689" y="4120116"/>
            <a:ext cx="794186" cy="2675538"/>
          </a:xfrm>
          <a:prstGeom prst="rect">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Rectangle 22">
            <a:extLst>
              <a:ext uri="{FF2B5EF4-FFF2-40B4-BE49-F238E27FC236}">
                <a16:creationId xmlns:a16="http://schemas.microsoft.com/office/drawing/2014/main" id="{1EBE9EB8-CA35-D14E-AFF0-BF9271B5EE88}"/>
              </a:ext>
            </a:extLst>
          </p:cNvPr>
          <p:cNvSpPr/>
          <p:nvPr/>
        </p:nvSpPr>
        <p:spPr>
          <a:xfrm>
            <a:off x="3336922" y="4584243"/>
            <a:ext cx="223911" cy="1754211"/>
          </a:xfrm>
          <a:prstGeom prst="rect">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32701422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851AD3-4F8B-AF4F-84C1-DF61A8189C05}"/>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4" name="Rectangle 3">
            <a:extLst>
              <a:ext uri="{FF2B5EF4-FFF2-40B4-BE49-F238E27FC236}">
                <a16:creationId xmlns:a16="http://schemas.microsoft.com/office/drawing/2014/main" id="{7A8DAFF8-6448-0E4D-99BB-5765B75F46A7}"/>
              </a:ext>
            </a:extLst>
          </p:cNvPr>
          <p:cNvSpPr/>
          <p:nvPr/>
        </p:nvSpPr>
        <p:spPr>
          <a:xfrm>
            <a:off x="-756926" y="221345"/>
            <a:ext cx="7141633" cy="523220"/>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Small and Smaller Activity</a:t>
            </a:r>
          </a:p>
        </p:txBody>
      </p:sp>
      <p:sp>
        <p:nvSpPr>
          <p:cNvPr id="11" name="TextBox 10">
            <a:extLst>
              <a:ext uri="{FF2B5EF4-FFF2-40B4-BE49-F238E27FC236}">
                <a16:creationId xmlns:a16="http://schemas.microsoft.com/office/drawing/2014/main" id="{C091759F-91FA-6344-86D7-60959D1B281D}"/>
              </a:ext>
            </a:extLst>
          </p:cNvPr>
          <p:cNvSpPr txBox="1"/>
          <p:nvPr/>
        </p:nvSpPr>
        <p:spPr>
          <a:xfrm>
            <a:off x="296513" y="668489"/>
            <a:ext cx="6249760" cy="461665"/>
          </a:xfrm>
          <a:prstGeom prst="rect">
            <a:avLst/>
          </a:prstGeom>
          <a:noFill/>
        </p:spPr>
        <p:txBody>
          <a:bodyPr wrap="square" rtlCol="0">
            <a:spAutoFit/>
          </a:bodyPr>
          <a:lstStyle/>
          <a:p>
            <a:r>
              <a:rPr lang="en-GB" sz="1200" dirty="0">
                <a:latin typeface="Gill Sans" panose="020B0502020104020203" pitchFamily="34" charset="-79"/>
                <a:cs typeface="Gill Sans" panose="020B0502020104020203" pitchFamily="34" charset="-79"/>
              </a:rPr>
              <a:t>Fill in the grid with your spellings. Choose one word and repeat it in the outside rectangle. Then choose another word and fill in the next rectangle. Continue on to the centre.</a:t>
            </a:r>
          </a:p>
        </p:txBody>
      </p:sp>
      <p:sp>
        <p:nvSpPr>
          <p:cNvPr id="5" name="Rectangle 4">
            <a:extLst>
              <a:ext uri="{FF2B5EF4-FFF2-40B4-BE49-F238E27FC236}">
                <a16:creationId xmlns:a16="http://schemas.microsoft.com/office/drawing/2014/main" id="{36E6971C-89D9-F542-82ED-3DD9D2EB67A2}"/>
              </a:ext>
            </a:extLst>
          </p:cNvPr>
          <p:cNvSpPr/>
          <p:nvPr/>
        </p:nvSpPr>
        <p:spPr>
          <a:xfrm>
            <a:off x="296513" y="1246909"/>
            <a:ext cx="6249760" cy="8394546"/>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Rectangle 16">
            <a:extLst>
              <a:ext uri="{FF2B5EF4-FFF2-40B4-BE49-F238E27FC236}">
                <a16:creationId xmlns:a16="http://schemas.microsoft.com/office/drawing/2014/main" id="{3FF3ED22-98B6-1F45-8F98-B7E964448A30}"/>
              </a:ext>
            </a:extLst>
          </p:cNvPr>
          <p:cNvSpPr/>
          <p:nvPr/>
        </p:nvSpPr>
        <p:spPr>
          <a:xfrm>
            <a:off x="678193" y="1633795"/>
            <a:ext cx="5486400" cy="7653111"/>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Rectangle 17">
            <a:extLst>
              <a:ext uri="{FF2B5EF4-FFF2-40B4-BE49-F238E27FC236}">
                <a16:creationId xmlns:a16="http://schemas.microsoft.com/office/drawing/2014/main" id="{3815A0D5-446B-E34B-8F52-652A3DB483DC}"/>
              </a:ext>
            </a:extLst>
          </p:cNvPr>
          <p:cNvSpPr/>
          <p:nvPr/>
        </p:nvSpPr>
        <p:spPr>
          <a:xfrm>
            <a:off x="1121779" y="2079764"/>
            <a:ext cx="4597910" cy="6728836"/>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Rectangle 18">
            <a:extLst>
              <a:ext uri="{FF2B5EF4-FFF2-40B4-BE49-F238E27FC236}">
                <a16:creationId xmlns:a16="http://schemas.microsoft.com/office/drawing/2014/main" id="{62633CB4-6306-4B45-9A42-8F6C0AC66408}"/>
              </a:ext>
            </a:extLst>
          </p:cNvPr>
          <p:cNvSpPr/>
          <p:nvPr/>
        </p:nvSpPr>
        <p:spPr>
          <a:xfrm>
            <a:off x="1588421" y="2587114"/>
            <a:ext cx="3664626" cy="5746472"/>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Rectangle 19">
            <a:extLst>
              <a:ext uri="{FF2B5EF4-FFF2-40B4-BE49-F238E27FC236}">
                <a16:creationId xmlns:a16="http://schemas.microsoft.com/office/drawing/2014/main" id="{D268C0BD-3184-1246-B70E-9A0E5111D5FD}"/>
              </a:ext>
            </a:extLst>
          </p:cNvPr>
          <p:cNvSpPr/>
          <p:nvPr/>
        </p:nvSpPr>
        <p:spPr>
          <a:xfrm>
            <a:off x="2084049" y="3101731"/>
            <a:ext cx="2673369" cy="4684902"/>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Rectangle 20">
            <a:extLst>
              <a:ext uri="{FF2B5EF4-FFF2-40B4-BE49-F238E27FC236}">
                <a16:creationId xmlns:a16="http://schemas.microsoft.com/office/drawing/2014/main" id="{BC0111C3-C130-9B43-A485-88A0ADA8A05B}"/>
              </a:ext>
            </a:extLst>
          </p:cNvPr>
          <p:cNvSpPr/>
          <p:nvPr/>
        </p:nvSpPr>
        <p:spPr>
          <a:xfrm>
            <a:off x="2556859" y="3590142"/>
            <a:ext cx="1727747" cy="3740416"/>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Rectangle 21">
            <a:extLst>
              <a:ext uri="{FF2B5EF4-FFF2-40B4-BE49-F238E27FC236}">
                <a16:creationId xmlns:a16="http://schemas.microsoft.com/office/drawing/2014/main" id="{6CF0C854-1A25-2843-9871-C29ED360865B}"/>
              </a:ext>
            </a:extLst>
          </p:cNvPr>
          <p:cNvSpPr/>
          <p:nvPr/>
        </p:nvSpPr>
        <p:spPr>
          <a:xfrm>
            <a:off x="3052689" y="4120116"/>
            <a:ext cx="794186" cy="267553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Rectangle 22">
            <a:extLst>
              <a:ext uri="{FF2B5EF4-FFF2-40B4-BE49-F238E27FC236}">
                <a16:creationId xmlns:a16="http://schemas.microsoft.com/office/drawing/2014/main" id="{1EBE9EB8-CA35-D14E-AFF0-BF9271B5EE88}"/>
              </a:ext>
            </a:extLst>
          </p:cNvPr>
          <p:cNvSpPr/>
          <p:nvPr/>
        </p:nvSpPr>
        <p:spPr>
          <a:xfrm>
            <a:off x="3336922" y="4584243"/>
            <a:ext cx="223911" cy="1754211"/>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41050014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C424AB-1295-B75D-8050-C2892C658F11}"/>
            </a:ext>
          </a:extLst>
        </p:cNvPr>
        <p:cNvGrpSpPr/>
        <p:nvPr/>
      </p:nvGrpSpPr>
      <p:grpSpPr>
        <a:xfrm>
          <a:off x="0" y="0"/>
          <a:ext cx="0" cy="0"/>
          <a:chOff x="0" y="0"/>
          <a:chExt cx="0" cy="0"/>
        </a:xfrm>
      </p:grpSpPr>
      <p:sp>
        <p:nvSpPr>
          <p:cNvPr id="9" name="Rectangle 8">
            <a:extLst>
              <a:ext uri="{FF2B5EF4-FFF2-40B4-BE49-F238E27FC236}">
                <a16:creationId xmlns:a16="http://schemas.microsoft.com/office/drawing/2014/main" id="{35A70BC4-B005-23AE-958F-577F075DC4EA}"/>
              </a:ext>
            </a:extLst>
          </p:cNvPr>
          <p:cNvSpPr/>
          <p:nvPr/>
        </p:nvSpPr>
        <p:spPr>
          <a:xfrm>
            <a:off x="-6216" y="126496"/>
            <a:ext cx="6858001" cy="40011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46"/>
          </a:p>
        </p:txBody>
      </p:sp>
      <p:sp>
        <p:nvSpPr>
          <p:cNvPr id="2" name="TextBox 1">
            <a:extLst>
              <a:ext uri="{FF2B5EF4-FFF2-40B4-BE49-F238E27FC236}">
                <a16:creationId xmlns:a16="http://schemas.microsoft.com/office/drawing/2014/main" id="{12A0E626-B9E3-BD34-8070-B765B193A33A}"/>
              </a:ext>
            </a:extLst>
          </p:cNvPr>
          <p:cNvSpPr txBox="1"/>
          <p:nvPr/>
        </p:nvSpPr>
        <p:spPr>
          <a:xfrm>
            <a:off x="2597679" y="9664524"/>
            <a:ext cx="1662635" cy="241476"/>
          </a:xfrm>
          <a:prstGeom prst="rect">
            <a:avLst/>
          </a:prstGeom>
          <a:noFill/>
        </p:spPr>
        <p:txBody>
          <a:bodyPr wrap="none" rtlCol="0">
            <a:spAutoFit/>
          </a:bodyPr>
          <a:lstStyle/>
          <a:p>
            <a:r>
              <a:rPr lang="en-US" sz="969" dirty="0">
                <a:solidFill>
                  <a:schemeClr val="bg2">
                    <a:lumMod val="50000"/>
                  </a:schemeClr>
                </a:solidFill>
                <a:latin typeface="Gill Sans MT" panose="020B0502020104020203" pitchFamily="34" charset="77"/>
              </a:rPr>
              <a:t>© Vocabulary Ninja Ltd 2025</a:t>
            </a:r>
          </a:p>
        </p:txBody>
      </p:sp>
      <p:sp>
        <p:nvSpPr>
          <p:cNvPr id="4" name="TextBox 3">
            <a:extLst>
              <a:ext uri="{FF2B5EF4-FFF2-40B4-BE49-F238E27FC236}">
                <a16:creationId xmlns:a16="http://schemas.microsoft.com/office/drawing/2014/main" id="{96A85102-457C-4BCD-7B3A-B784E7105912}"/>
              </a:ext>
            </a:extLst>
          </p:cNvPr>
          <p:cNvSpPr txBox="1"/>
          <p:nvPr/>
        </p:nvSpPr>
        <p:spPr>
          <a:xfrm>
            <a:off x="3679162" y="126495"/>
            <a:ext cx="3189654" cy="400110"/>
          </a:xfrm>
          <a:prstGeom prst="rect">
            <a:avLst/>
          </a:prstGeom>
          <a:noFill/>
        </p:spPr>
        <p:txBody>
          <a:bodyPr wrap="square" rtlCol="0" anchor="ctr">
            <a:spAutoFit/>
          </a:bodyPr>
          <a:lstStyle/>
          <a:p>
            <a:pPr algn="ctr"/>
            <a:r>
              <a:rPr lang="en-US" sz="2000" b="1" dirty="0">
                <a:solidFill>
                  <a:schemeClr val="bg1"/>
                </a:solidFill>
                <a:latin typeface="Gill Sans SemiBold" panose="020B0502020104020203" pitchFamily="34" charset="-79"/>
                <a:ea typeface="Hiragino Kaku Gothic Std W8" panose="020B0800000000000000" pitchFamily="34" charset="-128"/>
                <a:cs typeface="Gill Sans SemiBold" panose="020B0502020104020203" pitchFamily="34" charset="-79"/>
              </a:rPr>
              <a:t>Rule: -able and -</a:t>
            </a:r>
            <a:r>
              <a:rPr lang="en-US" sz="2000" b="1" dirty="0" err="1">
                <a:solidFill>
                  <a:schemeClr val="bg1"/>
                </a:solidFill>
                <a:latin typeface="Gill Sans SemiBold" panose="020B0502020104020203" pitchFamily="34" charset="-79"/>
                <a:ea typeface="Hiragino Kaku Gothic Std W8" panose="020B0800000000000000" pitchFamily="34" charset="-128"/>
                <a:cs typeface="Gill Sans SemiBold" panose="020B0502020104020203" pitchFamily="34" charset="-79"/>
              </a:rPr>
              <a:t>ible</a:t>
            </a:r>
            <a:endParaRPr lang="en-US" sz="2000" b="1" dirty="0">
              <a:solidFill>
                <a:schemeClr val="bg1"/>
              </a:solidFill>
              <a:latin typeface="Gill Sans SemiBold" panose="020B0502020104020203" pitchFamily="34" charset="-79"/>
              <a:ea typeface="Hiragino Kaku Gothic Std W8" panose="020B0800000000000000" pitchFamily="34" charset="-128"/>
              <a:cs typeface="Gill Sans SemiBold" panose="020B0502020104020203" pitchFamily="34" charset="-79"/>
            </a:endParaRPr>
          </a:p>
        </p:txBody>
      </p:sp>
      <p:sp>
        <p:nvSpPr>
          <p:cNvPr id="5" name="TextBox 4">
            <a:extLst>
              <a:ext uri="{FF2B5EF4-FFF2-40B4-BE49-F238E27FC236}">
                <a16:creationId xmlns:a16="http://schemas.microsoft.com/office/drawing/2014/main" id="{755137C1-B66B-7E55-516F-7D75F543E5FE}"/>
              </a:ext>
            </a:extLst>
          </p:cNvPr>
          <p:cNvSpPr txBox="1"/>
          <p:nvPr/>
        </p:nvSpPr>
        <p:spPr>
          <a:xfrm>
            <a:off x="10815" y="126495"/>
            <a:ext cx="3189654" cy="400110"/>
          </a:xfrm>
          <a:prstGeom prst="rect">
            <a:avLst/>
          </a:prstGeom>
          <a:noFill/>
        </p:spPr>
        <p:txBody>
          <a:bodyPr wrap="square" rtlCol="0" anchor="ctr">
            <a:spAutoFit/>
          </a:bodyPr>
          <a:lstStyle/>
          <a:p>
            <a:pPr algn="ctr"/>
            <a:r>
              <a:rPr lang="en-US" sz="2000" b="1" dirty="0">
                <a:solidFill>
                  <a:schemeClr val="bg1"/>
                </a:solidFill>
                <a:latin typeface="Gill Sans SemiBold" panose="020B0502020104020203" pitchFamily="34" charset="-79"/>
                <a:ea typeface="Hiragino Kaku Gothic Std W8" panose="020B0800000000000000" pitchFamily="34" charset="-128"/>
                <a:cs typeface="Gill Sans SemiBold" panose="020B0502020104020203" pitchFamily="34" charset="-79"/>
              </a:rPr>
              <a:t>Y6 - Autumn 1 - Week 4</a:t>
            </a:r>
          </a:p>
        </p:txBody>
      </p:sp>
      <p:pic>
        <p:nvPicPr>
          <p:cNvPr id="18" name="Picture 17" descr="A cartoon character with a blue letter&#10;&#10;AI-generated content may be incorrect.">
            <a:extLst>
              <a:ext uri="{FF2B5EF4-FFF2-40B4-BE49-F238E27FC236}">
                <a16:creationId xmlns:a16="http://schemas.microsoft.com/office/drawing/2014/main" id="{49A0552C-A34E-6BCE-BB7A-16FC0C89BD4A}"/>
              </a:ext>
            </a:extLst>
          </p:cNvPr>
          <p:cNvPicPr>
            <a:picLocks noChangeAspect="1"/>
          </p:cNvPicPr>
          <p:nvPr/>
        </p:nvPicPr>
        <p:blipFill>
          <a:blip r:embed="rId2"/>
          <a:stretch>
            <a:fillRect/>
          </a:stretch>
        </p:blipFill>
        <p:spPr>
          <a:xfrm>
            <a:off x="3232822" y="155944"/>
            <a:ext cx="484095" cy="370661"/>
          </a:xfrm>
          <a:prstGeom prst="rect">
            <a:avLst/>
          </a:prstGeom>
        </p:spPr>
      </p:pic>
      <p:sp>
        <p:nvSpPr>
          <p:cNvPr id="22" name="TextBox 21">
            <a:extLst>
              <a:ext uri="{FF2B5EF4-FFF2-40B4-BE49-F238E27FC236}">
                <a16:creationId xmlns:a16="http://schemas.microsoft.com/office/drawing/2014/main" id="{22BDF342-C8A7-534A-1F9E-02E09B049C62}"/>
              </a:ext>
            </a:extLst>
          </p:cNvPr>
          <p:cNvSpPr txBox="1"/>
          <p:nvPr/>
        </p:nvSpPr>
        <p:spPr>
          <a:xfrm>
            <a:off x="201257" y="570147"/>
            <a:ext cx="6299541" cy="461665"/>
          </a:xfrm>
          <a:prstGeom prst="rect">
            <a:avLst/>
          </a:prstGeom>
          <a:noFill/>
        </p:spPr>
        <p:txBody>
          <a:bodyPr wrap="square">
            <a:spAutoFit/>
          </a:bodyPr>
          <a:lstStyle/>
          <a:p>
            <a:pPr lvl="0" algn="ctr" defTabSz="685800">
              <a:defRPr/>
            </a:pPr>
            <a:r>
              <a:rPr lang="en-GB" sz="1200" b="1" dirty="0">
                <a:latin typeface="Gill Sans MT" panose="020B0502020104020203" pitchFamily="34" charset="77"/>
                <a:cs typeface="Phosphate Inline" panose="02000506050000020004" pitchFamily="2" charset="77"/>
              </a:rPr>
              <a:t>Rule: </a:t>
            </a:r>
            <a:r>
              <a:rPr lang="en-GB" sz="1200" dirty="0">
                <a:latin typeface="Gill Sans MT" panose="020B0502020104020203" pitchFamily="34" charset="77"/>
                <a:cs typeface="Phosphate Inline" panose="02000506050000020004" pitchFamily="2" charset="77"/>
              </a:rPr>
              <a:t>If the –able ending is added to a word ending in –</a:t>
            </a:r>
            <a:r>
              <a:rPr lang="en-GB" sz="1200" dirty="0" err="1">
                <a:latin typeface="Gill Sans MT" panose="020B0502020104020203" pitchFamily="34" charset="77"/>
                <a:cs typeface="Phosphate Inline" panose="02000506050000020004" pitchFamily="2" charset="77"/>
              </a:rPr>
              <a:t>ce</a:t>
            </a:r>
            <a:r>
              <a:rPr lang="en-GB" sz="1200" dirty="0">
                <a:latin typeface="Gill Sans MT" panose="020B0502020104020203" pitchFamily="34" charset="77"/>
                <a:cs typeface="Phosphate Inline" panose="02000506050000020004" pitchFamily="2" charset="77"/>
              </a:rPr>
              <a:t> or –</a:t>
            </a:r>
            <a:r>
              <a:rPr lang="en-GB" sz="1200" dirty="0" err="1">
                <a:latin typeface="Gill Sans MT" panose="020B0502020104020203" pitchFamily="34" charset="77"/>
                <a:cs typeface="Phosphate Inline" panose="02000506050000020004" pitchFamily="2" charset="77"/>
              </a:rPr>
              <a:t>ge</a:t>
            </a:r>
            <a:r>
              <a:rPr lang="en-GB" sz="1200" dirty="0">
                <a:latin typeface="Gill Sans MT" panose="020B0502020104020203" pitchFamily="34" charset="77"/>
                <a:cs typeface="Phosphate Inline" panose="02000506050000020004" pitchFamily="2" charset="77"/>
              </a:rPr>
              <a:t>, the e after the c or g must be kept as those letters would otherwise have their ‘hard’ sounds before the a of the –able ending. </a:t>
            </a:r>
            <a:endParaRPr lang="en-GB" sz="1200" dirty="0">
              <a:solidFill>
                <a:schemeClr val="tx1"/>
              </a:solidFill>
              <a:latin typeface="Gill Sans MT" panose="020B0502020104020203" pitchFamily="34" charset="0"/>
            </a:endParaRPr>
          </a:p>
        </p:txBody>
      </p:sp>
      <p:graphicFrame>
        <p:nvGraphicFramePr>
          <p:cNvPr id="29" name="Table 28">
            <a:extLst>
              <a:ext uri="{FF2B5EF4-FFF2-40B4-BE49-F238E27FC236}">
                <a16:creationId xmlns:a16="http://schemas.microsoft.com/office/drawing/2014/main" id="{0346BB28-C71F-BDE2-B29C-5D09DD60FE9F}"/>
              </a:ext>
            </a:extLst>
          </p:cNvPr>
          <p:cNvGraphicFramePr>
            <a:graphicFrameLocks noGrp="1"/>
          </p:cNvGraphicFramePr>
          <p:nvPr/>
        </p:nvGraphicFramePr>
        <p:xfrm>
          <a:off x="153409" y="5779012"/>
          <a:ext cx="6551182" cy="703152"/>
        </p:xfrm>
        <a:graphic>
          <a:graphicData uri="http://schemas.openxmlformats.org/drawingml/2006/table">
            <a:tbl>
              <a:tblPr firstRow="1" bandRow="1">
                <a:tableStyleId>{5940675A-B579-460E-94D1-54222C63F5DA}</a:tableStyleId>
              </a:tblPr>
              <a:tblGrid>
                <a:gridCol w="6551182">
                  <a:extLst>
                    <a:ext uri="{9D8B030D-6E8A-4147-A177-3AD203B41FA5}">
                      <a16:colId xmlns:a16="http://schemas.microsoft.com/office/drawing/2014/main" val="135984651"/>
                    </a:ext>
                  </a:extLst>
                </a:gridCol>
              </a:tblGrid>
              <a:tr h="703152">
                <a:tc>
                  <a:txBody>
                    <a:bodyPr/>
                    <a:lstStyle/>
                    <a:p>
                      <a:endParaRPr lang="en-GB" dirty="0"/>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1335538373"/>
                  </a:ext>
                </a:extLst>
              </a:tr>
            </a:tbl>
          </a:graphicData>
        </a:graphic>
      </p:graphicFrame>
      <p:sp>
        <p:nvSpPr>
          <p:cNvPr id="30" name="TextBox 29">
            <a:extLst>
              <a:ext uri="{FF2B5EF4-FFF2-40B4-BE49-F238E27FC236}">
                <a16:creationId xmlns:a16="http://schemas.microsoft.com/office/drawing/2014/main" id="{0E392021-2240-BF89-78AD-A2A4EBD7A5B0}"/>
              </a:ext>
            </a:extLst>
          </p:cNvPr>
          <p:cNvSpPr txBox="1"/>
          <p:nvPr/>
        </p:nvSpPr>
        <p:spPr>
          <a:xfrm>
            <a:off x="251741" y="5494677"/>
            <a:ext cx="6439402" cy="276999"/>
          </a:xfrm>
          <a:prstGeom prst="rect">
            <a:avLst/>
          </a:prstGeom>
          <a:noFill/>
        </p:spPr>
        <p:txBody>
          <a:bodyPr wrap="square">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1200" b="1" dirty="0">
                <a:latin typeface="Gill Sans MT" panose="020B0502020104020203" pitchFamily="34" charset="0"/>
              </a:rPr>
              <a:t>Mini-Write: </a:t>
            </a:r>
            <a:r>
              <a:rPr lang="en-GB" sz="1200" dirty="0">
                <a:latin typeface="Gill Sans MT" panose="020B0502020104020203" pitchFamily="34" charset="0"/>
              </a:rPr>
              <a:t>Write as many of the 20 words as possible in the ‘Mini-Write’ box below.</a:t>
            </a:r>
          </a:p>
        </p:txBody>
      </p:sp>
      <p:graphicFrame>
        <p:nvGraphicFramePr>
          <p:cNvPr id="3" name="Table 2">
            <a:extLst>
              <a:ext uri="{FF2B5EF4-FFF2-40B4-BE49-F238E27FC236}">
                <a16:creationId xmlns:a16="http://schemas.microsoft.com/office/drawing/2014/main" id="{EAA9D566-0458-172E-412F-88724AA3463B}"/>
              </a:ext>
            </a:extLst>
          </p:cNvPr>
          <p:cNvGraphicFramePr>
            <a:graphicFrameLocks noGrp="1"/>
          </p:cNvGraphicFramePr>
          <p:nvPr/>
        </p:nvGraphicFramePr>
        <p:xfrm>
          <a:off x="153409" y="1381332"/>
          <a:ext cx="3197619" cy="4094270"/>
        </p:xfrm>
        <a:graphic>
          <a:graphicData uri="http://schemas.openxmlformats.org/drawingml/2006/table">
            <a:tbl>
              <a:tblPr firstRow="1" bandRow="1">
                <a:tableStyleId>{5940675A-B579-460E-94D1-54222C63F5DA}</a:tableStyleId>
              </a:tblPr>
              <a:tblGrid>
                <a:gridCol w="1150097">
                  <a:extLst>
                    <a:ext uri="{9D8B030D-6E8A-4147-A177-3AD203B41FA5}">
                      <a16:colId xmlns:a16="http://schemas.microsoft.com/office/drawing/2014/main" val="1258760958"/>
                    </a:ext>
                  </a:extLst>
                </a:gridCol>
                <a:gridCol w="2047522">
                  <a:extLst>
                    <a:ext uri="{9D8B030D-6E8A-4147-A177-3AD203B41FA5}">
                      <a16:colId xmlns:a16="http://schemas.microsoft.com/office/drawing/2014/main" val="2964003616"/>
                    </a:ext>
                  </a:extLst>
                </a:gridCol>
              </a:tblGrid>
              <a:tr h="409427">
                <a:tc>
                  <a:txBody>
                    <a:bodyPr/>
                    <a:lstStyle/>
                    <a:p>
                      <a:pPr algn="ctr"/>
                      <a:r>
                        <a:rPr lang="en-GB" sz="1200" b="0" i="0" dirty="0">
                          <a:solidFill>
                            <a:srgbClr val="000000"/>
                          </a:solidFill>
                          <a:effectLst/>
                          <a:latin typeface="Gill Sans MT" panose="020B0502020104020203" pitchFamily="34" charset="0"/>
                        </a:rPr>
                        <a:t>ador</a:t>
                      </a:r>
                      <a:r>
                        <a:rPr lang="en-GB" sz="1200" b="0" i="0" dirty="0">
                          <a:solidFill>
                            <a:srgbClr val="FF0000"/>
                          </a:solidFill>
                          <a:effectLst/>
                          <a:latin typeface="Gill Sans MT" panose="020B0502020104020203" pitchFamily="34" charset="0"/>
                        </a:rPr>
                        <a:t>able</a:t>
                      </a:r>
                      <a:r>
                        <a:rPr lang="en-GB" sz="1200" b="0" i="0" dirty="0">
                          <a:solidFill>
                            <a:srgbClr val="000000"/>
                          </a:solidFill>
                          <a:effectLst/>
                          <a:latin typeface="Gill Sans MT" panose="020B0502020104020203" pitchFamily="34" charset="0"/>
                        </a:rPr>
                        <a:t> </a:t>
                      </a:r>
                      <a:endParaRPr lang="en-GB" sz="1200" dirty="0">
                        <a:latin typeface="Gill Sans MT" panose="020B0502020104020203" pitchFamily="34" charset="0"/>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endParaRPr lang="en-GB" sz="1200" dirty="0">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1113470326"/>
                  </a:ext>
                </a:extLst>
              </a:tr>
              <a:tr h="409427">
                <a:tc>
                  <a:txBody>
                    <a:bodyPr/>
                    <a:lstStyle/>
                    <a:p>
                      <a:pPr algn="ctr"/>
                      <a:r>
                        <a:rPr lang="en-GB" sz="1200" b="0" i="0" dirty="0">
                          <a:solidFill>
                            <a:srgbClr val="000000"/>
                          </a:solidFill>
                          <a:effectLst/>
                          <a:latin typeface="Gill Sans MT" panose="020B0502020104020203" pitchFamily="34" charset="0"/>
                        </a:rPr>
                        <a:t>toler</a:t>
                      </a:r>
                      <a:r>
                        <a:rPr lang="en-GB" sz="1200" b="0" i="0" dirty="0">
                          <a:solidFill>
                            <a:srgbClr val="FF0000"/>
                          </a:solidFill>
                          <a:effectLst/>
                          <a:latin typeface="Gill Sans MT" panose="020B0502020104020203" pitchFamily="34" charset="0"/>
                        </a:rPr>
                        <a:t>able</a:t>
                      </a:r>
                      <a:r>
                        <a:rPr lang="en-GB" sz="1200" b="0" i="0" dirty="0">
                          <a:solidFill>
                            <a:srgbClr val="000000"/>
                          </a:solidFill>
                          <a:effectLst/>
                          <a:latin typeface="Gill Sans MT" panose="020B0502020104020203" pitchFamily="34" charset="0"/>
                        </a:rPr>
                        <a:t> </a:t>
                      </a:r>
                      <a:endParaRPr lang="en-GB" sz="1200" dirty="0">
                        <a:latin typeface="Gill Sans MT" panose="020B0502020104020203" pitchFamily="34" charset="0"/>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endParaRPr lang="en-GB" sz="1200" dirty="0">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3507539090"/>
                  </a:ext>
                </a:extLst>
              </a:tr>
              <a:tr h="409427">
                <a:tc>
                  <a:txBody>
                    <a:bodyPr/>
                    <a:lstStyle/>
                    <a:p>
                      <a:pPr algn="ctr"/>
                      <a:r>
                        <a:rPr lang="en-GB" sz="1200" b="0" i="0" dirty="0">
                          <a:solidFill>
                            <a:schemeClr val="tx1"/>
                          </a:solidFill>
                          <a:effectLst/>
                          <a:latin typeface="Gill Sans MT" panose="020B0502020104020203" pitchFamily="34" charset="0"/>
                        </a:rPr>
                        <a:t>notice</a:t>
                      </a:r>
                      <a:r>
                        <a:rPr lang="en-GB" sz="1200" b="0" i="0" dirty="0">
                          <a:solidFill>
                            <a:srgbClr val="FF0000"/>
                          </a:solidFill>
                          <a:effectLst/>
                          <a:latin typeface="Gill Sans MT" panose="020B0502020104020203" pitchFamily="34" charset="0"/>
                        </a:rPr>
                        <a:t>able</a:t>
                      </a:r>
                      <a:endParaRPr lang="en-GB" sz="1200" dirty="0">
                        <a:solidFill>
                          <a:srgbClr val="FF0000"/>
                        </a:solidFill>
                        <a:latin typeface="Gill Sans MT" panose="020B0502020104020203" pitchFamily="34" charset="0"/>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endParaRPr lang="en-GB" sz="1200" dirty="0">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3537804785"/>
                  </a:ext>
                </a:extLst>
              </a:tr>
              <a:tr h="409427">
                <a:tc>
                  <a:txBody>
                    <a:bodyPr/>
                    <a:lstStyle/>
                    <a:p>
                      <a:pPr algn="ctr"/>
                      <a:r>
                        <a:rPr lang="en-GB" sz="1200" b="0" i="0" dirty="0">
                          <a:solidFill>
                            <a:schemeClr val="tx1"/>
                          </a:solidFill>
                          <a:effectLst/>
                          <a:latin typeface="Gill Sans MT" panose="020B0502020104020203" pitchFamily="34" charset="0"/>
                        </a:rPr>
                        <a:t>comfor</a:t>
                      </a:r>
                      <a:r>
                        <a:rPr lang="en-GB" sz="1200" b="0" i="0" dirty="0">
                          <a:solidFill>
                            <a:srgbClr val="000000"/>
                          </a:solidFill>
                          <a:effectLst/>
                          <a:latin typeface="Gill Sans MT" panose="020B0502020104020203" pitchFamily="34" charset="0"/>
                        </a:rPr>
                        <a:t>t</a:t>
                      </a:r>
                      <a:r>
                        <a:rPr lang="en-GB" sz="1200" b="0" i="0" dirty="0">
                          <a:solidFill>
                            <a:srgbClr val="FF0000"/>
                          </a:solidFill>
                          <a:effectLst/>
                          <a:latin typeface="Gill Sans MT" panose="020B0502020104020203" pitchFamily="34" charset="0"/>
                        </a:rPr>
                        <a:t>able</a:t>
                      </a:r>
                      <a:endParaRPr lang="en-GB" sz="1200" dirty="0">
                        <a:solidFill>
                          <a:srgbClr val="FF0000"/>
                        </a:solidFill>
                        <a:latin typeface="Gill Sans MT" panose="020B0502020104020203" pitchFamily="34" charset="0"/>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endParaRPr lang="en-GB" sz="1200" dirty="0">
                        <a:solidFill>
                          <a:srgbClr val="0070C0"/>
                        </a:solidFill>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3298094511"/>
                  </a:ext>
                </a:extLst>
              </a:tr>
              <a:tr h="409427">
                <a:tc>
                  <a:txBody>
                    <a:bodyPr/>
                    <a:lstStyle/>
                    <a:p>
                      <a:pPr algn="ctr"/>
                      <a:r>
                        <a:rPr lang="en-GB" sz="1200" b="0" i="0" dirty="0">
                          <a:solidFill>
                            <a:schemeClr val="tx1"/>
                          </a:solidFill>
                          <a:effectLst/>
                          <a:latin typeface="Gill Sans MT" panose="020B0502020104020203" pitchFamily="34" charset="0"/>
                        </a:rPr>
                        <a:t>enjoy</a:t>
                      </a:r>
                      <a:r>
                        <a:rPr lang="en-GB" sz="1200" b="0" i="0" dirty="0">
                          <a:solidFill>
                            <a:srgbClr val="FF0000"/>
                          </a:solidFill>
                          <a:effectLst/>
                          <a:latin typeface="Gill Sans MT" panose="020B0502020104020203" pitchFamily="34" charset="0"/>
                        </a:rPr>
                        <a:t>able</a:t>
                      </a:r>
                      <a:endParaRPr lang="en-GB" sz="1200" dirty="0">
                        <a:solidFill>
                          <a:srgbClr val="FF0000"/>
                        </a:solidFill>
                        <a:latin typeface="Gill Sans MT" panose="020B0502020104020203" pitchFamily="34" charset="0"/>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endParaRPr lang="en-GB" sz="1200" dirty="0">
                        <a:solidFill>
                          <a:srgbClr val="0070C0"/>
                        </a:solidFill>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3407539568"/>
                  </a:ext>
                </a:extLst>
              </a:tr>
              <a:tr h="409427">
                <a:tc>
                  <a:txBody>
                    <a:bodyPr/>
                    <a:lstStyle/>
                    <a:p>
                      <a:pPr algn="ctr"/>
                      <a:r>
                        <a:rPr lang="en-GB" sz="1200" b="0" i="0" dirty="0">
                          <a:solidFill>
                            <a:srgbClr val="000000"/>
                          </a:solidFill>
                          <a:effectLst/>
                          <a:latin typeface="Gill Sans MT" panose="020B0502020104020203" pitchFamily="34" charset="0"/>
                        </a:rPr>
                        <a:t>applic</a:t>
                      </a:r>
                      <a:r>
                        <a:rPr lang="en-GB" sz="1200" b="0" i="0" dirty="0">
                          <a:solidFill>
                            <a:srgbClr val="FF0000"/>
                          </a:solidFill>
                          <a:effectLst/>
                          <a:latin typeface="Gill Sans MT" panose="020B0502020104020203" pitchFamily="34" charset="0"/>
                        </a:rPr>
                        <a:t>able</a:t>
                      </a:r>
                      <a:r>
                        <a:rPr lang="en-GB" sz="1200" b="0" i="0" dirty="0">
                          <a:solidFill>
                            <a:srgbClr val="000000"/>
                          </a:solidFill>
                          <a:effectLst/>
                          <a:latin typeface="Gill Sans MT" panose="020B0502020104020203" pitchFamily="34" charset="0"/>
                        </a:rPr>
                        <a:t> </a:t>
                      </a:r>
                      <a:endParaRPr lang="en-GB" sz="1200" dirty="0">
                        <a:latin typeface="Gill Sans MT" panose="020B0502020104020203" pitchFamily="34" charset="0"/>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endParaRPr lang="en-GB" sz="1200" dirty="0">
                        <a:solidFill>
                          <a:srgbClr val="0070C0"/>
                        </a:solidFill>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71393680"/>
                  </a:ext>
                </a:extLst>
              </a:tr>
              <a:tr h="409427">
                <a:tc>
                  <a:txBody>
                    <a:bodyPr/>
                    <a:lstStyle/>
                    <a:p>
                      <a:pPr algn="ctr"/>
                      <a:r>
                        <a:rPr lang="en-GB" sz="1200" b="0" i="0" dirty="0">
                          <a:solidFill>
                            <a:schemeClr val="tx1"/>
                          </a:solidFill>
                          <a:effectLst/>
                          <a:latin typeface="Gill Sans MT" panose="020B0502020104020203" pitchFamily="34" charset="0"/>
                        </a:rPr>
                        <a:t>change</a:t>
                      </a:r>
                      <a:r>
                        <a:rPr lang="en-GB" sz="1200" b="0" i="0" dirty="0">
                          <a:solidFill>
                            <a:srgbClr val="FF0000"/>
                          </a:solidFill>
                          <a:effectLst/>
                          <a:latin typeface="Gill Sans MT" panose="020B0502020104020203" pitchFamily="34" charset="0"/>
                        </a:rPr>
                        <a:t>able</a:t>
                      </a:r>
                      <a:endParaRPr lang="en-GB" sz="1200" dirty="0">
                        <a:solidFill>
                          <a:srgbClr val="FF0000"/>
                        </a:solidFill>
                        <a:latin typeface="Gill Sans MT" panose="020B0502020104020203" pitchFamily="34" charset="0"/>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endParaRPr lang="en-GB" sz="1200" dirty="0">
                        <a:solidFill>
                          <a:srgbClr val="0070C0"/>
                        </a:solidFill>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3621370963"/>
                  </a:ext>
                </a:extLst>
              </a:tr>
              <a:tr h="409427">
                <a:tc>
                  <a:txBody>
                    <a:bodyPr/>
                    <a:lstStyle/>
                    <a:p>
                      <a:pPr algn="ctr"/>
                      <a:r>
                        <a:rPr lang="en-GB" sz="1200" b="0" i="0" dirty="0">
                          <a:solidFill>
                            <a:srgbClr val="000000"/>
                          </a:solidFill>
                          <a:effectLst/>
                          <a:latin typeface="Gill Sans MT" panose="020B0502020104020203" pitchFamily="34" charset="0"/>
                        </a:rPr>
                        <a:t>leg</a:t>
                      </a:r>
                      <a:r>
                        <a:rPr lang="en-GB" sz="1200" b="0" i="0" dirty="0">
                          <a:solidFill>
                            <a:srgbClr val="FF0000"/>
                          </a:solidFill>
                          <a:effectLst/>
                          <a:latin typeface="Gill Sans MT" panose="020B0502020104020203" pitchFamily="34" charset="0"/>
                        </a:rPr>
                        <a:t>ible</a:t>
                      </a:r>
                      <a:endParaRPr lang="en-GB" sz="1200" dirty="0">
                        <a:solidFill>
                          <a:srgbClr val="FF0000"/>
                        </a:solidFill>
                        <a:latin typeface="Gill Sans MT" panose="020B0502020104020203" pitchFamily="34" charset="0"/>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endParaRPr lang="en-GB" sz="1200" dirty="0">
                        <a:solidFill>
                          <a:srgbClr val="0070C0"/>
                        </a:solidFill>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101305141"/>
                  </a:ext>
                </a:extLst>
              </a:tr>
              <a:tr h="409427">
                <a:tc>
                  <a:txBody>
                    <a:bodyPr/>
                    <a:lstStyle/>
                    <a:p>
                      <a:pPr algn="ctr"/>
                      <a:r>
                        <a:rPr lang="en-GB" sz="1200" b="0" i="0" dirty="0">
                          <a:solidFill>
                            <a:schemeClr val="tx1"/>
                          </a:solidFill>
                          <a:effectLst/>
                          <a:latin typeface="Gill Sans MT" panose="020B0502020104020203" pitchFamily="34" charset="0"/>
                        </a:rPr>
                        <a:t>understand</a:t>
                      </a:r>
                      <a:r>
                        <a:rPr lang="en-GB" sz="1200" b="0" i="0" dirty="0">
                          <a:solidFill>
                            <a:srgbClr val="FF0000"/>
                          </a:solidFill>
                          <a:effectLst/>
                          <a:latin typeface="Gill Sans MT" panose="020B0502020104020203" pitchFamily="34" charset="0"/>
                        </a:rPr>
                        <a:t>able</a:t>
                      </a:r>
                      <a:endParaRPr lang="en-GB" sz="1200" dirty="0">
                        <a:solidFill>
                          <a:srgbClr val="FF0000"/>
                        </a:solidFill>
                        <a:latin typeface="Gill Sans MT" panose="020B0502020104020203" pitchFamily="34" charset="0"/>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endParaRPr lang="en-GB" sz="1200" dirty="0">
                        <a:solidFill>
                          <a:srgbClr val="0070C0"/>
                        </a:solidFill>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1615029057"/>
                  </a:ext>
                </a:extLst>
              </a:tr>
              <a:tr h="409427">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1200" b="0" i="0" dirty="0">
                          <a:solidFill>
                            <a:schemeClr val="tx1"/>
                          </a:solidFill>
                          <a:effectLst/>
                          <a:latin typeface="Gill Sans MT" panose="020B0502020104020203" pitchFamily="34" charset="0"/>
                        </a:rPr>
                        <a:t>reason</a:t>
                      </a:r>
                      <a:r>
                        <a:rPr lang="en-GB" sz="1200" b="0" i="0" dirty="0">
                          <a:solidFill>
                            <a:srgbClr val="FF0000"/>
                          </a:solidFill>
                          <a:effectLst/>
                          <a:latin typeface="Gill Sans MT" panose="020B0502020104020203" pitchFamily="34" charset="0"/>
                        </a:rPr>
                        <a:t>able</a:t>
                      </a:r>
                      <a:endParaRPr lang="en-GB" sz="1200" dirty="0">
                        <a:solidFill>
                          <a:srgbClr val="FF0000"/>
                        </a:solidFill>
                        <a:latin typeface="Gill Sans MT" panose="020B0502020104020203" pitchFamily="34" charset="0"/>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endParaRPr lang="en-GB" sz="1200" dirty="0">
                        <a:solidFill>
                          <a:srgbClr val="0070C0"/>
                        </a:solidFill>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1506134979"/>
                  </a:ext>
                </a:extLst>
              </a:tr>
            </a:tbl>
          </a:graphicData>
        </a:graphic>
      </p:graphicFrame>
      <p:graphicFrame>
        <p:nvGraphicFramePr>
          <p:cNvPr id="8" name="Table 7">
            <a:extLst>
              <a:ext uri="{FF2B5EF4-FFF2-40B4-BE49-F238E27FC236}">
                <a16:creationId xmlns:a16="http://schemas.microsoft.com/office/drawing/2014/main" id="{66032993-2C93-6738-F680-937C50D9FD72}"/>
              </a:ext>
            </a:extLst>
          </p:cNvPr>
          <p:cNvGraphicFramePr>
            <a:graphicFrameLocks noGrp="1"/>
          </p:cNvGraphicFramePr>
          <p:nvPr>
            <p:extLst>
              <p:ext uri="{D42A27DB-BD31-4B8C-83A1-F6EECF244321}">
                <p14:modId xmlns:p14="http://schemas.microsoft.com/office/powerpoint/2010/main" val="3212140531"/>
              </p:ext>
            </p:extLst>
          </p:nvPr>
        </p:nvGraphicFramePr>
        <p:xfrm>
          <a:off x="3506972" y="1381332"/>
          <a:ext cx="3197619" cy="4094270"/>
        </p:xfrm>
        <a:graphic>
          <a:graphicData uri="http://schemas.openxmlformats.org/drawingml/2006/table">
            <a:tbl>
              <a:tblPr firstRow="1" bandRow="1">
                <a:tableStyleId>{5940675A-B579-460E-94D1-54222C63F5DA}</a:tableStyleId>
              </a:tblPr>
              <a:tblGrid>
                <a:gridCol w="988828">
                  <a:extLst>
                    <a:ext uri="{9D8B030D-6E8A-4147-A177-3AD203B41FA5}">
                      <a16:colId xmlns:a16="http://schemas.microsoft.com/office/drawing/2014/main" val="1258760958"/>
                    </a:ext>
                  </a:extLst>
                </a:gridCol>
                <a:gridCol w="2208791">
                  <a:extLst>
                    <a:ext uri="{9D8B030D-6E8A-4147-A177-3AD203B41FA5}">
                      <a16:colId xmlns:a16="http://schemas.microsoft.com/office/drawing/2014/main" val="2964003616"/>
                    </a:ext>
                  </a:extLst>
                </a:gridCol>
              </a:tblGrid>
              <a:tr h="409427">
                <a:tc>
                  <a:txBody>
                    <a:bodyPr/>
                    <a:lstStyle/>
                    <a:p>
                      <a:pPr algn="ctr"/>
                      <a:r>
                        <a:rPr lang="en-GB" sz="1200" b="0" i="0" dirty="0">
                          <a:solidFill>
                            <a:schemeClr val="tx1"/>
                          </a:solidFill>
                          <a:effectLst/>
                          <a:latin typeface="Gill Sans MT" panose="020B0502020104020203" pitchFamily="34" charset="0"/>
                        </a:rPr>
                        <a:t>prob</a:t>
                      </a:r>
                      <a:r>
                        <a:rPr lang="en-GB" sz="1200" b="0" i="0" dirty="0">
                          <a:solidFill>
                            <a:srgbClr val="FF0000"/>
                          </a:solidFill>
                          <a:effectLst/>
                          <a:latin typeface="Gill Sans MT" panose="020B0502020104020203" pitchFamily="34" charset="0"/>
                        </a:rPr>
                        <a:t>able </a:t>
                      </a:r>
                      <a:endParaRPr lang="en-GB" sz="1200" dirty="0">
                        <a:solidFill>
                          <a:srgbClr val="FF0000"/>
                        </a:solidFill>
                        <a:latin typeface="Gill Sans MT" panose="020B0502020104020203" pitchFamily="34" charset="0"/>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endParaRPr lang="en-GB" sz="1200" dirty="0">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1113470326"/>
                  </a:ext>
                </a:extLst>
              </a:tr>
              <a:tr h="409427">
                <a:tc>
                  <a:txBody>
                    <a:bodyPr/>
                    <a:lstStyle/>
                    <a:p>
                      <a:pPr algn="ctr"/>
                      <a:r>
                        <a:rPr lang="en-GB" sz="1200" b="0" i="0" dirty="0">
                          <a:solidFill>
                            <a:srgbClr val="000000"/>
                          </a:solidFill>
                          <a:effectLst/>
                          <a:latin typeface="Gill Sans MT" panose="020B0502020104020203" pitchFamily="34" charset="0"/>
                        </a:rPr>
                        <a:t>forc</a:t>
                      </a:r>
                      <a:r>
                        <a:rPr lang="en-GB" sz="1200" b="0" i="0" dirty="0">
                          <a:solidFill>
                            <a:srgbClr val="FF0000"/>
                          </a:solidFill>
                          <a:effectLst/>
                          <a:latin typeface="Gill Sans MT" panose="020B0502020104020203" pitchFamily="34" charset="0"/>
                        </a:rPr>
                        <a:t>ible</a:t>
                      </a:r>
                      <a:endParaRPr lang="en-GB" sz="1200" dirty="0">
                        <a:solidFill>
                          <a:srgbClr val="FF0000"/>
                        </a:solidFill>
                        <a:latin typeface="Gill Sans MT" panose="020B0502020104020203" pitchFamily="34" charset="0"/>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endParaRPr lang="en-GB" sz="1200" dirty="0">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3507539090"/>
                  </a:ext>
                </a:extLst>
              </a:tr>
              <a:tr h="409427">
                <a:tc>
                  <a:txBody>
                    <a:bodyPr/>
                    <a:lstStyle/>
                    <a:p>
                      <a:pPr algn="ctr"/>
                      <a:r>
                        <a:rPr lang="en-GB" sz="1200" b="0" i="0" dirty="0">
                          <a:solidFill>
                            <a:schemeClr val="tx1"/>
                          </a:solidFill>
                          <a:effectLst/>
                          <a:latin typeface="Gill Sans MT" panose="020B0502020104020203" pitchFamily="34" charset="0"/>
                        </a:rPr>
                        <a:t>depend</a:t>
                      </a:r>
                      <a:r>
                        <a:rPr lang="en-GB" sz="1200" b="0" i="0" dirty="0">
                          <a:solidFill>
                            <a:srgbClr val="FF0000"/>
                          </a:solidFill>
                          <a:effectLst/>
                          <a:latin typeface="Gill Sans MT" panose="020B0502020104020203" pitchFamily="34" charset="0"/>
                        </a:rPr>
                        <a:t>able</a:t>
                      </a:r>
                      <a:endParaRPr lang="en-GB" sz="1200" dirty="0">
                        <a:solidFill>
                          <a:srgbClr val="FF0000"/>
                        </a:solidFill>
                        <a:latin typeface="Gill Sans MT" panose="020B0502020104020203" pitchFamily="34" charset="0"/>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endParaRPr lang="en-GB" sz="1200" dirty="0">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3537804785"/>
                  </a:ext>
                </a:extLst>
              </a:tr>
              <a:tr h="409427">
                <a:tc>
                  <a:txBody>
                    <a:bodyPr/>
                    <a:lstStyle/>
                    <a:p>
                      <a:pPr algn="ctr"/>
                      <a:r>
                        <a:rPr lang="en-GB" sz="1200" b="0" i="0" dirty="0">
                          <a:solidFill>
                            <a:srgbClr val="000000"/>
                          </a:solidFill>
                          <a:effectLst/>
                          <a:latin typeface="Gill Sans MT" panose="020B0502020104020203" pitchFamily="34" charset="0"/>
                        </a:rPr>
                        <a:t>reli</a:t>
                      </a:r>
                      <a:r>
                        <a:rPr lang="en-GB" sz="1200" b="0" i="0" dirty="0">
                          <a:solidFill>
                            <a:srgbClr val="FF0000"/>
                          </a:solidFill>
                          <a:effectLst/>
                          <a:latin typeface="Gill Sans MT" panose="020B0502020104020203" pitchFamily="34" charset="0"/>
                        </a:rPr>
                        <a:t>able</a:t>
                      </a:r>
                      <a:endParaRPr lang="en-GB" sz="1200" dirty="0">
                        <a:solidFill>
                          <a:srgbClr val="FF0000"/>
                        </a:solidFill>
                        <a:latin typeface="Gill Sans MT" panose="020B0502020104020203" pitchFamily="34" charset="0"/>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endParaRPr lang="en-GB" sz="1200" dirty="0">
                        <a:solidFill>
                          <a:srgbClr val="0070C0"/>
                        </a:solidFill>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3298094511"/>
                  </a:ext>
                </a:extLst>
              </a:tr>
              <a:tr h="409427">
                <a:tc>
                  <a:txBody>
                    <a:bodyPr/>
                    <a:lstStyle/>
                    <a:p>
                      <a:pPr algn="ctr"/>
                      <a:r>
                        <a:rPr lang="en-GB" sz="1200" dirty="0">
                          <a:latin typeface="Gill Sans MT" panose="020B0502020104020203" pitchFamily="34" charset="0"/>
                        </a:rPr>
                        <a:t>poss</a:t>
                      </a:r>
                      <a:r>
                        <a:rPr lang="en-GB" sz="1200" dirty="0">
                          <a:solidFill>
                            <a:srgbClr val="FF0000"/>
                          </a:solidFill>
                          <a:latin typeface="Gill Sans MT" panose="020B0502020104020203" pitchFamily="34" charset="0"/>
                        </a:rPr>
                        <a:t>ible</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endParaRPr lang="en-GB" sz="1200" dirty="0">
                        <a:solidFill>
                          <a:srgbClr val="0070C0"/>
                        </a:solidFill>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3407539568"/>
                  </a:ext>
                </a:extLst>
              </a:tr>
              <a:tr h="409427">
                <a:tc>
                  <a:txBody>
                    <a:bodyPr/>
                    <a:lstStyle/>
                    <a:p>
                      <a:pPr algn="ctr"/>
                      <a:r>
                        <a:rPr lang="en-GB" sz="1200" b="0" i="0" dirty="0">
                          <a:solidFill>
                            <a:schemeClr val="tx1"/>
                          </a:solidFill>
                          <a:effectLst/>
                          <a:latin typeface="Gill Sans MT" panose="020B0502020104020203" pitchFamily="34" charset="0"/>
                        </a:rPr>
                        <a:t>consider</a:t>
                      </a:r>
                      <a:r>
                        <a:rPr lang="en-GB" sz="1200" b="0" i="0" dirty="0">
                          <a:solidFill>
                            <a:srgbClr val="FF0000"/>
                          </a:solidFill>
                          <a:effectLst/>
                          <a:latin typeface="Gill Sans MT" panose="020B0502020104020203" pitchFamily="34" charset="0"/>
                        </a:rPr>
                        <a:t>able</a:t>
                      </a:r>
                      <a:r>
                        <a:rPr lang="en-GB" sz="1200" b="0" i="0" dirty="0">
                          <a:solidFill>
                            <a:srgbClr val="000000"/>
                          </a:solidFill>
                          <a:effectLst/>
                          <a:latin typeface="Gill Sans MT" panose="020B0502020104020203" pitchFamily="34" charset="0"/>
                        </a:rPr>
                        <a:t> </a:t>
                      </a:r>
                      <a:endParaRPr lang="en-GB" sz="1200" dirty="0">
                        <a:latin typeface="Gill Sans MT" panose="020B0502020104020203" pitchFamily="34" charset="0"/>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endParaRPr lang="en-GB" sz="1200" dirty="0">
                        <a:solidFill>
                          <a:srgbClr val="0070C0"/>
                        </a:solidFill>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71393680"/>
                  </a:ext>
                </a:extLst>
              </a:tr>
              <a:tr h="409427">
                <a:tc>
                  <a:txBody>
                    <a:bodyPr/>
                    <a:lstStyle/>
                    <a:p>
                      <a:pPr algn="ctr"/>
                      <a:r>
                        <a:rPr lang="en-GB" sz="1200" dirty="0">
                          <a:latin typeface="Gill Sans MT" panose="020B0502020104020203" pitchFamily="34" charset="0"/>
                        </a:rPr>
                        <a:t>horr</a:t>
                      </a:r>
                      <a:r>
                        <a:rPr lang="en-GB" sz="1200" dirty="0">
                          <a:solidFill>
                            <a:srgbClr val="FF0000"/>
                          </a:solidFill>
                          <a:latin typeface="Gill Sans MT" panose="020B0502020104020203" pitchFamily="34" charset="0"/>
                        </a:rPr>
                        <a:t>ible</a:t>
                      </a:r>
                      <a:endParaRPr lang="en-GB" sz="1200" dirty="0">
                        <a:latin typeface="Gill Sans MT" panose="020B0502020104020203" pitchFamily="34" charset="0"/>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endParaRPr lang="en-GB" sz="1200" dirty="0">
                        <a:solidFill>
                          <a:srgbClr val="0070C0"/>
                        </a:solidFill>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3621370963"/>
                  </a:ext>
                </a:extLst>
              </a:tr>
              <a:tr h="409427">
                <a:tc>
                  <a:txBody>
                    <a:bodyPr/>
                    <a:lstStyle/>
                    <a:p>
                      <a:pPr algn="ctr"/>
                      <a:r>
                        <a:rPr lang="en-GB" sz="1200" dirty="0">
                          <a:latin typeface="Gill Sans MT" panose="020B0502020104020203" pitchFamily="34" charset="0"/>
                        </a:rPr>
                        <a:t>sens</a:t>
                      </a:r>
                      <a:r>
                        <a:rPr lang="en-GB" sz="1200" dirty="0">
                          <a:solidFill>
                            <a:srgbClr val="FF0000"/>
                          </a:solidFill>
                          <a:latin typeface="Gill Sans MT" panose="020B0502020104020203" pitchFamily="34" charset="0"/>
                        </a:rPr>
                        <a:t>ible</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endParaRPr lang="en-GB" sz="1200" dirty="0">
                        <a:solidFill>
                          <a:srgbClr val="0070C0"/>
                        </a:solidFill>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101305141"/>
                  </a:ext>
                </a:extLst>
              </a:tr>
              <a:tr h="409427">
                <a:tc>
                  <a:txBody>
                    <a:bodyPr/>
                    <a:lstStyle/>
                    <a:p>
                      <a:pPr algn="ctr"/>
                      <a:r>
                        <a:rPr lang="en-GB" sz="1200" dirty="0">
                          <a:solidFill>
                            <a:schemeClr val="tx1"/>
                          </a:solidFill>
                          <a:latin typeface="Gill Sans MT" panose="020B0502020104020203" pitchFamily="34" charset="0"/>
                        </a:rPr>
                        <a:t>incred</a:t>
                      </a:r>
                      <a:r>
                        <a:rPr lang="en-GB" sz="1200" dirty="0">
                          <a:solidFill>
                            <a:srgbClr val="FF0000"/>
                          </a:solidFill>
                          <a:latin typeface="Gill Sans MT" panose="020B0502020104020203" pitchFamily="34" charset="0"/>
                        </a:rPr>
                        <a:t>ible</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endParaRPr lang="en-GB" sz="1200" dirty="0">
                        <a:solidFill>
                          <a:srgbClr val="0070C0"/>
                        </a:solidFill>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1615029057"/>
                  </a:ext>
                </a:extLst>
              </a:tr>
              <a:tr h="409427">
                <a:tc>
                  <a:txBody>
                    <a:bodyPr/>
                    <a:lstStyle/>
                    <a:p>
                      <a:pPr algn="ctr"/>
                      <a:r>
                        <a:rPr lang="en-GB" sz="1200" dirty="0">
                          <a:solidFill>
                            <a:schemeClr val="tx1"/>
                          </a:solidFill>
                          <a:latin typeface="Gill Sans MT" panose="020B0502020104020203" pitchFamily="34" charset="0"/>
                        </a:rPr>
                        <a:t>vis</a:t>
                      </a:r>
                      <a:r>
                        <a:rPr lang="en-GB" sz="1200" dirty="0">
                          <a:solidFill>
                            <a:srgbClr val="FF0000"/>
                          </a:solidFill>
                          <a:latin typeface="Gill Sans MT" panose="020B0502020104020203" pitchFamily="34" charset="0"/>
                        </a:rPr>
                        <a:t>ible</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endParaRPr lang="en-GB" sz="1200" dirty="0">
                        <a:solidFill>
                          <a:srgbClr val="0070C0"/>
                        </a:solidFill>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1506134979"/>
                  </a:ext>
                </a:extLst>
              </a:tr>
            </a:tbl>
          </a:graphicData>
        </a:graphic>
      </p:graphicFrame>
      <p:sp>
        <p:nvSpPr>
          <p:cNvPr id="10" name="TextBox 9">
            <a:extLst>
              <a:ext uri="{FF2B5EF4-FFF2-40B4-BE49-F238E27FC236}">
                <a16:creationId xmlns:a16="http://schemas.microsoft.com/office/drawing/2014/main" id="{F713D216-7DA6-D65F-686A-DBC5DDB129E9}"/>
              </a:ext>
            </a:extLst>
          </p:cNvPr>
          <p:cNvSpPr txBox="1"/>
          <p:nvPr/>
        </p:nvSpPr>
        <p:spPr>
          <a:xfrm>
            <a:off x="153409" y="1049304"/>
            <a:ext cx="6551182" cy="276999"/>
          </a:xfrm>
          <a:prstGeom prst="rect">
            <a:avLst/>
          </a:prstGeom>
          <a:noFill/>
        </p:spPr>
        <p:txBody>
          <a:bodyPr wrap="square">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1200" b="1" dirty="0">
                <a:latin typeface="Gill Sans MT" panose="020B0502020104020203" pitchFamily="34" charset="0"/>
              </a:rPr>
              <a:t>Copy the Words: </a:t>
            </a:r>
            <a:r>
              <a:rPr lang="en-GB" sz="1200" dirty="0">
                <a:latin typeface="Gill Sans MT" panose="020B0502020104020203" pitchFamily="34" charset="0"/>
              </a:rPr>
              <a:t>Write each word in the blank box next to it.</a:t>
            </a:r>
          </a:p>
        </p:txBody>
      </p:sp>
      <p:sp>
        <p:nvSpPr>
          <p:cNvPr id="21" name="TextBox 20">
            <a:extLst>
              <a:ext uri="{FF2B5EF4-FFF2-40B4-BE49-F238E27FC236}">
                <a16:creationId xmlns:a16="http://schemas.microsoft.com/office/drawing/2014/main" id="{1C8AE1EF-1B7C-5023-389B-F391A2555CFA}"/>
              </a:ext>
            </a:extLst>
          </p:cNvPr>
          <p:cNvSpPr txBox="1"/>
          <p:nvPr/>
        </p:nvSpPr>
        <p:spPr>
          <a:xfrm>
            <a:off x="153409" y="6478051"/>
            <a:ext cx="6551182" cy="276999"/>
          </a:xfrm>
          <a:prstGeom prst="rect">
            <a:avLst/>
          </a:prstGeom>
          <a:noFill/>
        </p:spPr>
        <p:txBody>
          <a:bodyPr wrap="square">
            <a:spAutoFit/>
          </a:bodyPr>
          <a:lstStyle/>
          <a:p>
            <a:pPr algn="ctr" defTabSz="685800">
              <a:defRPr/>
            </a:pPr>
            <a:r>
              <a:rPr lang="en-GB" sz="1200" b="1" dirty="0">
                <a:latin typeface="Gill Sans MT" panose="020B0502020104020203" pitchFamily="34" charset="0"/>
              </a:rPr>
              <a:t>Colour Write: </a:t>
            </a:r>
            <a:r>
              <a:rPr lang="en-GB" sz="1200" dirty="0">
                <a:latin typeface="Gill Sans MT" panose="020B0502020104020203" pitchFamily="34" charset="0"/>
              </a:rPr>
              <a:t>Write the words, using colours to highlight the spelling rule.</a:t>
            </a:r>
            <a:r>
              <a:rPr lang="en-US" sz="1200" dirty="0">
                <a:solidFill>
                  <a:srgbClr val="000000"/>
                </a:solidFill>
                <a:latin typeface="Gill Sans MT" panose="020B0502020104020203" pitchFamily="34" charset="77"/>
              </a:rPr>
              <a:t> E.g. c</a:t>
            </a:r>
            <a:r>
              <a:rPr lang="en-US" sz="1200" u="sng" dirty="0">
                <a:solidFill>
                  <a:srgbClr val="000000"/>
                </a:solidFill>
                <a:latin typeface="Gill Sans MT" panose="020B0502020104020203" pitchFamily="34" charset="77"/>
              </a:rPr>
              <a:t>oi</a:t>
            </a:r>
            <a:r>
              <a:rPr lang="en-US" sz="1200" dirty="0">
                <a:solidFill>
                  <a:srgbClr val="000000"/>
                </a:solidFill>
                <a:latin typeface="Gill Sans MT" panose="020B0502020104020203" pitchFamily="34" charset="77"/>
              </a:rPr>
              <a:t>n - c</a:t>
            </a:r>
            <a:r>
              <a:rPr lang="en-US" sz="1200" dirty="0">
                <a:solidFill>
                  <a:srgbClr val="00B050"/>
                </a:solidFill>
                <a:latin typeface="Gill Sans MT" panose="020B0502020104020203" pitchFamily="34" charset="77"/>
              </a:rPr>
              <a:t>oi</a:t>
            </a:r>
            <a:r>
              <a:rPr lang="en-US" sz="1200" dirty="0">
                <a:solidFill>
                  <a:srgbClr val="000000"/>
                </a:solidFill>
                <a:latin typeface="Gill Sans MT" panose="020B0502020104020203" pitchFamily="34" charset="77"/>
              </a:rPr>
              <a:t>n</a:t>
            </a:r>
            <a:r>
              <a:rPr lang="en-GB" sz="1200" dirty="0">
                <a:latin typeface="Gill Sans MT" panose="020B0502020104020203" pitchFamily="34" charset="0"/>
              </a:rPr>
              <a:t> </a:t>
            </a:r>
          </a:p>
        </p:txBody>
      </p:sp>
      <p:graphicFrame>
        <p:nvGraphicFramePr>
          <p:cNvPr id="24" name="Table 23">
            <a:extLst>
              <a:ext uri="{FF2B5EF4-FFF2-40B4-BE49-F238E27FC236}">
                <a16:creationId xmlns:a16="http://schemas.microsoft.com/office/drawing/2014/main" id="{D8299FEC-FC6B-260B-C213-9C6F930C9CFE}"/>
              </a:ext>
            </a:extLst>
          </p:cNvPr>
          <p:cNvGraphicFramePr>
            <a:graphicFrameLocks noGrp="1"/>
          </p:cNvGraphicFramePr>
          <p:nvPr/>
        </p:nvGraphicFramePr>
        <p:xfrm>
          <a:off x="153408" y="6776792"/>
          <a:ext cx="3197619" cy="2865989"/>
        </p:xfrm>
        <a:graphic>
          <a:graphicData uri="http://schemas.openxmlformats.org/drawingml/2006/table">
            <a:tbl>
              <a:tblPr firstRow="1" bandRow="1">
                <a:tableStyleId>{5940675A-B579-460E-94D1-54222C63F5DA}</a:tableStyleId>
              </a:tblPr>
              <a:tblGrid>
                <a:gridCol w="935197">
                  <a:extLst>
                    <a:ext uri="{9D8B030D-6E8A-4147-A177-3AD203B41FA5}">
                      <a16:colId xmlns:a16="http://schemas.microsoft.com/office/drawing/2014/main" val="2530246824"/>
                    </a:ext>
                  </a:extLst>
                </a:gridCol>
                <a:gridCol w="2262422">
                  <a:extLst>
                    <a:ext uri="{9D8B030D-6E8A-4147-A177-3AD203B41FA5}">
                      <a16:colId xmlns:a16="http://schemas.microsoft.com/office/drawing/2014/main" val="3943417173"/>
                    </a:ext>
                  </a:extLst>
                </a:gridCol>
              </a:tblGrid>
              <a:tr h="409427">
                <a:tc>
                  <a:txBody>
                    <a:bodyPr/>
                    <a:lstStyle/>
                    <a:p>
                      <a:pPr algn="ctr"/>
                      <a:r>
                        <a:rPr lang="en-GB" sz="1200" b="0" i="0" dirty="0">
                          <a:solidFill>
                            <a:schemeClr val="tx1"/>
                          </a:solidFill>
                          <a:effectLst/>
                          <a:latin typeface="Gill Sans MT" panose="020B0502020104020203" pitchFamily="34" charset="0"/>
                        </a:rPr>
                        <a:t>ador</a:t>
                      </a:r>
                      <a:r>
                        <a:rPr lang="en-GB" sz="1200" b="0" i="0" u="sng" dirty="0">
                          <a:solidFill>
                            <a:schemeClr val="tx1"/>
                          </a:solidFill>
                          <a:effectLst/>
                          <a:latin typeface="Gill Sans MT" panose="020B0502020104020203" pitchFamily="34" charset="0"/>
                        </a:rPr>
                        <a:t>able </a:t>
                      </a:r>
                      <a:endParaRPr lang="en-GB" sz="1200" u="sng" dirty="0">
                        <a:solidFill>
                          <a:schemeClr val="tx1"/>
                        </a:solidFill>
                        <a:latin typeface="Gill Sans MT" panose="020B0502020104020203" pitchFamily="34" charset="0"/>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endParaRPr lang="en-GB" sz="1200" dirty="0">
                        <a:solidFill>
                          <a:schemeClr val="tx1"/>
                        </a:solidFill>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3802727476"/>
                  </a:ext>
                </a:extLst>
              </a:tr>
              <a:tr h="409427">
                <a:tc>
                  <a:txBody>
                    <a:bodyPr/>
                    <a:lstStyle/>
                    <a:p>
                      <a:pPr algn="ctr"/>
                      <a:r>
                        <a:rPr lang="en-GB" sz="1200" b="0" i="0" dirty="0">
                          <a:solidFill>
                            <a:schemeClr val="tx1"/>
                          </a:solidFill>
                          <a:effectLst/>
                          <a:latin typeface="Gill Sans MT" panose="020B0502020104020203" pitchFamily="34" charset="0"/>
                        </a:rPr>
                        <a:t>toler</a:t>
                      </a:r>
                      <a:r>
                        <a:rPr lang="en-GB" sz="1200" b="0" i="0" u="sng" dirty="0">
                          <a:solidFill>
                            <a:schemeClr val="tx1"/>
                          </a:solidFill>
                          <a:effectLst/>
                          <a:latin typeface="Gill Sans MT" panose="020B0502020104020203" pitchFamily="34" charset="0"/>
                        </a:rPr>
                        <a:t>able</a:t>
                      </a:r>
                      <a:r>
                        <a:rPr lang="en-GB" sz="1200" b="0" i="0" dirty="0">
                          <a:solidFill>
                            <a:schemeClr val="tx1"/>
                          </a:solidFill>
                          <a:effectLst/>
                          <a:latin typeface="Gill Sans MT" panose="020B0502020104020203" pitchFamily="34" charset="0"/>
                        </a:rPr>
                        <a:t> </a:t>
                      </a:r>
                      <a:endParaRPr lang="en-GB" sz="1200" dirty="0">
                        <a:solidFill>
                          <a:schemeClr val="tx1"/>
                        </a:solidFill>
                        <a:latin typeface="Gill Sans MT" panose="020B0502020104020203" pitchFamily="34" charset="0"/>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endParaRPr lang="en-GB" sz="1200" dirty="0">
                        <a:solidFill>
                          <a:schemeClr val="tx1"/>
                        </a:solidFill>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3489914954"/>
                  </a:ext>
                </a:extLst>
              </a:tr>
              <a:tr h="409427">
                <a:tc>
                  <a:txBody>
                    <a:bodyPr/>
                    <a:lstStyle/>
                    <a:p>
                      <a:pPr algn="ctr"/>
                      <a:r>
                        <a:rPr lang="en-GB" sz="1200" b="0" i="0" dirty="0">
                          <a:solidFill>
                            <a:schemeClr val="tx1"/>
                          </a:solidFill>
                          <a:effectLst/>
                          <a:latin typeface="Gill Sans MT" panose="020B0502020104020203" pitchFamily="34" charset="0"/>
                        </a:rPr>
                        <a:t>notice</a:t>
                      </a:r>
                      <a:r>
                        <a:rPr lang="en-GB" sz="1200" b="0" i="0" u="sng" dirty="0">
                          <a:solidFill>
                            <a:schemeClr val="tx1"/>
                          </a:solidFill>
                          <a:effectLst/>
                          <a:latin typeface="Gill Sans MT" panose="020B0502020104020203" pitchFamily="34" charset="0"/>
                        </a:rPr>
                        <a:t>able</a:t>
                      </a:r>
                      <a:endParaRPr lang="en-GB" sz="1200" u="sng" dirty="0">
                        <a:solidFill>
                          <a:schemeClr val="tx1"/>
                        </a:solidFill>
                        <a:latin typeface="Gill Sans MT" panose="020B0502020104020203" pitchFamily="34" charset="0"/>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endParaRPr lang="en-GB" sz="1200" dirty="0">
                        <a:solidFill>
                          <a:schemeClr val="tx1"/>
                        </a:solidFill>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1499396971"/>
                  </a:ext>
                </a:extLst>
              </a:tr>
              <a:tr h="409427">
                <a:tc>
                  <a:txBody>
                    <a:bodyPr/>
                    <a:lstStyle/>
                    <a:p>
                      <a:pPr algn="ctr"/>
                      <a:r>
                        <a:rPr lang="en-GB" sz="1200" b="0" i="0" dirty="0">
                          <a:solidFill>
                            <a:schemeClr val="tx1"/>
                          </a:solidFill>
                          <a:effectLst/>
                          <a:latin typeface="Gill Sans MT" panose="020B0502020104020203" pitchFamily="34" charset="0"/>
                        </a:rPr>
                        <a:t>comfort</a:t>
                      </a:r>
                      <a:r>
                        <a:rPr lang="en-GB" sz="1200" b="0" i="0" u="sng" dirty="0">
                          <a:solidFill>
                            <a:schemeClr val="tx1"/>
                          </a:solidFill>
                          <a:effectLst/>
                          <a:latin typeface="Gill Sans MT" panose="020B0502020104020203" pitchFamily="34" charset="0"/>
                        </a:rPr>
                        <a:t>able</a:t>
                      </a:r>
                      <a:endParaRPr lang="en-GB" sz="1200" u="sng" dirty="0">
                        <a:solidFill>
                          <a:schemeClr val="tx1"/>
                        </a:solidFill>
                        <a:latin typeface="Gill Sans MT" panose="020B0502020104020203" pitchFamily="34" charset="0"/>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endParaRPr lang="en-GB" sz="1200" dirty="0">
                        <a:solidFill>
                          <a:schemeClr val="tx1"/>
                        </a:solidFill>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4122027856"/>
                  </a:ext>
                </a:extLst>
              </a:tr>
              <a:tr h="409427">
                <a:tc>
                  <a:txBody>
                    <a:bodyPr/>
                    <a:lstStyle/>
                    <a:p>
                      <a:pPr algn="ctr"/>
                      <a:r>
                        <a:rPr lang="en-GB" sz="1200" b="0" i="0" dirty="0">
                          <a:solidFill>
                            <a:schemeClr val="tx1"/>
                          </a:solidFill>
                          <a:effectLst/>
                          <a:latin typeface="Gill Sans MT" panose="020B0502020104020203" pitchFamily="34" charset="0"/>
                        </a:rPr>
                        <a:t>enjoy</a:t>
                      </a:r>
                      <a:r>
                        <a:rPr lang="en-GB" sz="1200" b="0" i="0" u="sng" dirty="0">
                          <a:solidFill>
                            <a:schemeClr val="tx1"/>
                          </a:solidFill>
                          <a:effectLst/>
                          <a:latin typeface="Gill Sans MT" panose="020B0502020104020203" pitchFamily="34" charset="0"/>
                        </a:rPr>
                        <a:t>able</a:t>
                      </a:r>
                      <a:endParaRPr lang="en-GB" sz="1200" u="sng" dirty="0">
                        <a:solidFill>
                          <a:schemeClr val="tx1"/>
                        </a:solidFill>
                        <a:latin typeface="Gill Sans MT" panose="020B0502020104020203" pitchFamily="34" charset="0"/>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endParaRPr lang="en-GB" sz="1200" dirty="0">
                        <a:solidFill>
                          <a:schemeClr val="tx1"/>
                        </a:solidFill>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1179841008"/>
                  </a:ext>
                </a:extLst>
              </a:tr>
              <a:tr h="409427">
                <a:tc>
                  <a:txBody>
                    <a:bodyPr/>
                    <a:lstStyle/>
                    <a:p>
                      <a:pPr algn="ctr"/>
                      <a:r>
                        <a:rPr lang="en-GB" sz="1200" b="0" i="0" dirty="0">
                          <a:solidFill>
                            <a:schemeClr val="tx1"/>
                          </a:solidFill>
                          <a:effectLst/>
                          <a:latin typeface="Gill Sans MT" panose="020B0502020104020203" pitchFamily="34" charset="0"/>
                        </a:rPr>
                        <a:t>applic</a:t>
                      </a:r>
                      <a:r>
                        <a:rPr lang="en-GB" sz="1200" b="0" i="0" u="sng" dirty="0">
                          <a:solidFill>
                            <a:schemeClr val="tx1"/>
                          </a:solidFill>
                          <a:effectLst/>
                          <a:latin typeface="Gill Sans MT" panose="020B0502020104020203" pitchFamily="34" charset="0"/>
                        </a:rPr>
                        <a:t>able </a:t>
                      </a:r>
                      <a:endParaRPr lang="en-GB" sz="1200" u="sng" dirty="0">
                        <a:solidFill>
                          <a:schemeClr val="tx1"/>
                        </a:solidFill>
                        <a:latin typeface="Gill Sans MT" panose="020B0502020104020203" pitchFamily="34" charset="0"/>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endParaRPr lang="en-GB" sz="1200" dirty="0">
                        <a:solidFill>
                          <a:schemeClr val="tx1"/>
                        </a:solidFill>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1053548351"/>
                  </a:ext>
                </a:extLst>
              </a:tr>
              <a:tr h="409427">
                <a:tc>
                  <a:txBody>
                    <a:bodyPr/>
                    <a:lstStyle/>
                    <a:p>
                      <a:pPr algn="ctr"/>
                      <a:r>
                        <a:rPr lang="en-GB" sz="1200" b="0" i="0" dirty="0">
                          <a:solidFill>
                            <a:schemeClr val="tx1"/>
                          </a:solidFill>
                          <a:effectLst/>
                          <a:latin typeface="Gill Sans MT" panose="020B0502020104020203" pitchFamily="34" charset="0"/>
                        </a:rPr>
                        <a:t>change</a:t>
                      </a:r>
                      <a:r>
                        <a:rPr lang="en-GB" sz="1200" b="0" i="0" u="sng" dirty="0">
                          <a:solidFill>
                            <a:schemeClr val="tx1"/>
                          </a:solidFill>
                          <a:effectLst/>
                          <a:latin typeface="Gill Sans MT" panose="020B0502020104020203" pitchFamily="34" charset="0"/>
                        </a:rPr>
                        <a:t>able</a:t>
                      </a:r>
                      <a:endParaRPr lang="en-GB" sz="1200" u="sng" dirty="0">
                        <a:solidFill>
                          <a:schemeClr val="tx1"/>
                        </a:solidFill>
                        <a:latin typeface="Gill Sans MT" panose="020B0502020104020203" pitchFamily="34" charset="0"/>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endParaRPr lang="en-GB" sz="1200" dirty="0">
                        <a:solidFill>
                          <a:schemeClr val="tx1"/>
                        </a:solidFill>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3250673127"/>
                  </a:ext>
                </a:extLst>
              </a:tr>
            </a:tbl>
          </a:graphicData>
        </a:graphic>
      </p:graphicFrame>
      <p:graphicFrame>
        <p:nvGraphicFramePr>
          <p:cNvPr id="31" name="Table 30">
            <a:extLst>
              <a:ext uri="{FF2B5EF4-FFF2-40B4-BE49-F238E27FC236}">
                <a16:creationId xmlns:a16="http://schemas.microsoft.com/office/drawing/2014/main" id="{110980C3-14D3-1CCD-2DBB-C70976B8DFC0}"/>
              </a:ext>
            </a:extLst>
          </p:cNvPr>
          <p:cNvGraphicFramePr>
            <a:graphicFrameLocks noGrp="1"/>
          </p:cNvGraphicFramePr>
          <p:nvPr>
            <p:extLst>
              <p:ext uri="{D42A27DB-BD31-4B8C-83A1-F6EECF244321}">
                <p14:modId xmlns:p14="http://schemas.microsoft.com/office/powerpoint/2010/main" val="1019581195"/>
              </p:ext>
            </p:extLst>
          </p:nvPr>
        </p:nvGraphicFramePr>
        <p:xfrm>
          <a:off x="3493524" y="6776792"/>
          <a:ext cx="3197619" cy="2865989"/>
        </p:xfrm>
        <a:graphic>
          <a:graphicData uri="http://schemas.openxmlformats.org/drawingml/2006/table">
            <a:tbl>
              <a:tblPr firstRow="1" bandRow="1">
                <a:tableStyleId>{5940675A-B579-460E-94D1-54222C63F5DA}</a:tableStyleId>
              </a:tblPr>
              <a:tblGrid>
                <a:gridCol w="989576">
                  <a:extLst>
                    <a:ext uri="{9D8B030D-6E8A-4147-A177-3AD203B41FA5}">
                      <a16:colId xmlns:a16="http://schemas.microsoft.com/office/drawing/2014/main" val="1102773494"/>
                    </a:ext>
                  </a:extLst>
                </a:gridCol>
                <a:gridCol w="2208043">
                  <a:extLst>
                    <a:ext uri="{9D8B030D-6E8A-4147-A177-3AD203B41FA5}">
                      <a16:colId xmlns:a16="http://schemas.microsoft.com/office/drawing/2014/main" val="3083136832"/>
                    </a:ext>
                  </a:extLst>
                </a:gridCol>
              </a:tblGrid>
              <a:tr h="409427">
                <a:tc>
                  <a:txBody>
                    <a:bodyPr/>
                    <a:lstStyle/>
                    <a:p>
                      <a:pPr algn="ctr"/>
                      <a:r>
                        <a:rPr lang="en-GB" sz="1200" b="0" i="0" dirty="0">
                          <a:solidFill>
                            <a:schemeClr val="tx1"/>
                          </a:solidFill>
                          <a:effectLst/>
                          <a:latin typeface="Gill Sans MT" panose="020B0502020104020203" pitchFamily="34" charset="0"/>
                        </a:rPr>
                        <a:t>reli</a:t>
                      </a:r>
                      <a:r>
                        <a:rPr lang="en-GB" sz="1200" b="0" i="0" u="sng" dirty="0">
                          <a:solidFill>
                            <a:schemeClr val="tx1"/>
                          </a:solidFill>
                          <a:effectLst/>
                          <a:latin typeface="Gill Sans MT" panose="020B0502020104020203" pitchFamily="34" charset="0"/>
                        </a:rPr>
                        <a:t>able</a:t>
                      </a:r>
                      <a:endParaRPr lang="en-GB" sz="1200" u="sng" dirty="0">
                        <a:solidFill>
                          <a:schemeClr val="tx1"/>
                        </a:solidFill>
                        <a:latin typeface="Gill Sans MT" panose="020B0502020104020203" pitchFamily="34" charset="0"/>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endParaRPr lang="en-GB" sz="1200" dirty="0">
                        <a:solidFill>
                          <a:schemeClr val="tx1"/>
                        </a:solidFill>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1717978291"/>
                  </a:ext>
                </a:extLst>
              </a:tr>
              <a:tr h="409427">
                <a:tc>
                  <a:txBody>
                    <a:bodyPr/>
                    <a:lstStyle/>
                    <a:p>
                      <a:pPr algn="ctr"/>
                      <a:r>
                        <a:rPr lang="en-GB" sz="1200" dirty="0">
                          <a:solidFill>
                            <a:schemeClr val="tx1"/>
                          </a:solidFill>
                          <a:latin typeface="Gill Sans MT" panose="020B0502020104020203" pitchFamily="34" charset="0"/>
                        </a:rPr>
                        <a:t>poss</a:t>
                      </a:r>
                      <a:r>
                        <a:rPr lang="en-GB" sz="1200" u="sng" dirty="0">
                          <a:solidFill>
                            <a:schemeClr val="tx1"/>
                          </a:solidFill>
                          <a:latin typeface="Gill Sans MT" panose="020B0502020104020203" pitchFamily="34" charset="0"/>
                        </a:rPr>
                        <a:t>ible</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endParaRPr lang="en-GB" sz="1200" dirty="0">
                        <a:solidFill>
                          <a:schemeClr val="tx1"/>
                        </a:solidFill>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731708629"/>
                  </a:ext>
                </a:extLst>
              </a:tr>
              <a:tr h="409427">
                <a:tc>
                  <a:txBody>
                    <a:bodyPr/>
                    <a:lstStyle/>
                    <a:p>
                      <a:pPr algn="ctr"/>
                      <a:r>
                        <a:rPr lang="en-GB" sz="1200" b="0" i="0" dirty="0">
                          <a:solidFill>
                            <a:schemeClr val="tx1"/>
                          </a:solidFill>
                          <a:effectLst/>
                          <a:latin typeface="Gill Sans MT" panose="020B0502020104020203" pitchFamily="34" charset="0"/>
                        </a:rPr>
                        <a:t>consider</a:t>
                      </a:r>
                      <a:r>
                        <a:rPr lang="en-GB" sz="1200" b="0" i="0" u="sng" dirty="0">
                          <a:solidFill>
                            <a:schemeClr val="tx1"/>
                          </a:solidFill>
                          <a:effectLst/>
                          <a:latin typeface="Gill Sans MT" panose="020B0502020104020203" pitchFamily="34" charset="0"/>
                        </a:rPr>
                        <a:t>able</a:t>
                      </a:r>
                      <a:r>
                        <a:rPr lang="en-GB" sz="1200" b="0" i="0" dirty="0">
                          <a:solidFill>
                            <a:schemeClr val="tx1"/>
                          </a:solidFill>
                          <a:effectLst/>
                          <a:latin typeface="Gill Sans MT" panose="020B0502020104020203" pitchFamily="34" charset="0"/>
                        </a:rPr>
                        <a:t> </a:t>
                      </a:r>
                      <a:endParaRPr lang="en-GB" sz="1200" dirty="0">
                        <a:solidFill>
                          <a:schemeClr val="tx1"/>
                        </a:solidFill>
                        <a:latin typeface="Gill Sans MT" panose="020B0502020104020203" pitchFamily="34" charset="0"/>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endParaRPr lang="en-GB" sz="1200" dirty="0">
                        <a:solidFill>
                          <a:schemeClr val="tx1"/>
                        </a:solidFill>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4191255127"/>
                  </a:ext>
                </a:extLst>
              </a:tr>
              <a:tr h="409427">
                <a:tc>
                  <a:txBody>
                    <a:bodyPr/>
                    <a:lstStyle/>
                    <a:p>
                      <a:pPr algn="ctr"/>
                      <a:r>
                        <a:rPr lang="en-GB" sz="1200" dirty="0">
                          <a:solidFill>
                            <a:schemeClr val="tx1"/>
                          </a:solidFill>
                          <a:latin typeface="Gill Sans MT" panose="020B0502020104020203" pitchFamily="34" charset="0"/>
                        </a:rPr>
                        <a:t>horr</a:t>
                      </a:r>
                      <a:r>
                        <a:rPr lang="en-GB" sz="1200" u="sng" dirty="0">
                          <a:solidFill>
                            <a:schemeClr val="tx1"/>
                          </a:solidFill>
                          <a:latin typeface="Gill Sans MT" panose="020B0502020104020203" pitchFamily="34" charset="0"/>
                        </a:rPr>
                        <a:t>ible</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endParaRPr lang="en-GB" sz="1200" dirty="0">
                        <a:solidFill>
                          <a:schemeClr val="tx1"/>
                        </a:solidFill>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3835955156"/>
                  </a:ext>
                </a:extLst>
              </a:tr>
              <a:tr h="409427">
                <a:tc>
                  <a:txBody>
                    <a:bodyPr/>
                    <a:lstStyle/>
                    <a:p>
                      <a:pPr algn="ctr"/>
                      <a:r>
                        <a:rPr lang="en-GB" sz="1200" dirty="0">
                          <a:solidFill>
                            <a:schemeClr val="tx1"/>
                          </a:solidFill>
                          <a:latin typeface="Gill Sans MT" panose="020B0502020104020203" pitchFamily="34" charset="0"/>
                        </a:rPr>
                        <a:t>sens</a:t>
                      </a:r>
                      <a:r>
                        <a:rPr lang="en-GB" sz="1200" u="sng" dirty="0">
                          <a:solidFill>
                            <a:schemeClr val="tx1"/>
                          </a:solidFill>
                          <a:latin typeface="Gill Sans MT" panose="020B0502020104020203" pitchFamily="34" charset="0"/>
                        </a:rPr>
                        <a:t>ible</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endParaRPr lang="en-GB" sz="1200" dirty="0">
                        <a:solidFill>
                          <a:schemeClr val="tx1"/>
                        </a:solidFill>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2113245035"/>
                  </a:ext>
                </a:extLst>
              </a:tr>
              <a:tr h="409427">
                <a:tc>
                  <a:txBody>
                    <a:bodyPr/>
                    <a:lstStyle/>
                    <a:p>
                      <a:pPr algn="ctr"/>
                      <a:r>
                        <a:rPr lang="en-GB" sz="1200" dirty="0">
                          <a:solidFill>
                            <a:schemeClr val="tx1"/>
                          </a:solidFill>
                          <a:latin typeface="Gill Sans MT" panose="020B0502020104020203" pitchFamily="34" charset="0"/>
                        </a:rPr>
                        <a:t>incred</a:t>
                      </a:r>
                      <a:r>
                        <a:rPr lang="en-GB" sz="1200" u="sng" dirty="0">
                          <a:solidFill>
                            <a:schemeClr val="tx1"/>
                          </a:solidFill>
                          <a:latin typeface="Gill Sans MT" panose="020B0502020104020203" pitchFamily="34" charset="0"/>
                        </a:rPr>
                        <a:t>ible</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endParaRPr lang="en-GB" sz="1200" dirty="0">
                        <a:solidFill>
                          <a:schemeClr val="tx1"/>
                        </a:solidFill>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2036623324"/>
                  </a:ext>
                </a:extLst>
              </a:tr>
              <a:tr h="409427">
                <a:tc>
                  <a:txBody>
                    <a:bodyPr/>
                    <a:lstStyle/>
                    <a:p>
                      <a:pPr algn="ctr"/>
                      <a:r>
                        <a:rPr lang="en-GB" sz="1200" dirty="0">
                          <a:solidFill>
                            <a:schemeClr val="tx1"/>
                          </a:solidFill>
                          <a:latin typeface="Gill Sans MT" panose="020B0502020104020203" pitchFamily="34" charset="0"/>
                        </a:rPr>
                        <a:t>vis</a:t>
                      </a:r>
                      <a:r>
                        <a:rPr lang="en-GB" sz="1200" u="sng" dirty="0">
                          <a:solidFill>
                            <a:schemeClr val="tx1"/>
                          </a:solidFill>
                          <a:latin typeface="Gill Sans MT" panose="020B0502020104020203" pitchFamily="34" charset="0"/>
                        </a:rPr>
                        <a:t>ible</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endParaRPr lang="en-GB" sz="1200" dirty="0">
                        <a:solidFill>
                          <a:schemeClr val="tx1"/>
                        </a:solidFill>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4253743420"/>
                  </a:ext>
                </a:extLst>
              </a:tr>
            </a:tbl>
          </a:graphicData>
        </a:graphic>
      </p:graphicFrame>
    </p:spTree>
    <p:extLst>
      <p:ext uri="{BB962C8B-B14F-4D97-AF65-F5344CB8AC3E}">
        <p14:creationId xmlns:p14="http://schemas.microsoft.com/office/powerpoint/2010/main" val="369936001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8F48FF6-71D1-E54C-AB5E-54D6C5636114}"/>
              </a:ext>
            </a:extLst>
          </p:cNvPr>
          <p:cNvSpPr/>
          <p:nvPr/>
        </p:nvSpPr>
        <p:spPr>
          <a:xfrm>
            <a:off x="-87375" y="4211450"/>
            <a:ext cx="7032747" cy="1918114"/>
          </a:xfrm>
          <a:prstGeom prst="rect">
            <a:avLst/>
          </a:prstGeom>
          <a:solidFill>
            <a:srgbClr val="00B0F0"/>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46"/>
          </a:p>
        </p:txBody>
      </p:sp>
      <p:sp>
        <p:nvSpPr>
          <p:cNvPr id="19" name="TextBox 18">
            <a:extLst>
              <a:ext uri="{FF2B5EF4-FFF2-40B4-BE49-F238E27FC236}">
                <a16:creationId xmlns:a16="http://schemas.microsoft.com/office/drawing/2014/main" id="{69E6FC2B-ED9E-E241-9E53-13485ADF8768}"/>
              </a:ext>
            </a:extLst>
          </p:cNvPr>
          <p:cNvSpPr txBox="1"/>
          <p:nvPr/>
        </p:nvSpPr>
        <p:spPr>
          <a:xfrm>
            <a:off x="285317" y="4300168"/>
            <a:ext cx="6287365" cy="1754326"/>
          </a:xfrm>
          <a:prstGeom prst="rect">
            <a:avLst/>
          </a:prstGeom>
          <a:noFill/>
        </p:spPr>
        <p:txBody>
          <a:bodyPr wrap="square" rtlCol="0">
            <a:spAutoFit/>
          </a:bodyPr>
          <a:lstStyle/>
          <a:p>
            <a:pPr algn="ctr"/>
            <a:r>
              <a:rPr lang="en-US" sz="5400" b="1" dirty="0">
                <a:ln>
                  <a:solidFill>
                    <a:sysClr val="windowText" lastClr="000000"/>
                  </a:solidFill>
                </a:ln>
                <a:solidFill>
                  <a:schemeClr val="bg1"/>
                </a:solidFill>
                <a:latin typeface="Gill Sans SemiBold" panose="020B0502020104020203" pitchFamily="34" charset="-79"/>
                <a:ea typeface="Hiragino Kaku Gothic Std W8" panose="020B0800000000000000" pitchFamily="34" charset="-128"/>
                <a:cs typeface="Gill Sans SemiBold" panose="020B0502020104020203" pitchFamily="34" charset="-79"/>
              </a:rPr>
              <a:t>LOOK, COVER, WRITE &amp; CHECK</a:t>
            </a:r>
          </a:p>
        </p:txBody>
      </p:sp>
      <p:pic>
        <p:nvPicPr>
          <p:cNvPr id="3" name="Picture 2" descr="Logo&#10;&#10;Description automatically generated">
            <a:extLst>
              <a:ext uri="{FF2B5EF4-FFF2-40B4-BE49-F238E27FC236}">
                <a16:creationId xmlns:a16="http://schemas.microsoft.com/office/drawing/2014/main" id="{4E48AA0D-D68F-684E-B050-6D0F93C9D1E9}"/>
              </a:ext>
            </a:extLst>
          </p:cNvPr>
          <p:cNvPicPr>
            <a:picLocks noChangeAspect="1"/>
          </p:cNvPicPr>
          <p:nvPr/>
        </p:nvPicPr>
        <p:blipFill>
          <a:blip r:embed="rId2"/>
          <a:stretch>
            <a:fillRect/>
          </a:stretch>
        </p:blipFill>
        <p:spPr>
          <a:xfrm>
            <a:off x="2701859" y="8167124"/>
            <a:ext cx="1558455" cy="1188518"/>
          </a:xfrm>
          <a:prstGeom prst="rect">
            <a:avLst/>
          </a:prstGeom>
        </p:spPr>
      </p:pic>
      <p:sp>
        <p:nvSpPr>
          <p:cNvPr id="2" name="TextBox 1">
            <a:extLst>
              <a:ext uri="{FF2B5EF4-FFF2-40B4-BE49-F238E27FC236}">
                <a16:creationId xmlns:a16="http://schemas.microsoft.com/office/drawing/2014/main" id="{C0E5830B-961B-3744-9B60-3AFD1185BE77}"/>
              </a:ext>
            </a:extLst>
          </p:cNvPr>
          <p:cNvSpPr txBox="1"/>
          <p:nvPr/>
        </p:nvSpPr>
        <p:spPr>
          <a:xfrm>
            <a:off x="2597679" y="9457455"/>
            <a:ext cx="1662635" cy="241476"/>
          </a:xfrm>
          <a:prstGeom prst="rect">
            <a:avLst/>
          </a:prstGeom>
          <a:noFill/>
        </p:spPr>
        <p:txBody>
          <a:bodyPr wrap="none" rtlCol="0">
            <a:spAutoFit/>
          </a:bodyPr>
          <a:lstStyle/>
          <a:p>
            <a:r>
              <a:rPr lang="en-US" sz="969" dirty="0">
                <a:solidFill>
                  <a:schemeClr val="bg2">
                    <a:lumMod val="50000"/>
                  </a:schemeClr>
                </a:solidFill>
                <a:latin typeface="Gill Sans MT" panose="020B0502020104020203" pitchFamily="34" charset="77"/>
              </a:rPr>
              <a:t>© Vocabulary Ninja Ltd 2022</a:t>
            </a:r>
          </a:p>
        </p:txBody>
      </p:sp>
      <p:pic>
        <p:nvPicPr>
          <p:cNvPr id="11" name="Picture 10">
            <a:extLst>
              <a:ext uri="{FF2B5EF4-FFF2-40B4-BE49-F238E27FC236}">
                <a16:creationId xmlns:a16="http://schemas.microsoft.com/office/drawing/2014/main" id="{EEC52904-C97C-6F7B-0C73-7459492BFB69}"/>
              </a:ext>
            </a:extLst>
          </p:cNvPr>
          <p:cNvPicPr>
            <a:picLocks noChangeAspect="1"/>
          </p:cNvPicPr>
          <p:nvPr/>
        </p:nvPicPr>
        <p:blipFill>
          <a:blip r:embed="rId3"/>
          <a:stretch>
            <a:fillRect/>
          </a:stretch>
        </p:blipFill>
        <p:spPr>
          <a:xfrm>
            <a:off x="0" y="-81188"/>
            <a:ext cx="6858000" cy="3857625"/>
          </a:xfrm>
          <a:prstGeom prst="rect">
            <a:avLst/>
          </a:prstGeom>
        </p:spPr>
      </p:pic>
    </p:spTree>
    <p:extLst>
      <p:ext uri="{BB962C8B-B14F-4D97-AF65-F5344CB8AC3E}">
        <p14:creationId xmlns:p14="http://schemas.microsoft.com/office/powerpoint/2010/main" val="175764606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34D60A29-5388-C54E-A356-684ED368EECC}"/>
              </a:ext>
            </a:extLst>
          </p:cNvPr>
          <p:cNvGraphicFramePr>
            <a:graphicFrameLocks noGrp="1"/>
          </p:cNvGraphicFramePr>
          <p:nvPr>
            <p:extLst>
              <p:ext uri="{D42A27DB-BD31-4B8C-83A1-F6EECF244321}">
                <p14:modId xmlns:p14="http://schemas.microsoft.com/office/powerpoint/2010/main" val="3662605498"/>
              </p:ext>
            </p:extLst>
          </p:nvPr>
        </p:nvGraphicFramePr>
        <p:xfrm>
          <a:off x="259422" y="303215"/>
          <a:ext cx="6339156" cy="9346974"/>
        </p:xfrm>
        <a:graphic>
          <a:graphicData uri="http://schemas.openxmlformats.org/drawingml/2006/table">
            <a:tbl>
              <a:tblPr firstRow="1" bandRow="1">
                <a:tableStyleId>{5940675A-B579-460E-94D1-54222C63F5DA}</a:tableStyleId>
              </a:tblPr>
              <a:tblGrid>
                <a:gridCol w="1584789">
                  <a:extLst>
                    <a:ext uri="{9D8B030D-6E8A-4147-A177-3AD203B41FA5}">
                      <a16:colId xmlns:a16="http://schemas.microsoft.com/office/drawing/2014/main" val="1942934854"/>
                    </a:ext>
                  </a:extLst>
                </a:gridCol>
                <a:gridCol w="1584789">
                  <a:extLst>
                    <a:ext uri="{9D8B030D-6E8A-4147-A177-3AD203B41FA5}">
                      <a16:colId xmlns:a16="http://schemas.microsoft.com/office/drawing/2014/main" val="1523337370"/>
                    </a:ext>
                  </a:extLst>
                </a:gridCol>
                <a:gridCol w="1584789">
                  <a:extLst>
                    <a:ext uri="{9D8B030D-6E8A-4147-A177-3AD203B41FA5}">
                      <a16:colId xmlns:a16="http://schemas.microsoft.com/office/drawing/2014/main" val="2182128674"/>
                    </a:ext>
                  </a:extLst>
                </a:gridCol>
                <a:gridCol w="1584789">
                  <a:extLst>
                    <a:ext uri="{9D8B030D-6E8A-4147-A177-3AD203B41FA5}">
                      <a16:colId xmlns:a16="http://schemas.microsoft.com/office/drawing/2014/main" val="2108435003"/>
                    </a:ext>
                  </a:extLst>
                </a:gridCol>
              </a:tblGrid>
              <a:tr h="445094">
                <a:tc>
                  <a:txBody>
                    <a:bodyPr/>
                    <a:lstStyle/>
                    <a:p>
                      <a:pPr algn="ctr"/>
                      <a:r>
                        <a:rPr lang="en-GB" sz="1600" b="1" dirty="0">
                          <a:latin typeface="Gill Sans MT" panose="020B0502020104020203" pitchFamily="34" charset="77"/>
                        </a:rPr>
                        <a:t>Focus Word</a:t>
                      </a:r>
                    </a:p>
                  </a:txBody>
                  <a:tcPr anchor="ctr"/>
                </a:tc>
                <a:tc>
                  <a:txBody>
                    <a:bodyPr/>
                    <a:lstStyle/>
                    <a:p>
                      <a:pPr algn="ctr"/>
                      <a:r>
                        <a:rPr lang="en-GB" sz="1600" b="1" dirty="0">
                          <a:latin typeface="Gill Sans MT" panose="020B0502020104020203" pitchFamily="34" charset="77"/>
                        </a:rPr>
                        <a:t>Write 1</a:t>
                      </a:r>
                    </a:p>
                  </a:txBody>
                  <a:tcPr anchor="ctr"/>
                </a:tc>
                <a:tc>
                  <a:txBody>
                    <a:bodyPr/>
                    <a:lstStyle/>
                    <a:p>
                      <a:pPr algn="ctr"/>
                      <a:r>
                        <a:rPr lang="en-GB" sz="1600" b="1" dirty="0">
                          <a:latin typeface="Gill Sans MT" panose="020B0502020104020203" pitchFamily="34" charset="77"/>
                        </a:rPr>
                        <a:t>Write 2</a:t>
                      </a:r>
                    </a:p>
                  </a:txBody>
                  <a:tcPr anchor="ctr"/>
                </a:tc>
                <a:tc>
                  <a:txBody>
                    <a:bodyPr/>
                    <a:lstStyle/>
                    <a:p>
                      <a:pPr algn="ctr"/>
                      <a:r>
                        <a:rPr lang="en-GB" sz="1600" b="1" dirty="0">
                          <a:latin typeface="Gill Sans MT" panose="020B0502020104020203" pitchFamily="34" charset="77"/>
                        </a:rPr>
                        <a:t>Write 3</a:t>
                      </a:r>
                    </a:p>
                  </a:txBody>
                  <a:tcPr anchor="ctr"/>
                </a:tc>
                <a:extLst>
                  <a:ext uri="{0D108BD9-81ED-4DB2-BD59-A6C34878D82A}">
                    <a16:rowId xmlns:a16="http://schemas.microsoft.com/office/drawing/2014/main" val="404860571"/>
                  </a:ext>
                </a:extLst>
              </a:tr>
              <a:tr h="445094">
                <a:tc>
                  <a:txBody>
                    <a:bodyPr/>
                    <a:lstStyle/>
                    <a:p>
                      <a:pPr algn="ctr"/>
                      <a:r>
                        <a:rPr lang="en-GB" sz="1400" b="0" i="0" dirty="0">
                          <a:solidFill>
                            <a:srgbClr val="000000"/>
                          </a:solidFill>
                          <a:effectLst/>
                          <a:latin typeface="Gill Sans MT" panose="020B0502020104020203" pitchFamily="34" charset="0"/>
                        </a:rPr>
                        <a:t>ador</a:t>
                      </a:r>
                      <a:r>
                        <a:rPr lang="en-GB" sz="1400" b="0" i="0" dirty="0">
                          <a:solidFill>
                            <a:srgbClr val="FF0000"/>
                          </a:solidFill>
                          <a:effectLst/>
                          <a:latin typeface="Gill Sans MT" panose="020B0502020104020203" pitchFamily="34" charset="0"/>
                        </a:rPr>
                        <a:t>able</a:t>
                      </a:r>
                      <a:r>
                        <a:rPr lang="en-GB" sz="1400" b="0" i="0" dirty="0">
                          <a:solidFill>
                            <a:srgbClr val="000000"/>
                          </a:solidFill>
                          <a:effectLst/>
                          <a:latin typeface="Gill Sans MT" panose="020B0502020104020203" pitchFamily="34" charset="0"/>
                        </a:rPr>
                        <a:t> </a:t>
                      </a:r>
                      <a:endParaRPr lang="en-GB" sz="1400" dirty="0">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4086512015"/>
                  </a:ext>
                </a:extLst>
              </a:tr>
              <a:tr h="445094">
                <a:tc>
                  <a:txBody>
                    <a:bodyPr/>
                    <a:lstStyle/>
                    <a:p>
                      <a:pPr algn="ctr"/>
                      <a:r>
                        <a:rPr lang="en-GB" sz="1400" b="0" i="0" dirty="0">
                          <a:solidFill>
                            <a:srgbClr val="000000"/>
                          </a:solidFill>
                          <a:effectLst/>
                          <a:latin typeface="Gill Sans MT" panose="020B0502020104020203" pitchFamily="34" charset="0"/>
                        </a:rPr>
                        <a:t>toler</a:t>
                      </a:r>
                      <a:r>
                        <a:rPr lang="en-GB" sz="1400" b="0" i="0" dirty="0">
                          <a:solidFill>
                            <a:srgbClr val="FF0000"/>
                          </a:solidFill>
                          <a:effectLst/>
                          <a:latin typeface="Gill Sans MT" panose="020B0502020104020203" pitchFamily="34" charset="0"/>
                        </a:rPr>
                        <a:t>able</a:t>
                      </a:r>
                      <a:r>
                        <a:rPr lang="en-GB" sz="1400" b="0" i="0" dirty="0">
                          <a:solidFill>
                            <a:srgbClr val="000000"/>
                          </a:solidFill>
                          <a:effectLst/>
                          <a:latin typeface="Gill Sans MT" panose="020B0502020104020203" pitchFamily="34" charset="0"/>
                        </a:rPr>
                        <a:t> </a:t>
                      </a:r>
                      <a:endParaRPr lang="en-GB" sz="1400" dirty="0">
                        <a:latin typeface="Gill Sans MT" panose="020B0502020104020203" pitchFamily="34" charset="0"/>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2247377779"/>
                  </a:ext>
                </a:extLst>
              </a:tr>
              <a:tr h="445094">
                <a:tc>
                  <a:txBody>
                    <a:bodyPr/>
                    <a:lstStyle/>
                    <a:p>
                      <a:pPr algn="ctr"/>
                      <a:r>
                        <a:rPr lang="en-GB" sz="1400" b="0" i="0" dirty="0">
                          <a:solidFill>
                            <a:schemeClr val="tx1"/>
                          </a:solidFill>
                          <a:effectLst/>
                          <a:latin typeface="Gill Sans MT" panose="020B0502020104020203" pitchFamily="34" charset="0"/>
                        </a:rPr>
                        <a:t>notice</a:t>
                      </a:r>
                      <a:r>
                        <a:rPr lang="en-GB" sz="1400" b="0" i="0" dirty="0">
                          <a:solidFill>
                            <a:srgbClr val="FF0000"/>
                          </a:solidFill>
                          <a:effectLst/>
                          <a:latin typeface="Gill Sans MT" panose="020B0502020104020203" pitchFamily="34" charset="0"/>
                        </a:rPr>
                        <a:t>able</a:t>
                      </a:r>
                      <a:endParaRPr lang="en-GB" sz="1400" dirty="0">
                        <a:solidFill>
                          <a:srgbClr val="FF0000"/>
                        </a:solidFill>
                        <a:latin typeface="Gill Sans MT" panose="020B0502020104020203" pitchFamily="34" charset="0"/>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1699098966"/>
                  </a:ext>
                </a:extLst>
              </a:tr>
              <a:tr h="445094">
                <a:tc>
                  <a:txBody>
                    <a:bodyPr/>
                    <a:lstStyle/>
                    <a:p>
                      <a:pPr algn="ctr"/>
                      <a:r>
                        <a:rPr lang="en-GB" sz="1400" b="0" i="0" dirty="0">
                          <a:solidFill>
                            <a:schemeClr val="tx1"/>
                          </a:solidFill>
                          <a:effectLst/>
                          <a:latin typeface="Gill Sans MT" panose="020B0502020104020203" pitchFamily="34" charset="0"/>
                        </a:rPr>
                        <a:t>comfor</a:t>
                      </a:r>
                      <a:r>
                        <a:rPr lang="en-GB" sz="1400" b="0" i="0" dirty="0">
                          <a:solidFill>
                            <a:srgbClr val="000000"/>
                          </a:solidFill>
                          <a:effectLst/>
                          <a:latin typeface="Gill Sans MT" panose="020B0502020104020203" pitchFamily="34" charset="0"/>
                        </a:rPr>
                        <a:t>t</a:t>
                      </a:r>
                      <a:r>
                        <a:rPr lang="en-GB" sz="1400" b="0" i="0" dirty="0">
                          <a:solidFill>
                            <a:srgbClr val="FF0000"/>
                          </a:solidFill>
                          <a:effectLst/>
                          <a:latin typeface="Gill Sans MT" panose="020B0502020104020203" pitchFamily="34" charset="0"/>
                        </a:rPr>
                        <a:t>able</a:t>
                      </a:r>
                      <a:endParaRPr lang="en-GB" sz="1400" dirty="0">
                        <a:solidFill>
                          <a:srgbClr val="FF0000"/>
                        </a:solidFill>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1626354837"/>
                  </a:ext>
                </a:extLst>
              </a:tr>
              <a:tr h="445094">
                <a:tc>
                  <a:txBody>
                    <a:bodyPr/>
                    <a:lstStyle/>
                    <a:p>
                      <a:pPr algn="ctr"/>
                      <a:r>
                        <a:rPr lang="en-GB" sz="1400" b="0" i="0" dirty="0">
                          <a:solidFill>
                            <a:schemeClr val="tx1"/>
                          </a:solidFill>
                          <a:effectLst/>
                          <a:latin typeface="Gill Sans MT" panose="020B0502020104020203" pitchFamily="34" charset="0"/>
                        </a:rPr>
                        <a:t>enjoy</a:t>
                      </a:r>
                      <a:r>
                        <a:rPr lang="en-GB" sz="1400" b="0" i="0" dirty="0">
                          <a:solidFill>
                            <a:srgbClr val="FF0000"/>
                          </a:solidFill>
                          <a:effectLst/>
                          <a:latin typeface="Gill Sans MT" panose="020B0502020104020203" pitchFamily="34" charset="0"/>
                        </a:rPr>
                        <a:t>able</a:t>
                      </a:r>
                      <a:endParaRPr lang="en-GB" sz="1400" dirty="0">
                        <a:solidFill>
                          <a:srgbClr val="FF0000"/>
                        </a:solidFill>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3950065216"/>
                  </a:ext>
                </a:extLst>
              </a:tr>
              <a:tr h="445094">
                <a:tc>
                  <a:txBody>
                    <a:bodyPr/>
                    <a:lstStyle/>
                    <a:p>
                      <a:pPr algn="ctr"/>
                      <a:r>
                        <a:rPr lang="en-GB" sz="1400" b="0" i="0" dirty="0">
                          <a:solidFill>
                            <a:srgbClr val="000000"/>
                          </a:solidFill>
                          <a:effectLst/>
                          <a:latin typeface="Gill Sans MT" panose="020B0502020104020203" pitchFamily="34" charset="0"/>
                        </a:rPr>
                        <a:t>applic</a:t>
                      </a:r>
                      <a:r>
                        <a:rPr lang="en-GB" sz="1400" b="0" i="0" dirty="0">
                          <a:solidFill>
                            <a:srgbClr val="FF0000"/>
                          </a:solidFill>
                          <a:effectLst/>
                          <a:latin typeface="Gill Sans MT" panose="020B0502020104020203" pitchFamily="34" charset="0"/>
                        </a:rPr>
                        <a:t>able</a:t>
                      </a:r>
                      <a:r>
                        <a:rPr lang="en-GB" sz="1400" b="0" i="0" dirty="0">
                          <a:solidFill>
                            <a:srgbClr val="000000"/>
                          </a:solidFill>
                          <a:effectLst/>
                          <a:latin typeface="Gill Sans MT" panose="020B0502020104020203" pitchFamily="34" charset="0"/>
                        </a:rPr>
                        <a:t> </a:t>
                      </a:r>
                      <a:endParaRPr lang="en-GB" sz="1400" dirty="0">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692108902"/>
                  </a:ext>
                </a:extLst>
              </a:tr>
              <a:tr h="445094">
                <a:tc>
                  <a:txBody>
                    <a:bodyPr/>
                    <a:lstStyle/>
                    <a:p>
                      <a:pPr algn="ctr"/>
                      <a:r>
                        <a:rPr lang="en-GB" sz="1400" b="0" i="0" dirty="0">
                          <a:solidFill>
                            <a:schemeClr val="tx1"/>
                          </a:solidFill>
                          <a:effectLst/>
                          <a:latin typeface="Gill Sans MT" panose="020B0502020104020203" pitchFamily="34" charset="0"/>
                        </a:rPr>
                        <a:t>change</a:t>
                      </a:r>
                      <a:r>
                        <a:rPr lang="en-GB" sz="1400" b="0" i="0" dirty="0">
                          <a:solidFill>
                            <a:srgbClr val="FF0000"/>
                          </a:solidFill>
                          <a:effectLst/>
                          <a:latin typeface="Gill Sans MT" panose="020B0502020104020203" pitchFamily="34" charset="0"/>
                        </a:rPr>
                        <a:t>able</a:t>
                      </a:r>
                      <a:endParaRPr lang="en-GB" sz="1400" dirty="0">
                        <a:solidFill>
                          <a:srgbClr val="FF0000"/>
                        </a:solidFill>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3009746873"/>
                  </a:ext>
                </a:extLst>
              </a:tr>
              <a:tr h="445094">
                <a:tc>
                  <a:txBody>
                    <a:bodyPr/>
                    <a:lstStyle/>
                    <a:p>
                      <a:pPr algn="ctr"/>
                      <a:r>
                        <a:rPr lang="en-GB" sz="1400" b="0" i="0" dirty="0">
                          <a:solidFill>
                            <a:srgbClr val="000000"/>
                          </a:solidFill>
                          <a:effectLst/>
                          <a:latin typeface="Gill Sans MT" panose="020B0502020104020203" pitchFamily="34" charset="0"/>
                        </a:rPr>
                        <a:t>leg</a:t>
                      </a:r>
                      <a:r>
                        <a:rPr lang="en-GB" sz="1400" b="0" i="0" dirty="0">
                          <a:solidFill>
                            <a:srgbClr val="FF0000"/>
                          </a:solidFill>
                          <a:effectLst/>
                          <a:latin typeface="Gill Sans MT" panose="020B0502020104020203" pitchFamily="34" charset="0"/>
                        </a:rPr>
                        <a:t>ible</a:t>
                      </a:r>
                      <a:endParaRPr lang="en-GB" sz="1400" dirty="0">
                        <a:solidFill>
                          <a:srgbClr val="FF0000"/>
                        </a:solidFill>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713842261"/>
                  </a:ext>
                </a:extLst>
              </a:tr>
              <a:tr h="445094">
                <a:tc>
                  <a:txBody>
                    <a:bodyPr/>
                    <a:lstStyle/>
                    <a:p>
                      <a:pPr algn="ctr"/>
                      <a:r>
                        <a:rPr lang="en-GB" sz="1400" b="0" i="0" dirty="0">
                          <a:solidFill>
                            <a:schemeClr val="tx1"/>
                          </a:solidFill>
                          <a:effectLst/>
                          <a:latin typeface="Gill Sans MT" panose="020B0502020104020203" pitchFamily="34" charset="0"/>
                        </a:rPr>
                        <a:t>understand</a:t>
                      </a:r>
                      <a:r>
                        <a:rPr lang="en-GB" sz="1400" b="0" i="0" dirty="0">
                          <a:solidFill>
                            <a:srgbClr val="FF0000"/>
                          </a:solidFill>
                          <a:effectLst/>
                          <a:latin typeface="Gill Sans MT" panose="020B0502020104020203" pitchFamily="34" charset="0"/>
                        </a:rPr>
                        <a:t>able</a:t>
                      </a:r>
                      <a:endParaRPr lang="en-GB" sz="1400" dirty="0">
                        <a:solidFill>
                          <a:srgbClr val="FF0000"/>
                        </a:solidFill>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1194838330"/>
                  </a:ext>
                </a:extLst>
              </a:tr>
              <a:tr h="445094">
                <a:tc>
                  <a:txBody>
                    <a:bodyPr/>
                    <a:lstStyle/>
                    <a:p>
                      <a:pPr algn="ctr"/>
                      <a:r>
                        <a:rPr lang="en-GB" sz="1400" b="0" i="0" dirty="0">
                          <a:solidFill>
                            <a:schemeClr val="tx1"/>
                          </a:solidFill>
                          <a:effectLst/>
                          <a:latin typeface="Gill Sans MT" panose="020B0502020104020203" pitchFamily="34" charset="0"/>
                        </a:rPr>
                        <a:t>reason</a:t>
                      </a:r>
                      <a:r>
                        <a:rPr lang="en-GB" sz="1400" b="0" i="0" dirty="0">
                          <a:solidFill>
                            <a:srgbClr val="FF0000"/>
                          </a:solidFill>
                          <a:effectLst/>
                          <a:latin typeface="Gill Sans MT" panose="020B0502020104020203" pitchFamily="34" charset="0"/>
                        </a:rPr>
                        <a:t>able</a:t>
                      </a:r>
                      <a:endParaRPr lang="en-GB" sz="1400" dirty="0">
                        <a:solidFill>
                          <a:srgbClr val="FF0000"/>
                        </a:solidFill>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3763959807"/>
                  </a:ext>
                </a:extLst>
              </a:tr>
              <a:tr h="445094">
                <a:tc>
                  <a:txBody>
                    <a:bodyPr/>
                    <a:lstStyle/>
                    <a:p>
                      <a:pPr algn="ctr"/>
                      <a:r>
                        <a:rPr lang="en-GB" sz="1400" b="0" i="0" dirty="0">
                          <a:solidFill>
                            <a:schemeClr val="tx1"/>
                          </a:solidFill>
                          <a:effectLst/>
                          <a:latin typeface="Gill Sans MT" panose="020B0502020104020203" pitchFamily="34" charset="0"/>
                        </a:rPr>
                        <a:t>conside</a:t>
                      </a:r>
                      <a:r>
                        <a:rPr lang="en-GB" sz="1400" b="0" i="0" dirty="0">
                          <a:solidFill>
                            <a:srgbClr val="000000"/>
                          </a:solidFill>
                          <a:effectLst/>
                          <a:latin typeface="Gill Sans MT" panose="020B0502020104020203" pitchFamily="34" charset="0"/>
                        </a:rPr>
                        <a:t>r</a:t>
                      </a:r>
                      <a:r>
                        <a:rPr lang="en-GB" sz="1400" b="0" i="0" dirty="0">
                          <a:solidFill>
                            <a:srgbClr val="FF0000"/>
                          </a:solidFill>
                          <a:effectLst/>
                          <a:latin typeface="Gill Sans MT" panose="020B0502020104020203" pitchFamily="34" charset="0"/>
                        </a:rPr>
                        <a:t>able </a:t>
                      </a:r>
                      <a:endParaRPr lang="en-GB" sz="1400" dirty="0">
                        <a:solidFill>
                          <a:srgbClr val="FF0000"/>
                        </a:solidFill>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68409351"/>
                  </a:ext>
                </a:extLst>
              </a:tr>
              <a:tr h="445094">
                <a:tc>
                  <a:txBody>
                    <a:bodyPr/>
                    <a:lstStyle/>
                    <a:p>
                      <a:pPr algn="ctr"/>
                      <a:r>
                        <a:rPr lang="en-GB" sz="1400" b="0" i="0" dirty="0">
                          <a:solidFill>
                            <a:srgbClr val="000000"/>
                          </a:solidFill>
                          <a:effectLst/>
                          <a:latin typeface="Gill Sans MT" panose="020B0502020104020203" pitchFamily="34" charset="0"/>
                        </a:rPr>
                        <a:t>forc</a:t>
                      </a:r>
                      <a:r>
                        <a:rPr lang="en-GB" sz="1400" b="0" i="0" dirty="0">
                          <a:solidFill>
                            <a:srgbClr val="FF0000"/>
                          </a:solidFill>
                          <a:effectLst/>
                          <a:latin typeface="Gill Sans MT" panose="020B0502020104020203" pitchFamily="34" charset="0"/>
                        </a:rPr>
                        <a:t>ible</a:t>
                      </a:r>
                      <a:endParaRPr lang="en-GB" sz="1400" dirty="0">
                        <a:solidFill>
                          <a:srgbClr val="FF0000"/>
                        </a:solidFill>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3586527067"/>
                  </a:ext>
                </a:extLst>
              </a:tr>
              <a:tr h="445094">
                <a:tc>
                  <a:txBody>
                    <a:bodyPr/>
                    <a:lstStyle/>
                    <a:p>
                      <a:pPr algn="ctr"/>
                      <a:r>
                        <a:rPr lang="en-GB" sz="1400" b="0" i="0" dirty="0">
                          <a:solidFill>
                            <a:schemeClr val="tx1"/>
                          </a:solidFill>
                          <a:effectLst/>
                          <a:latin typeface="Gill Sans MT" panose="020B0502020104020203" pitchFamily="34" charset="0"/>
                        </a:rPr>
                        <a:t>depend</a:t>
                      </a:r>
                      <a:r>
                        <a:rPr lang="en-GB" sz="1400" b="0" i="0" dirty="0">
                          <a:solidFill>
                            <a:srgbClr val="FF0000"/>
                          </a:solidFill>
                          <a:effectLst/>
                          <a:latin typeface="Gill Sans MT" panose="020B0502020104020203" pitchFamily="34" charset="0"/>
                        </a:rPr>
                        <a:t>able</a:t>
                      </a:r>
                      <a:endParaRPr lang="en-GB" sz="1400" dirty="0">
                        <a:solidFill>
                          <a:srgbClr val="FF0000"/>
                        </a:solidFill>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114567811"/>
                  </a:ext>
                </a:extLst>
              </a:tr>
              <a:tr h="445094">
                <a:tc>
                  <a:txBody>
                    <a:bodyPr/>
                    <a:lstStyle/>
                    <a:p>
                      <a:pPr algn="ctr"/>
                      <a:r>
                        <a:rPr lang="en-GB" sz="1400" b="0" i="0" dirty="0">
                          <a:solidFill>
                            <a:srgbClr val="000000"/>
                          </a:solidFill>
                          <a:effectLst/>
                          <a:latin typeface="Gill Sans MT" panose="020B0502020104020203" pitchFamily="34" charset="0"/>
                        </a:rPr>
                        <a:t>reli</a:t>
                      </a:r>
                      <a:r>
                        <a:rPr lang="en-GB" sz="1400" b="0" i="0" dirty="0">
                          <a:solidFill>
                            <a:srgbClr val="FF0000"/>
                          </a:solidFill>
                          <a:effectLst/>
                          <a:latin typeface="Gill Sans MT" panose="020B0502020104020203" pitchFamily="34" charset="0"/>
                        </a:rPr>
                        <a:t>able</a:t>
                      </a:r>
                      <a:endParaRPr lang="en-GB" sz="1400" dirty="0">
                        <a:solidFill>
                          <a:srgbClr val="FF0000"/>
                        </a:solidFill>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2490078878"/>
                  </a:ext>
                </a:extLst>
              </a:tr>
              <a:tr h="445094">
                <a:tc>
                  <a:txBody>
                    <a:bodyPr/>
                    <a:lstStyle/>
                    <a:p>
                      <a:pPr algn="ctr"/>
                      <a:r>
                        <a:rPr lang="en-GB" sz="1400" dirty="0">
                          <a:latin typeface="Gill Sans MT" panose="020B0502020104020203" pitchFamily="34" charset="0"/>
                        </a:rPr>
                        <a:t>poss</a:t>
                      </a:r>
                      <a:r>
                        <a:rPr lang="en-GB" sz="1400" dirty="0">
                          <a:solidFill>
                            <a:srgbClr val="FF0000"/>
                          </a:solidFill>
                          <a:latin typeface="Gill Sans MT" panose="020B0502020104020203" pitchFamily="34" charset="0"/>
                        </a:rPr>
                        <a:t>ible</a:t>
                      </a: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1507089644"/>
                  </a:ext>
                </a:extLst>
              </a:tr>
              <a:tr h="445094">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1400" b="0" i="0" dirty="0">
                          <a:solidFill>
                            <a:schemeClr val="tx1"/>
                          </a:solidFill>
                          <a:effectLst/>
                          <a:latin typeface="Gill Sans MT" panose="020B0502020104020203" pitchFamily="34" charset="0"/>
                        </a:rPr>
                        <a:t>prob</a:t>
                      </a:r>
                      <a:r>
                        <a:rPr lang="en-GB" sz="1400" b="0" i="0" dirty="0">
                          <a:solidFill>
                            <a:srgbClr val="FF0000"/>
                          </a:solidFill>
                          <a:effectLst/>
                          <a:latin typeface="Gill Sans MT" panose="020B0502020104020203" pitchFamily="34" charset="0"/>
                        </a:rPr>
                        <a:t>able </a:t>
                      </a:r>
                      <a:r>
                        <a:rPr lang="en-GB" sz="1400" b="0" i="0" dirty="0">
                          <a:solidFill>
                            <a:srgbClr val="000000"/>
                          </a:solidFill>
                          <a:effectLst/>
                          <a:latin typeface="Gill Sans MT" panose="020B0502020104020203" pitchFamily="34" charset="0"/>
                        </a:rPr>
                        <a:t> </a:t>
                      </a:r>
                      <a:endParaRPr lang="en-GB" sz="1400" dirty="0">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2069428247"/>
                  </a:ext>
                </a:extLst>
              </a:tr>
              <a:tr h="445094">
                <a:tc>
                  <a:txBody>
                    <a:bodyPr/>
                    <a:lstStyle/>
                    <a:p>
                      <a:pPr algn="ctr"/>
                      <a:r>
                        <a:rPr lang="en-GB" sz="1400" dirty="0">
                          <a:latin typeface="Gill Sans MT" panose="020B0502020104020203" pitchFamily="34" charset="0"/>
                        </a:rPr>
                        <a:t>horr</a:t>
                      </a:r>
                      <a:r>
                        <a:rPr lang="en-GB" sz="1400" dirty="0">
                          <a:solidFill>
                            <a:srgbClr val="FF0000"/>
                          </a:solidFill>
                          <a:latin typeface="Gill Sans MT" panose="020B0502020104020203" pitchFamily="34" charset="0"/>
                        </a:rPr>
                        <a:t>ible</a:t>
                      </a:r>
                      <a:endParaRPr lang="en-GB" sz="1400" dirty="0">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3491812910"/>
                  </a:ext>
                </a:extLst>
              </a:tr>
              <a:tr h="445094">
                <a:tc>
                  <a:txBody>
                    <a:bodyPr/>
                    <a:lstStyle/>
                    <a:p>
                      <a:pPr algn="ctr"/>
                      <a:r>
                        <a:rPr lang="en-GB" sz="1400" dirty="0">
                          <a:latin typeface="Gill Sans MT" panose="020B0502020104020203" pitchFamily="34" charset="0"/>
                        </a:rPr>
                        <a:t>sens</a:t>
                      </a:r>
                      <a:r>
                        <a:rPr lang="en-GB" sz="1400" dirty="0">
                          <a:solidFill>
                            <a:srgbClr val="FF0000"/>
                          </a:solidFill>
                          <a:latin typeface="Gill Sans MT" panose="020B0502020104020203" pitchFamily="34" charset="0"/>
                        </a:rPr>
                        <a:t>ible</a:t>
                      </a: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3297106515"/>
                  </a:ext>
                </a:extLst>
              </a:tr>
              <a:tr h="445094">
                <a:tc>
                  <a:txBody>
                    <a:bodyPr/>
                    <a:lstStyle/>
                    <a:p>
                      <a:pPr algn="ctr"/>
                      <a:r>
                        <a:rPr lang="en-GB" sz="1400" dirty="0">
                          <a:solidFill>
                            <a:schemeClr val="tx1"/>
                          </a:solidFill>
                          <a:latin typeface="Gill Sans MT" panose="020B0502020104020203" pitchFamily="34" charset="0"/>
                        </a:rPr>
                        <a:t>incred</a:t>
                      </a:r>
                      <a:r>
                        <a:rPr lang="en-GB" sz="1400" dirty="0">
                          <a:solidFill>
                            <a:srgbClr val="FF0000"/>
                          </a:solidFill>
                          <a:latin typeface="Gill Sans MT" panose="020B0502020104020203" pitchFamily="34" charset="0"/>
                        </a:rPr>
                        <a:t>ible</a:t>
                      </a: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1768782397"/>
                  </a:ext>
                </a:extLst>
              </a:tr>
              <a:tr h="445094">
                <a:tc>
                  <a:txBody>
                    <a:bodyPr/>
                    <a:lstStyle/>
                    <a:p>
                      <a:pPr algn="ctr"/>
                      <a:r>
                        <a:rPr lang="en-GB" sz="1400" dirty="0">
                          <a:solidFill>
                            <a:schemeClr val="tx1"/>
                          </a:solidFill>
                          <a:latin typeface="Gill Sans MT" panose="020B0502020104020203" pitchFamily="34" charset="0"/>
                        </a:rPr>
                        <a:t>vis</a:t>
                      </a:r>
                      <a:r>
                        <a:rPr lang="en-GB" sz="1400" dirty="0">
                          <a:solidFill>
                            <a:srgbClr val="FF0000"/>
                          </a:solidFill>
                          <a:latin typeface="Gill Sans MT" panose="020B0502020104020203" pitchFamily="34" charset="0"/>
                        </a:rPr>
                        <a:t>ible</a:t>
                      </a: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2110962225"/>
                  </a:ext>
                </a:extLst>
              </a:tr>
            </a:tbl>
          </a:graphicData>
        </a:graphic>
      </p:graphicFrame>
    </p:spTree>
    <p:extLst>
      <p:ext uri="{BB962C8B-B14F-4D97-AF65-F5344CB8AC3E}">
        <p14:creationId xmlns:p14="http://schemas.microsoft.com/office/powerpoint/2010/main" val="198850011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34D60A29-5388-C54E-A356-684ED368EECC}"/>
              </a:ext>
            </a:extLst>
          </p:cNvPr>
          <p:cNvGraphicFramePr>
            <a:graphicFrameLocks noGrp="1"/>
          </p:cNvGraphicFramePr>
          <p:nvPr>
            <p:extLst>
              <p:ext uri="{D42A27DB-BD31-4B8C-83A1-F6EECF244321}">
                <p14:modId xmlns:p14="http://schemas.microsoft.com/office/powerpoint/2010/main" val="2229414319"/>
              </p:ext>
            </p:extLst>
          </p:nvPr>
        </p:nvGraphicFramePr>
        <p:xfrm>
          <a:off x="264560" y="276320"/>
          <a:ext cx="6328880" cy="9431620"/>
        </p:xfrm>
        <a:graphic>
          <a:graphicData uri="http://schemas.openxmlformats.org/drawingml/2006/table">
            <a:tbl>
              <a:tblPr firstRow="1" bandRow="1">
                <a:tableStyleId>{5940675A-B579-460E-94D1-54222C63F5DA}</a:tableStyleId>
              </a:tblPr>
              <a:tblGrid>
                <a:gridCol w="1582220">
                  <a:extLst>
                    <a:ext uri="{9D8B030D-6E8A-4147-A177-3AD203B41FA5}">
                      <a16:colId xmlns:a16="http://schemas.microsoft.com/office/drawing/2014/main" val="1942934854"/>
                    </a:ext>
                  </a:extLst>
                </a:gridCol>
                <a:gridCol w="1582220">
                  <a:extLst>
                    <a:ext uri="{9D8B030D-6E8A-4147-A177-3AD203B41FA5}">
                      <a16:colId xmlns:a16="http://schemas.microsoft.com/office/drawing/2014/main" val="1523337370"/>
                    </a:ext>
                  </a:extLst>
                </a:gridCol>
                <a:gridCol w="1582220">
                  <a:extLst>
                    <a:ext uri="{9D8B030D-6E8A-4147-A177-3AD203B41FA5}">
                      <a16:colId xmlns:a16="http://schemas.microsoft.com/office/drawing/2014/main" val="2182128674"/>
                    </a:ext>
                  </a:extLst>
                </a:gridCol>
                <a:gridCol w="1582220">
                  <a:extLst>
                    <a:ext uri="{9D8B030D-6E8A-4147-A177-3AD203B41FA5}">
                      <a16:colId xmlns:a16="http://schemas.microsoft.com/office/drawing/2014/main" val="2108435003"/>
                    </a:ext>
                  </a:extLst>
                </a:gridCol>
              </a:tblGrid>
              <a:tr h="554033">
                <a:tc>
                  <a:txBody>
                    <a:bodyPr/>
                    <a:lstStyle/>
                    <a:p>
                      <a:pPr algn="ctr"/>
                      <a:r>
                        <a:rPr lang="en-GB" sz="1400" b="1" dirty="0">
                          <a:latin typeface="Gill Sans MT" panose="020B0502020104020203" pitchFamily="34" charset="77"/>
                        </a:rPr>
                        <a:t>Focus Word</a:t>
                      </a:r>
                    </a:p>
                  </a:txBody>
                  <a:tcPr anchor="ctr"/>
                </a:tc>
                <a:tc>
                  <a:txBody>
                    <a:bodyPr/>
                    <a:lstStyle/>
                    <a:p>
                      <a:pPr algn="ctr"/>
                      <a:r>
                        <a:rPr lang="en-GB" sz="1800" b="1" dirty="0">
                          <a:latin typeface="Gill Sans MT" panose="020B0502020104020203" pitchFamily="34" charset="77"/>
                        </a:rPr>
                        <a:t>CAPITALS</a:t>
                      </a:r>
                    </a:p>
                  </a:txBody>
                  <a:tcPr anchor="ctr"/>
                </a:tc>
                <a:tc>
                  <a:txBody>
                    <a:bodyPr/>
                    <a:lstStyle/>
                    <a:p>
                      <a:pPr algn="ctr"/>
                      <a:r>
                        <a:rPr lang="en-GB" sz="1800" b="1" dirty="0">
                          <a:solidFill>
                            <a:srgbClr val="FF0000"/>
                          </a:solidFill>
                          <a:latin typeface="Gill Sans MT" panose="020B0502020104020203" pitchFamily="34" charset="77"/>
                        </a:rPr>
                        <a:t>C</a:t>
                      </a:r>
                      <a:r>
                        <a:rPr lang="en-GB" sz="1800" b="1" dirty="0">
                          <a:solidFill>
                            <a:srgbClr val="FFC000"/>
                          </a:solidFill>
                          <a:latin typeface="Gill Sans MT" panose="020B0502020104020203" pitchFamily="34" charset="77"/>
                        </a:rPr>
                        <a:t>o</a:t>
                      </a:r>
                      <a:r>
                        <a:rPr lang="en-GB" sz="1800" b="1" dirty="0">
                          <a:solidFill>
                            <a:srgbClr val="0070C0"/>
                          </a:solidFill>
                          <a:latin typeface="Gill Sans MT" panose="020B0502020104020203" pitchFamily="34" charset="77"/>
                        </a:rPr>
                        <a:t>l</a:t>
                      </a:r>
                      <a:r>
                        <a:rPr lang="en-GB" sz="1800" b="1" dirty="0">
                          <a:solidFill>
                            <a:srgbClr val="7030A0"/>
                          </a:solidFill>
                          <a:latin typeface="Gill Sans MT" panose="020B0502020104020203" pitchFamily="34" charset="77"/>
                        </a:rPr>
                        <a:t>o</a:t>
                      </a:r>
                      <a:r>
                        <a:rPr lang="en-GB" sz="1800" b="1" dirty="0">
                          <a:solidFill>
                            <a:srgbClr val="92D050"/>
                          </a:solidFill>
                          <a:latin typeface="Gill Sans MT" panose="020B0502020104020203" pitchFamily="34" charset="77"/>
                        </a:rPr>
                        <a:t>u</a:t>
                      </a:r>
                      <a:r>
                        <a:rPr lang="en-GB" sz="1800" b="1" dirty="0">
                          <a:solidFill>
                            <a:srgbClr val="C00000"/>
                          </a:solidFill>
                          <a:latin typeface="Gill Sans MT" panose="020B0502020104020203" pitchFamily="34" charset="77"/>
                        </a:rPr>
                        <a:t>r</a:t>
                      </a:r>
                      <a:r>
                        <a:rPr lang="en-GB" sz="1800" b="1" dirty="0">
                          <a:solidFill>
                            <a:srgbClr val="FF00F3"/>
                          </a:solidFill>
                          <a:latin typeface="Gill Sans MT" panose="020B0502020104020203" pitchFamily="34" charset="77"/>
                        </a:rPr>
                        <a:t>s</a:t>
                      </a:r>
                    </a:p>
                  </a:txBody>
                  <a:tcPr anchor="ctr"/>
                </a:tc>
                <a:tc>
                  <a:txBody>
                    <a:bodyPr/>
                    <a:lstStyle/>
                    <a:p>
                      <a:pPr algn="ctr"/>
                      <a:r>
                        <a:rPr lang="en-GB" sz="1600" b="1" dirty="0">
                          <a:latin typeface="STCaiyun" panose="020B0400000000000000" pitchFamily="34" charset="-122"/>
                          <a:ea typeface="STCaiyun" panose="020B0400000000000000" pitchFamily="34" charset="-122"/>
                        </a:rPr>
                        <a:t>BUBBLE WRITING</a:t>
                      </a:r>
                    </a:p>
                  </a:txBody>
                  <a:tcPr anchor="ctr"/>
                </a:tc>
                <a:extLst>
                  <a:ext uri="{0D108BD9-81ED-4DB2-BD59-A6C34878D82A}">
                    <a16:rowId xmlns:a16="http://schemas.microsoft.com/office/drawing/2014/main" val="404860571"/>
                  </a:ext>
                </a:extLst>
              </a:tr>
              <a:tr h="442625">
                <a:tc>
                  <a:txBody>
                    <a:bodyPr/>
                    <a:lstStyle/>
                    <a:p>
                      <a:pPr algn="ctr"/>
                      <a:r>
                        <a:rPr lang="en-GB" sz="1400" b="0" i="0" dirty="0">
                          <a:solidFill>
                            <a:srgbClr val="000000"/>
                          </a:solidFill>
                          <a:effectLst/>
                          <a:latin typeface="Gill Sans MT" panose="020B0502020104020203" pitchFamily="34" charset="0"/>
                        </a:rPr>
                        <a:t>ador</a:t>
                      </a:r>
                      <a:r>
                        <a:rPr lang="en-GB" sz="1400" b="0" i="0" dirty="0">
                          <a:solidFill>
                            <a:srgbClr val="FF0000"/>
                          </a:solidFill>
                          <a:effectLst/>
                          <a:latin typeface="Gill Sans MT" panose="020B0502020104020203" pitchFamily="34" charset="0"/>
                        </a:rPr>
                        <a:t>able</a:t>
                      </a:r>
                      <a:r>
                        <a:rPr lang="en-GB" sz="1400" b="0" i="0" dirty="0">
                          <a:solidFill>
                            <a:srgbClr val="000000"/>
                          </a:solidFill>
                          <a:effectLst/>
                          <a:latin typeface="Gill Sans MT" panose="020B0502020104020203" pitchFamily="34" charset="0"/>
                        </a:rPr>
                        <a:t> </a:t>
                      </a:r>
                      <a:endParaRPr lang="en-GB" sz="1400" dirty="0">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4086512015"/>
                  </a:ext>
                </a:extLst>
              </a:tr>
              <a:tr h="442625">
                <a:tc>
                  <a:txBody>
                    <a:bodyPr/>
                    <a:lstStyle/>
                    <a:p>
                      <a:pPr algn="ctr"/>
                      <a:r>
                        <a:rPr lang="en-GB" sz="1400" b="0" i="0" dirty="0">
                          <a:solidFill>
                            <a:srgbClr val="000000"/>
                          </a:solidFill>
                          <a:effectLst/>
                          <a:latin typeface="Gill Sans MT" panose="020B0502020104020203" pitchFamily="34" charset="0"/>
                        </a:rPr>
                        <a:t>toler</a:t>
                      </a:r>
                      <a:r>
                        <a:rPr lang="en-GB" sz="1400" b="0" i="0" dirty="0">
                          <a:solidFill>
                            <a:srgbClr val="FF0000"/>
                          </a:solidFill>
                          <a:effectLst/>
                          <a:latin typeface="Gill Sans MT" panose="020B0502020104020203" pitchFamily="34" charset="0"/>
                        </a:rPr>
                        <a:t>able</a:t>
                      </a:r>
                      <a:r>
                        <a:rPr lang="en-GB" sz="1400" b="0" i="0" dirty="0">
                          <a:solidFill>
                            <a:srgbClr val="000000"/>
                          </a:solidFill>
                          <a:effectLst/>
                          <a:latin typeface="Gill Sans MT" panose="020B0502020104020203" pitchFamily="34" charset="0"/>
                        </a:rPr>
                        <a:t> </a:t>
                      </a:r>
                      <a:endParaRPr lang="en-GB" sz="1400" dirty="0">
                        <a:latin typeface="Gill Sans MT" panose="020B0502020104020203" pitchFamily="34" charset="0"/>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2247377779"/>
                  </a:ext>
                </a:extLst>
              </a:tr>
              <a:tr h="442625">
                <a:tc>
                  <a:txBody>
                    <a:bodyPr/>
                    <a:lstStyle/>
                    <a:p>
                      <a:pPr algn="ctr"/>
                      <a:r>
                        <a:rPr lang="en-GB" sz="1400" b="0" i="0" dirty="0">
                          <a:solidFill>
                            <a:schemeClr val="tx1"/>
                          </a:solidFill>
                          <a:effectLst/>
                          <a:latin typeface="Gill Sans MT" panose="020B0502020104020203" pitchFamily="34" charset="0"/>
                        </a:rPr>
                        <a:t>notice</a:t>
                      </a:r>
                      <a:r>
                        <a:rPr lang="en-GB" sz="1400" b="0" i="0" dirty="0">
                          <a:solidFill>
                            <a:srgbClr val="FF0000"/>
                          </a:solidFill>
                          <a:effectLst/>
                          <a:latin typeface="Gill Sans MT" panose="020B0502020104020203" pitchFamily="34" charset="0"/>
                        </a:rPr>
                        <a:t>able</a:t>
                      </a:r>
                      <a:endParaRPr lang="en-GB" sz="1400" dirty="0">
                        <a:solidFill>
                          <a:srgbClr val="FF0000"/>
                        </a:solidFill>
                        <a:latin typeface="Gill Sans MT" panose="020B0502020104020203" pitchFamily="34" charset="0"/>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1699098966"/>
                  </a:ext>
                </a:extLst>
              </a:tr>
              <a:tr h="442625">
                <a:tc>
                  <a:txBody>
                    <a:bodyPr/>
                    <a:lstStyle/>
                    <a:p>
                      <a:pPr algn="ctr"/>
                      <a:r>
                        <a:rPr lang="en-GB" sz="1400" b="0" i="0" dirty="0">
                          <a:solidFill>
                            <a:schemeClr val="tx1"/>
                          </a:solidFill>
                          <a:effectLst/>
                          <a:latin typeface="Gill Sans MT" panose="020B0502020104020203" pitchFamily="34" charset="0"/>
                        </a:rPr>
                        <a:t>comfor</a:t>
                      </a:r>
                      <a:r>
                        <a:rPr lang="en-GB" sz="1400" b="0" i="0" dirty="0">
                          <a:solidFill>
                            <a:srgbClr val="000000"/>
                          </a:solidFill>
                          <a:effectLst/>
                          <a:latin typeface="Gill Sans MT" panose="020B0502020104020203" pitchFamily="34" charset="0"/>
                        </a:rPr>
                        <a:t>t</a:t>
                      </a:r>
                      <a:r>
                        <a:rPr lang="en-GB" sz="1400" b="0" i="0" dirty="0">
                          <a:solidFill>
                            <a:srgbClr val="FF0000"/>
                          </a:solidFill>
                          <a:effectLst/>
                          <a:latin typeface="Gill Sans MT" panose="020B0502020104020203" pitchFamily="34" charset="0"/>
                        </a:rPr>
                        <a:t>able</a:t>
                      </a:r>
                      <a:endParaRPr lang="en-GB" sz="1400" dirty="0">
                        <a:solidFill>
                          <a:srgbClr val="FF0000"/>
                        </a:solidFill>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1626354837"/>
                  </a:ext>
                </a:extLst>
              </a:tr>
              <a:tr h="442625">
                <a:tc>
                  <a:txBody>
                    <a:bodyPr/>
                    <a:lstStyle/>
                    <a:p>
                      <a:pPr algn="ctr"/>
                      <a:r>
                        <a:rPr lang="en-GB" sz="1400" b="0" i="0" dirty="0">
                          <a:solidFill>
                            <a:schemeClr val="tx1"/>
                          </a:solidFill>
                          <a:effectLst/>
                          <a:latin typeface="Gill Sans MT" panose="020B0502020104020203" pitchFamily="34" charset="0"/>
                        </a:rPr>
                        <a:t>enjoy</a:t>
                      </a:r>
                      <a:r>
                        <a:rPr lang="en-GB" sz="1400" b="0" i="0" dirty="0">
                          <a:solidFill>
                            <a:srgbClr val="FF0000"/>
                          </a:solidFill>
                          <a:effectLst/>
                          <a:latin typeface="Gill Sans MT" panose="020B0502020104020203" pitchFamily="34" charset="0"/>
                        </a:rPr>
                        <a:t>able</a:t>
                      </a:r>
                      <a:endParaRPr lang="en-GB" sz="1400" dirty="0">
                        <a:solidFill>
                          <a:srgbClr val="FF0000"/>
                        </a:solidFill>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3950065216"/>
                  </a:ext>
                </a:extLst>
              </a:tr>
              <a:tr h="442625">
                <a:tc>
                  <a:txBody>
                    <a:bodyPr/>
                    <a:lstStyle/>
                    <a:p>
                      <a:pPr algn="ctr"/>
                      <a:r>
                        <a:rPr lang="en-GB" sz="1400" b="0" i="0" dirty="0">
                          <a:solidFill>
                            <a:srgbClr val="000000"/>
                          </a:solidFill>
                          <a:effectLst/>
                          <a:latin typeface="Gill Sans MT" panose="020B0502020104020203" pitchFamily="34" charset="0"/>
                        </a:rPr>
                        <a:t>applic</a:t>
                      </a:r>
                      <a:r>
                        <a:rPr lang="en-GB" sz="1400" b="0" i="0" dirty="0">
                          <a:solidFill>
                            <a:srgbClr val="FF0000"/>
                          </a:solidFill>
                          <a:effectLst/>
                          <a:latin typeface="Gill Sans MT" panose="020B0502020104020203" pitchFamily="34" charset="0"/>
                        </a:rPr>
                        <a:t>able</a:t>
                      </a:r>
                      <a:r>
                        <a:rPr lang="en-GB" sz="1400" b="0" i="0" dirty="0">
                          <a:solidFill>
                            <a:srgbClr val="000000"/>
                          </a:solidFill>
                          <a:effectLst/>
                          <a:latin typeface="Gill Sans MT" panose="020B0502020104020203" pitchFamily="34" charset="0"/>
                        </a:rPr>
                        <a:t> </a:t>
                      </a:r>
                      <a:endParaRPr lang="en-GB" sz="1400" dirty="0">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692108902"/>
                  </a:ext>
                </a:extLst>
              </a:tr>
              <a:tr h="442625">
                <a:tc>
                  <a:txBody>
                    <a:bodyPr/>
                    <a:lstStyle/>
                    <a:p>
                      <a:pPr algn="ctr"/>
                      <a:r>
                        <a:rPr lang="en-GB" sz="1400" b="0" i="0" dirty="0">
                          <a:solidFill>
                            <a:schemeClr val="tx1"/>
                          </a:solidFill>
                          <a:effectLst/>
                          <a:latin typeface="Gill Sans MT" panose="020B0502020104020203" pitchFamily="34" charset="0"/>
                        </a:rPr>
                        <a:t>change</a:t>
                      </a:r>
                      <a:r>
                        <a:rPr lang="en-GB" sz="1400" b="0" i="0" dirty="0">
                          <a:solidFill>
                            <a:srgbClr val="FF0000"/>
                          </a:solidFill>
                          <a:effectLst/>
                          <a:latin typeface="Gill Sans MT" panose="020B0502020104020203" pitchFamily="34" charset="0"/>
                        </a:rPr>
                        <a:t>able</a:t>
                      </a:r>
                      <a:endParaRPr lang="en-GB" sz="1400" dirty="0">
                        <a:solidFill>
                          <a:srgbClr val="FF0000"/>
                        </a:solidFill>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3009746873"/>
                  </a:ext>
                </a:extLst>
              </a:tr>
              <a:tr h="442625">
                <a:tc>
                  <a:txBody>
                    <a:bodyPr/>
                    <a:lstStyle/>
                    <a:p>
                      <a:pPr algn="ctr"/>
                      <a:r>
                        <a:rPr lang="en-GB" sz="1400" b="0" i="0" dirty="0">
                          <a:solidFill>
                            <a:srgbClr val="000000"/>
                          </a:solidFill>
                          <a:effectLst/>
                          <a:latin typeface="Gill Sans MT" panose="020B0502020104020203" pitchFamily="34" charset="0"/>
                        </a:rPr>
                        <a:t>leg</a:t>
                      </a:r>
                      <a:r>
                        <a:rPr lang="en-GB" sz="1400" b="0" i="0" dirty="0">
                          <a:solidFill>
                            <a:srgbClr val="FF0000"/>
                          </a:solidFill>
                          <a:effectLst/>
                          <a:latin typeface="Gill Sans MT" panose="020B0502020104020203" pitchFamily="34" charset="0"/>
                        </a:rPr>
                        <a:t>ible</a:t>
                      </a:r>
                      <a:endParaRPr lang="en-GB" sz="1400" dirty="0">
                        <a:solidFill>
                          <a:srgbClr val="FF0000"/>
                        </a:solidFill>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713842261"/>
                  </a:ext>
                </a:extLst>
              </a:tr>
              <a:tr h="442625">
                <a:tc>
                  <a:txBody>
                    <a:bodyPr/>
                    <a:lstStyle/>
                    <a:p>
                      <a:pPr algn="ctr"/>
                      <a:r>
                        <a:rPr lang="en-GB" sz="1400" b="0" i="0" dirty="0">
                          <a:solidFill>
                            <a:schemeClr val="tx1"/>
                          </a:solidFill>
                          <a:effectLst/>
                          <a:latin typeface="Gill Sans MT" panose="020B0502020104020203" pitchFamily="34" charset="0"/>
                        </a:rPr>
                        <a:t>understand</a:t>
                      </a:r>
                      <a:r>
                        <a:rPr lang="en-GB" sz="1400" b="0" i="0" dirty="0">
                          <a:solidFill>
                            <a:srgbClr val="FF0000"/>
                          </a:solidFill>
                          <a:effectLst/>
                          <a:latin typeface="Gill Sans MT" panose="020B0502020104020203" pitchFamily="34" charset="0"/>
                        </a:rPr>
                        <a:t>able</a:t>
                      </a:r>
                      <a:endParaRPr lang="en-GB" sz="1400" dirty="0">
                        <a:solidFill>
                          <a:srgbClr val="FF0000"/>
                        </a:solidFill>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1194838330"/>
                  </a:ext>
                </a:extLst>
              </a:tr>
              <a:tr h="442625">
                <a:tc>
                  <a:txBody>
                    <a:bodyPr/>
                    <a:lstStyle/>
                    <a:p>
                      <a:pPr algn="ctr"/>
                      <a:r>
                        <a:rPr lang="en-GB" sz="1400" b="0" i="0" dirty="0">
                          <a:solidFill>
                            <a:schemeClr val="tx1"/>
                          </a:solidFill>
                          <a:effectLst/>
                          <a:latin typeface="Gill Sans MT" panose="020B0502020104020203" pitchFamily="34" charset="0"/>
                        </a:rPr>
                        <a:t>reason</a:t>
                      </a:r>
                      <a:r>
                        <a:rPr lang="en-GB" sz="1400" b="0" i="0" dirty="0">
                          <a:solidFill>
                            <a:srgbClr val="FF0000"/>
                          </a:solidFill>
                          <a:effectLst/>
                          <a:latin typeface="Gill Sans MT" panose="020B0502020104020203" pitchFamily="34" charset="0"/>
                        </a:rPr>
                        <a:t>able</a:t>
                      </a:r>
                      <a:endParaRPr lang="en-GB" sz="1400" dirty="0">
                        <a:solidFill>
                          <a:srgbClr val="FF0000"/>
                        </a:solidFill>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3763959807"/>
                  </a:ext>
                </a:extLst>
              </a:tr>
              <a:tr h="442625">
                <a:tc>
                  <a:txBody>
                    <a:bodyPr/>
                    <a:lstStyle/>
                    <a:p>
                      <a:pPr algn="ctr"/>
                      <a:r>
                        <a:rPr lang="en-GB" sz="1400" b="0" i="0" dirty="0">
                          <a:solidFill>
                            <a:schemeClr val="tx1"/>
                          </a:solidFill>
                          <a:effectLst/>
                          <a:latin typeface="Gill Sans MT" panose="020B0502020104020203" pitchFamily="34" charset="0"/>
                        </a:rPr>
                        <a:t>conside</a:t>
                      </a:r>
                      <a:r>
                        <a:rPr lang="en-GB" sz="1400" b="0" i="0" dirty="0">
                          <a:solidFill>
                            <a:srgbClr val="000000"/>
                          </a:solidFill>
                          <a:effectLst/>
                          <a:latin typeface="Gill Sans MT" panose="020B0502020104020203" pitchFamily="34" charset="0"/>
                        </a:rPr>
                        <a:t>r</a:t>
                      </a:r>
                      <a:r>
                        <a:rPr lang="en-GB" sz="1400" b="0" i="0" dirty="0">
                          <a:solidFill>
                            <a:srgbClr val="FF0000"/>
                          </a:solidFill>
                          <a:effectLst/>
                          <a:latin typeface="Gill Sans MT" panose="020B0502020104020203" pitchFamily="34" charset="0"/>
                        </a:rPr>
                        <a:t>able </a:t>
                      </a:r>
                      <a:endParaRPr lang="en-GB" sz="1400" dirty="0">
                        <a:solidFill>
                          <a:srgbClr val="FF0000"/>
                        </a:solidFill>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68409351"/>
                  </a:ext>
                </a:extLst>
              </a:tr>
              <a:tr h="442625">
                <a:tc>
                  <a:txBody>
                    <a:bodyPr/>
                    <a:lstStyle/>
                    <a:p>
                      <a:pPr algn="ctr"/>
                      <a:r>
                        <a:rPr lang="en-GB" sz="1400" b="0" i="0" dirty="0">
                          <a:solidFill>
                            <a:srgbClr val="000000"/>
                          </a:solidFill>
                          <a:effectLst/>
                          <a:latin typeface="Gill Sans MT" panose="020B0502020104020203" pitchFamily="34" charset="0"/>
                        </a:rPr>
                        <a:t>forc</a:t>
                      </a:r>
                      <a:r>
                        <a:rPr lang="en-GB" sz="1400" b="0" i="0" dirty="0">
                          <a:solidFill>
                            <a:srgbClr val="FF0000"/>
                          </a:solidFill>
                          <a:effectLst/>
                          <a:latin typeface="Gill Sans MT" panose="020B0502020104020203" pitchFamily="34" charset="0"/>
                        </a:rPr>
                        <a:t>ible</a:t>
                      </a:r>
                      <a:endParaRPr lang="en-GB" sz="1400" dirty="0">
                        <a:solidFill>
                          <a:srgbClr val="FF0000"/>
                        </a:solidFill>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3586527067"/>
                  </a:ext>
                </a:extLst>
              </a:tr>
              <a:tr h="442625">
                <a:tc>
                  <a:txBody>
                    <a:bodyPr/>
                    <a:lstStyle/>
                    <a:p>
                      <a:pPr algn="ctr"/>
                      <a:r>
                        <a:rPr lang="en-GB" sz="1400" b="0" i="0" dirty="0">
                          <a:solidFill>
                            <a:schemeClr val="tx1"/>
                          </a:solidFill>
                          <a:effectLst/>
                          <a:latin typeface="Gill Sans MT" panose="020B0502020104020203" pitchFamily="34" charset="0"/>
                        </a:rPr>
                        <a:t>depend</a:t>
                      </a:r>
                      <a:r>
                        <a:rPr lang="en-GB" sz="1400" b="0" i="0" dirty="0">
                          <a:solidFill>
                            <a:srgbClr val="FF0000"/>
                          </a:solidFill>
                          <a:effectLst/>
                          <a:latin typeface="Gill Sans MT" panose="020B0502020104020203" pitchFamily="34" charset="0"/>
                        </a:rPr>
                        <a:t>able</a:t>
                      </a:r>
                      <a:endParaRPr lang="en-GB" sz="1400" dirty="0">
                        <a:solidFill>
                          <a:srgbClr val="FF0000"/>
                        </a:solidFill>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114567811"/>
                  </a:ext>
                </a:extLst>
              </a:tr>
              <a:tr h="442625">
                <a:tc>
                  <a:txBody>
                    <a:bodyPr/>
                    <a:lstStyle/>
                    <a:p>
                      <a:pPr algn="ctr"/>
                      <a:r>
                        <a:rPr lang="en-GB" sz="1400" b="0" i="0" dirty="0">
                          <a:solidFill>
                            <a:srgbClr val="000000"/>
                          </a:solidFill>
                          <a:effectLst/>
                          <a:latin typeface="Gill Sans MT" panose="020B0502020104020203" pitchFamily="34" charset="0"/>
                        </a:rPr>
                        <a:t>reli</a:t>
                      </a:r>
                      <a:r>
                        <a:rPr lang="en-GB" sz="1400" b="0" i="0" dirty="0">
                          <a:solidFill>
                            <a:srgbClr val="FF0000"/>
                          </a:solidFill>
                          <a:effectLst/>
                          <a:latin typeface="Gill Sans MT" panose="020B0502020104020203" pitchFamily="34" charset="0"/>
                        </a:rPr>
                        <a:t>able</a:t>
                      </a:r>
                      <a:endParaRPr lang="en-GB" sz="1400" dirty="0">
                        <a:solidFill>
                          <a:srgbClr val="FF0000"/>
                        </a:solidFill>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2490078878"/>
                  </a:ext>
                </a:extLst>
              </a:tr>
              <a:tr h="442625">
                <a:tc>
                  <a:txBody>
                    <a:bodyPr/>
                    <a:lstStyle/>
                    <a:p>
                      <a:pPr algn="ctr"/>
                      <a:r>
                        <a:rPr lang="en-GB" sz="1400" dirty="0">
                          <a:latin typeface="Gill Sans MT" panose="020B0502020104020203" pitchFamily="34" charset="0"/>
                        </a:rPr>
                        <a:t>poss</a:t>
                      </a:r>
                      <a:r>
                        <a:rPr lang="en-GB" sz="1400" dirty="0">
                          <a:solidFill>
                            <a:srgbClr val="FF0000"/>
                          </a:solidFill>
                          <a:latin typeface="Gill Sans MT" panose="020B0502020104020203" pitchFamily="34" charset="0"/>
                        </a:rPr>
                        <a:t>ible</a:t>
                      </a: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1507089644"/>
                  </a:ext>
                </a:extLst>
              </a:tr>
              <a:tr h="442625">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1400" b="0" i="0" dirty="0">
                          <a:solidFill>
                            <a:schemeClr val="tx1"/>
                          </a:solidFill>
                          <a:effectLst/>
                          <a:latin typeface="Gill Sans MT" panose="020B0502020104020203" pitchFamily="34" charset="0"/>
                        </a:rPr>
                        <a:t>prob</a:t>
                      </a:r>
                      <a:r>
                        <a:rPr lang="en-GB" sz="1400" b="0" i="0" dirty="0">
                          <a:solidFill>
                            <a:srgbClr val="FF0000"/>
                          </a:solidFill>
                          <a:effectLst/>
                          <a:latin typeface="Gill Sans MT" panose="020B0502020104020203" pitchFamily="34" charset="0"/>
                        </a:rPr>
                        <a:t>able </a:t>
                      </a:r>
                      <a:r>
                        <a:rPr lang="en-GB" sz="1400" b="0" i="0" dirty="0">
                          <a:solidFill>
                            <a:srgbClr val="000000"/>
                          </a:solidFill>
                          <a:effectLst/>
                          <a:latin typeface="Gill Sans MT" panose="020B0502020104020203" pitchFamily="34" charset="0"/>
                        </a:rPr>
                        <a:t> </a:t>
                      </a:r>
                      <a:endParaRPr lang="en-GB" sz="1400" dirty="0">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2069428247"/>
                  </a:ext>
                </a:extLst>
              </a:tr>
              <a:tr h="442625">
                <a:tc>
                  <a:txBody>
                    <a:bodyPr/>
                    <a:lstStyle/>
                    <a:p>
                      <a:pPr algn="ctr"/>
                      <a:r>
                        <a:rPr lang="en-GB" sz="1400" dirty="0">
                          <a:latin typeface="Gill Sans MT" panose="020B0502020104020203" pitchFamily="34" charset="0"/>
                        </a:rPr>
                        <a:t>horr</a:t>
                      </a:r>
                      <a:r>
                        <a:rPr lang="en-GB" sz="1400" dirty="0">
                          <a:solidFill>
                            <a:srgbClr val="FF0000"/>
                          </a:solidFill>
                          <a:latin typeface="Gill Sans MT" panose="020B0502020104020203" pitchFamily="34" charset="0"/>
                        </a:rPr>
                        <a:t>ible</a:t>
                      </a:r>
                      <a:endParaRPr lang="en-GB" sz="1400" dirty="0">
                        <a:latin typeface="Gill Sans MT" panose="020B0502020104020203" pitchFamily="34" charset="0"/>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3491812910"/>
                  </a:ext>
                </a:extLst>
              </a:tr>
              <a:tr h="442625">
                <a:tc>
                  <a:txBody>
                    <a:bodyPr/>
                    <a:lstStyle/>
                    <a:p>
                      <a:pPr algn="ctr"/>
                      <a:r>
                        <a:rPr lang="en-GB" sz="1400" dirty="0">
                          <a:latin typeface="Gill Sans MT" panose="020B0502020104020203" pitchFamily="34" charset="0"/>
                        </a:rPr>
                        <a:t>sens</a:t>
                      </a:r>
                      <a:r>
                        <a:rPr lang="en-GB" sz="1400" dirty="0">
                          <a:solidFill>
                            <a:srgbClr val="FF0000"/>
                          </a:solidFill>
                          <a:latin typeface="Gill Sans MT" panose="020B0502020104020203" pitchFamily="34" charset="0"/>
                        </a:rPr>
                        <a:t>ible</a:t>
                      </a: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3297106515"/>
                  </a:ext>
                </a:extLst>
              </a:tr>
              <a:tr h="442625">
                <a:tc>
                  <a:txBody>
                    <a:bodyPr/>
                    <a:lstStyle/>
                    <a:p>
                      <a:pPr algn="ctr"/>
                      <a:r>
                        <a:rPr lang="en-GB" sz="1400" dirty="0">
                          <a:solidFill>
                            <a:schemeClr val="tx1"/>
                          </a:solidFill>
                          <a:latin typeface="Gill Sans MT" panose="020B0502020104020203" pitchFamily="34" charset="0"/>
                        </a:rPr>
                        <a:t>incred</a:t>
                      </a:r>
                      <a:r>
                        <a:rPr lang="en-GB" sz="1400" dirty="0">
                          <a:solidFill>
                            <a:srgbClr val="FF0000"/>
                          </a:solidFill>
                          <a:latin typeface="Gill Sans MT" panose="020B0502020104020203" pitchFamily="34" charset="0"/>
                        </a:rPr>
                        <a:t>ible</a:t>
                      </a: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827948975"/>
                  </a:ext>
                </a:extLst>
              </a:tr>
              <a:tr h="442625">
                <a:tc>
                  <a:txBody>
                    <a:bodyPr/>
                    <a:lstStyle/>
                    <a:p>
                      <a:pPr algn="ctr"/>
                      <a:r>
                        <a:rPr lang="en-GB" sz="1400" dirty="0">
                          <a:solidFill>
                            <a:schemeClr val="tx1"/>
                          </a:solidFill>
                          <a:latin typeface="Gill Sans MT" panose="020B0502020104020203" pitchFamily="34" charset="0"/>
                        </a:rPr>
                        <a:t>vis</a:t>
                      </a:r>
                      <a:r>
                        <a:rPr lang="en-GB" sz="1400" dirty="0">
                          <a:solidFill>
                            <a:srgbClr val="FF0000"/>
                          </a:solidFill>
                          <a:latin typeface="Gill Sans MT" panose="020B0502020104020203" pitchFamily="34" charset="0"/>
                        </a:rPr>
                        <a:t>ible</a:t>
                      </a: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1720575024"/>
                  </a:ext>
                </a:extLst>
              </a:tr>
            </a:tbl>
          </a:graphicData>
        </a:graphic>
      </p:graphicFrame>
    </p:spTree>
    <p:extLst>
      <p:ext uri="{BB962C8B-B14F-4D97-AF65-F5344CB8AC3E}">
        <p14:creationId xmlns:p14="http://schemas.microsoft.com/office/powerpoint/2010/main" val="258650358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34D60A29-5388-C54E-A356-684ED368EECC}"/>
              </a:ext>
            </a:extLst>
          </p:cNvPr>
          <p:cNvGraphicFramePr>
            <a:graphicFrameLocks noGrp="1"/>
          </p:cNvGraphicFramePr>
          <p:nvPr>
            <p:extLst>
              <p:ext uri="{D42A27DB-BD31-4B8C-83A1-F6EECF244321}">
                <p14:modId xmlns:p14="http://schemas.microsoft.com/office/powerpoint/2010/main" val="2276138267"/>
              </p:ext>
            </p:extLst>
          </p:nvPr>
        </p:nvGraphicFramePr>
        <p:xfrm>
          <a:off x="264560" y="276320"/>
          <a:ext cx="6328880" cy="9446980"/>
        </p:xfrm>
        <a:graphic>
          <a:graphicData uri="http://schemas.openxmlformats.org/drawingml/2006/table">
            <a:tbl>
              <a:tblPr firstRow="1" bandRow="1">
                <a:tableStyleId>{5940675A-B579-460E-94D1-54222C63F5DA}</a:tableStyleId>
              </a:tblPr>
              <a:tblGrid>
                <a:gridCol w="1582220">
                  <a:extLst>
                    <a:ext uri="{9D8B030D-6E8A-4147-A177-3AD203B41FA5}">
                      <a16:colId xmlns:a16="http://schemas.microsoft.com/office/drawing/2014/main" val="1942934854"/>
                    </a:ext>
                  </a:extLst>
                </a:gridCol>
                <a:gridCol w="1582220">
                  <a:extLst>
                    <a:ext uri="{9D8B030D-6E8A-4147-A177-3AD203B41FA5}">
                      <a16:colId xmlns:a16="http://schemas.microsoft.com/office/drawing/2014/main" val="1523337370"/>
                    </a:ext>
                  </a:extLst>
                </a:gridCol>
                <a:gridCol w="1582220">
                  <a:extLst>
                    <a:ext uri="{9D8B030D-6E8A-4147-A177-3AD203B41FA5}">
                      <a16:colId xmlns:a16="http://schemas.microsoft.com/office/drawing/2014/main" val="2182128674"/>
                    </a:ext>
                  </a:extLst>
                </a:gridCol>
                <a:gridCol w="1582220">
                  <a:extLst>
                    <a:ext uri="{9D8B030D-6E8A-4147-A177-3AD203B41FA5}">
                      <a16:colId xmlns:a16="http://schemas.microsoft.com/office/drawing/2014/main" val="2108435003"/>
                    </a:ext>
                  </a:extLst>
                </a:gridCol>
              </a:tblGrid>
              <a:tr h="554994">
                <a:tc>
                  <a:txBody>
                    <a:bodyPr/>
                    <a:lstStyle/>
                    <a:p>
                      <a:pPr algn="ctr"/>
                      <a:r>
                        <a:rPr lang="en-GB" sz="1400" b="1" dirty="0">
                          <a:latin typeface="Gill Sans MT" panose="020B0502020104020203" pitchFamily="34" charset="77"/>
                        </a:rPr>
                        <a:t>Focus Word</a:t>
                      </a:r>
                    </a:p>
                  </a:txBody>
                  <a:tcPr anchor="ctr"/>
                </a:tc>
                <a:tc>
                  <a:txBody>
                    <a:bodyPr/>
                    <a:lstStyle/>
                    <a:p>
                      <a:pPr algn="ctr"/>
                      <a:r>
                        <a:rPr lang="en-GB" sz="1100" b="1" dirty="0">
                          <a:latin typeface="Gill Sans MT" panose="020B0502020104020203" pitchFamily="34" charset="77"/>
                        </a:rPr>
                        <a:t>small</a:t>
                      </a:r>
                    </a:p>
                  </a:txBody>
                  <a:tcPr anchor="ctr"/>
                </a:tc>
                <a:tc>
                  <a:txBody>
                    <a:bodyPr/>
                    <a:lstStyle/>
                    <a:p>
                      <a:pPr algn="ctr"/>
                      <a:r>
                        <a:rPr lang="en-GB" sz="3200" b="1" dirty="0">
                          <a:solidFill>
                            <a:schemeClr val="tx1"/>
                          </a:solidFill>
                          <a:latin typeface="Gill Sans MT" panose="020B0502020104020203" pitchFamily="34" charset="77"/>
                        </a:rPr>
                        <a:t>large</a:t>
                      </a:r>
                    </a:p>
                  </a:txBody>
                  <a:tcPr anchor="ctr"/>
                </a:tc>
                <a:tc>
                  <a:txBody>
                    <a:bodyPr/>
                    <a:lstStyle/>
                    <a:p>
                      <a:pPr algn="ctr"/>
                      <a:r>
                        <a:rPr lang="en-GB" sz="3200" b="0" i="0" dirty="0">
                          <a:latin typeface="Gill Sans" panose="020B0502020104020203" pitchFamily="34" charset="-79"/>
                          <a:ea typeface="STCaiyun" panose="020B0400000000000000" pitchFamily="34" charset="-122"/>
                          <a:cs typeface="Gill Sans" panose="020B0502020104020203" pitchFamily="34" charset="-79"/>
                        </a:rPr>
                        <a:t>m</a:t>
                      </a:r>
                      <a:r>
                        <a:rPr lang="en-GB" sz="1600" b="0" i="0" dirty="0">
                          <a:latin typeface="Gill Sans" panose="020B0502020104020203" pitchFamily="34" charset="-79"/>
                          <a:ea typeface="STCaiyun" panose="020B0400000000000000" pitchFamily="34" charset="-122"/>
                          <a:cs typeface="Gill Sans" panose="020B0502020104020203" pitchFamily="34" charset="-79"/>
                        </a:rPr>
                        <a:t>i</a:t>
                      </a:r>
                      <a:r>
                        <a:rPr lang="en-GB" sz="3200" b="0" i="0" dirty="0">
                          <a:latin typeface="Gill Sans" panose="020B0502020104020203" pitchFamily="34" charset="-79"/>
                          <a:ea typeface="STCaiyun" panose="020B0400000000000000" pitchFamily="34" charset="-122"/>
                          <a:cs typeface="Gill Sans" panose="020B0502020104020203" pitchFamily="34" charset="-79"/>
                        </a:rPr>
                        <a:t>x</a:t>
                      </a:r>
                      <a:r>
                        <a:rPr lang="en-GB" sz="1600" b="0" i="0" dirty="0">
                          <a:latin typeface="Gill Sans" panose="020B0502020104020203" pitchFamily="34" charset="-79"/>
                          <a:ea typeface="STCaiyun" panose="020B0400000000000000" pitchFamily="34" charset="-122"/>
                          <a:cs typeface="Gill Sans" panose="020B0502020104020203" pitchFamily="34" charset="-79"/>
                        </a:rPr>
                        <a:t>e</a:t>
                      </a:r>
                      <a:r>
                        <a:rPr lang="en-GB" sz="3200" b="0" i="0" dirty="0">
                          <a:latin typeface="Gill Sans" panose="020B0502020104020203" pitchFamily="34" charset="-79"/>
                          <a:ea typeface="STCaiyun" panose="020B0400000000000000" pitchFamily="34" charset="-122"/>
                          <a:cs typeface="Gill Sans" panose="020B0502020104020203" pitchFamily="34" charset="-79"/>
                        </a:rPr>
                        <a:t>d</a:t>
                      </a:r>
                      <a:endParaRPr lang="en-GB" sz="1600" b="0" i="0" dirty="0">
                        <a:latin typeface="Gill Sans" panose="020B0502020104020203" pitchFamily="34" charset="-79"/>
                        <a:ea typeface="STCaiyun" panose="020B0400000000000000" pitchFamily="34" charset="-122"/>
                        <a:cs typeface="Gill Sans" panose="020B0502020104020203" pitchFamily="34" charset="-79"/>
                      </a:endParaRPr>
                    </a:p>
                  </a:txBody>
                  <a:tcPr anchor="ctr"/>
                </a:tc>
                <a:extLst>
                  <a:ext uri="{0D108BD9-81ED-4DB2-BD59-A6C34878D82A}">
                    <a16:rowId xmlns:a16="http://schemas.microsoft.com/office/drawing/2014/main" val="404860571"/>
                  </a:ext>
                </a:extLst>
              </a:tr>
              <a:tr h="443393">
                <a:tc>
                  <a:txBody>
                    <a:bodyPr/>
                    <a:lstStyle/>
                    <a:p>
                      <a:pPr algn="ctr"/>
                      <a:r>
                        <a:rPr lang="en-GB" sz="1400" b="0" i="0" dirty="0">
                          <a:solidFill>
                            <a:srgbClr val="000000"/>
                          </a:solidFill>
                          <a:effectLst/>
                          <a:latin typeface="Gill Sans MT" panose="020B0502020104020203" pitchFamily="34" charset="0"/>
                        </a:rPr>
                        <a:t>ador</a:t>
                      </a:r>
                      <a:r>
                        <a:rPr lang="en-GB" sz="1400" b="0" i="0" dirty="0">
                          <a:solidFill>
                            <a:srgbClr val="FF0000"/>
                          </a:solidFill>
                          <a:effectLst/>
                          <a:latin typeface="Gill Sans MT" panose="020B0502020104020203" pitchFamily="34" charset="0"/>
                        </a:rPr>
                        <a:t>able</a:t>
                      </a:r>
                      <a:r>
                        <a:rPr lang="en-GB" sz="1400" b="0" i="0" dirty="0">
                          <a:solidFill>
                            <a:srgbClr val="000000"/>
                          </a:solidFill>
                          <a:effectLst/>
                          <a:latin typeface="Gill Sans MT" panose="020B0502020104020203" pitchFamily="34" charset="0"/>
                        </a:rPr>
                        <a:t> </a:t>
                      </a:r>
                      <a:endParaRPr lang="en-GB" sz="1400" dirty="0">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4086512015"/>
                  </a:ext>
                </a:extLst>
              </a:tr>
              <a:tr h="443393">
                <a:tc>
                  <a:txBody>
                    <a:bodyPr/>
                    <a:lstStyle/>
                    <a:p>
                      <a:pPr algn="ctr"/>
                      <a:r>
                        <a:rPr lang="en-GB" sz="1400" b="0" i="0" dirty="0">
                          <a:solidFill>
                            <a:srgbClr val="000000"/>
                          </a:solidFill>
                          <a:effectLst/>
                          <a:latin typeface="Gill Sans MT" panose="020B0502020104020203" pitchFamily="34" charset="0"/>
                        </a:rPr>
                        <a:t>toler</a:t>
                      </a:r>
                      <a:r>
                        <a:rPr lang="en-GB" sz="1400" b="0" i="0" dirty="0">
                          <a:solidFill>
                            <a:srgbClr val="FF0000"/>
                          </a:solidFill>
                          <a:effectLst/>
                          <a:latin typeface="Gill Sans MT" panose="020B0502020104020203" pitchFamily="34" charset="0"/>
                        </a:rPr>
                        <a:t>able</a:t>
                      </a:r>
                      <a:r>
                        <a:rPr lang="en-GB" sz="1400" b="0" i="0" dirty="0">
                          <a:solidFill>
                            <a:srgbClr val="000000"/>
                          </a:solidFill>
                          <a:effectLst/>
                          <a:latin typeface="Gill Sans MT" panose="020B0502020104020203" pitchFamily="34" charset="0"/>
                        </a:rPr>
                        <a:t> </a:t>
                      </a:r>
                      <a:endParaRPr lang="en-GB" sz="1400" dirty="0">
                        <a:latin typeface="Gill Sans MT" panose="020B0502020104020203" pitchFamily="34" charset="0"/>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2247377779"/>
                  </a:ext>
                </a:extLst>
              </a:tr>
              <a:tr h="443393">
                <a:tc>
                  <a:txBody>
                    <a:bodyPr/>
                    <a:lstStyle/>
                    <a:p>
                      <a:pPr algn="ctr"/>
                      <a:r>
                        <a:rPr lang="en-GB" sz="1400" b="0" i="0" dirty="0">
                          <a:solidFill>
                            <a:schemeClr val="tx1"/>
                          </a:solidFill>
                          <a:effectLst/>
                          <a:latin typeface="Gill Sans MT" panose="020B0502020104020203" pitchFamily="34" charset="0"/>
                        </a:rPr>
                        <a:t>notice</a:t>
                      </a:r>
                      <a:r>
                        <a:rPr lang="en-GB" sz="1400" b="0" i="0" dirty="0">
                          <a:solidFill>
                            <a:srgbClr val="FF0000"/>
                          </a:solidFill>
                          <a:effectLst/>
                          <a:latin typeface="Gill Sans MT" panose="020B0502020104020203" pitchFamily="34" charset="0"/>
                        </a:rPr>
                        <a:t>able</a:t>
                      </a:r>
                      <a:endParaRPr lang="en-GB" sz="1400" dirty="0">
                        <a:solidFill>
                          <a:srgbClr val="FF0000"/>
                        </a:solidFill>
                        <a:latin typeface="Gill Sans MT" panose="020B0502020104020203" pitchFamily="34" charset="0"/>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1699098966"/>
                  </a:ext>
                </a:extLst>
              </a:tr>
              <a:tr h="443393">
                <a:tc>
                  <a:txBody>
                    <a:bodyPr/>
                    <a:lstStyle/>
                    <a:p>
                      <a:pPr algn="ctr"/>
                      <a:r>
                        <a:rPr lang="en-GB" sz="1400" b="0" i="0" dirty="0">
                          <a:solidFill>
                            <a:schemeClr val="tx1"/>
                          </a:solidFill>
                          <a:effectLst/>
                          <a:latin typeface="Gill Sans MT" panose="020B0502020104020203" pitchFamily="34" charset="0"/>
                        </a:rPr>
                        <a:t>comfor</a:t>
                      </a:r>
                      <a:r>
                        <a:rPr lang="en-GB" sz="1400" b="0" i="0" dirty="0">
                          <a:solidFill>
                            <a:srgbClr val="000000"/>
                          </a:solidFill>
                          <a:effectLst/>
                          <a:latin typeface="Gill Sans MT" panose="020B0502020104020203" pitchFamily="34" charset="0"/>
                        </a:rPr>
                        <a:t>t</a:t>
                      </a:r>
                      <a:r>
                        <a:rPr lang="en-GB" sz="1400" b="0" i="0" dirty="0">
                          <a:solidFill>
                            <a:srgbClr val="FF0000"/>
                          </a:solidFill>
                          <a:effectLst/>
                          <a:latin typeface="Gill Sans MT" panose="020B0502020104020203" pitchFamily="34" charset="0"/>
                        </a:rPr>
                        <a:t>able</a:t>
                      </a:r>
                      <a:endParaRPr lang="en-GB" sz="1400" dirty="0">
                        <a:solidFill>
                          <a:srgbClr val="FF0000"/>
                        </a:solidFill>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1626354837"/>
                  </a:ext>
                </a:extLst>
              </a:tr>
              <a:tr h="443393">
                <a:tc>
                  <a:txBody>
                    <a:bodyPr/>
                    <a:lstStyle/>
                    <a:p>
                      <a:pPr algn="ctr"/>
                      <a:r>
                        <a:rPr lang="en-GB" sz="1400" b="0" i="0" dirty="0">
                          <a:solidFill>
                            <a:schemeClr val="tx1"/>
                          </a:solidFill>
                          <a:effectLst/>
                          <a:latin typeface="Gill Sans MT" panose="020B0502020104020203" pitchFamily="34" charset="0"/>
                        </a:rPr>
                        <a:t>enjoy</a:t>
                      </a:r>
                      <a:r>
                        <a:rPr lang="en-GB" sz="1400" b="0" i="0" dirty="0">
                          <a:solidFill>
                            <a:srgbClr val="FF0000"/>
                          </a:solidFill>
                          <a:effectLst/>
                          <a:latin typeface="Gill Sans MT" panose="020B0502020104020203" pitchFamily="34" charset="0"/>
                        </a:rPr>
                        <a:t>able</a:t>
                      </a:r>
                      <a:endParaRPr lang="en-GB" sz="1400" dirty="0">
                        <a:solidFill>
                          <a:srgbClr val="FF0000"/>
                        </a:solidFill>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3950065216"/>
                  </a:ext>
                </a:extLst>
              </a:tr>
              <a:tr h="443393">
                <a:tc>
                  <a:txBody>
                    <a:bodyPr/>
                    <a:lstStyle/>
                    <a:p>
                      <a:pPr algn="ctr"/>
                      <a:r>
                        <a:rPr lang="en-GB" sz="1400" b="0" i="0" dirty="0">
                          <a:solidFill>
                            <a:srgbClr val="000000"/>
                          </a:solidFill>
                          <a:effectLst/>
                          <a:latin typeface="Gill Sans MT" panose="020B0502020104020203" pitchFamily="34" charset="0"/>
                        </a:rPr>
                        <a:t>applic</a:t>
                      </a:r>
                      <a:r>
                        <a:rPr lang="en-GB" sz="1400" b="0" i="0" dirty="0">
                          <a:solidFill>
                            <a:srgbClr val="FF0000"/>
                          </a:solidFill>
                          <a:effectLst/>
                          <a:latin typeface="Gill Sans MT" panose="020B0502020104020203" pitchFamily="34" charset="0"/>
                        </a:rPr>
                        <a:t>able</a:t>
                      </a:r>
                      <a:r>
                        <a:rPr lang="en-GB" sz="1400" b="0" i="0" dirty="0">
                          <a:solidFill>
                            <a:srgbClr val="000000"/>
                          </a:solidFill>
                          <a:effectLst/>
                          <a:latin typeface="Gill Sans MT" panose="020B0502020104020203" pitchFamily="34" charset="0"/>
                        </a:rPr>
                        <a:t> </a:t>
                      </a:r>
                      <a:endParaRPr lang="en-GB" sz="1400" dirty="0">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692108902"/>
                  </a:ext>
                </a:extLst>
              </a:tr>
              <a:tr h="443393">
                <a:tc>
                  <a:txBody>
                    <a:bodyPr/>
                    <a:lstStyle/>
                    <a:p>
                      <a:pPr algn="ctr"/>
                      <a:r>
                        <a:rPr lang="en-GB" sz="1400" b="0" i="0" dirty="0">
                          <a:solidFill>
                            <a:schemeClr val="tx1"/>
                          </a:solidFill>
                          <a:effectLst/>
                          <a:latin typeface="Gill Sans MT" panose="020B0502020104020203" pitchFamily="34" charset="0"/>
                        </a:rPr>
                        <a:t>change</a:t>
                      </a:r>
                      <a:r>
                        <a:rPr lang="en-GB" sz="1400" b="0" i="0" dirty="0">
                          <a:solidFill>
                            <a:srgbClr val="FF0000"/>
                          </a:solidFill>
                          <a:effectLst/>
                          <a:latin typeface="Gill Sans MT" panose="020B0502020104020203" pitchFamily="34" charset="0"/>
                        </a:rPr>
                        <a:t>able</a:t>
                      </a:r>
                      <a:endParaRPr lang="en-GB" sz="1400" dirty="0">
                        <a:solidFill>
                          <a:srgbClr val="FF0000"/>
                        </a:solidFill>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3009746873"/>
                  </a:ext>
                </a:extLst>
              </a:tr>
              <a:tr h="443393">
                <a:tc>
                  <a:txBody>
                    <a:bodyPr/>
                    <a:lstStyle/>
                    <a:p>
                      <a:pPr algn="ctr"/>
                      <a:r>
                        <a:rPr lang="en-GB" sz="1400" b="0" i="0" dirty="0">
                          <a:solidFill>
                            <a:srgbClr val="000000"/>
                          </a:solidFill>
                          <a:effectLst/>
                          <a:latin typeface="Gill Sans MT" panose="020B0502020104020203" pitchFamily="34" charset="0"/>
                        </a:rPr>
                        <a:t>leg</a:t>
                      </a:r>
                      <a:r>
                        <a:rPr lang="en-GB" sz="1400" b="0" i="0" dirty="0">
                          <a:solidFill>
                            <a:srgbClr val="FF0000"/>
                          </a:solidFill>
                          <a:effectLst/>
                          <a:latin typeface="Gill Sans MT" panose="020B0502020104020203" pitchFamily="34" charset="0"/>
                        </a:rPr>
                        <a:t>ible</a:t>
                      </a:r>
                      <a:endParaRPr lang="en-GB" sz="1400" dirty="0">
                        <a:solidFill>
                          <a:srgbClr val="FF0000"/>
                        </a:solidFill>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713842261"/>
                  </a:ext>
                </a:extLst>
              </a:tr>
              <a:tr h="443393">
                <a:tc>
                  <a:txBody>
                    <a:bodyPr/>
                    <a:lstStyle/>
                    <a:p>
                      <a:pPr algn="ctr"/>
                      <a:r>
                        <a:rPr lang="en-GB" sz="1400" b="0" i="0" dirty="0">
                          <a:solidFill>
                            <a:schemeClr val="tx1"/>
                          </a:solidFill>
                          <a:effectLst/>
                          <a:latin typeface="Gill Sans MT" panose="020B0502020104020203" pitchFamily="34" charset="0"/>
                        </a:rPr>
                        <a:t>understand</a:t>
                      </a:r>
                      <a:r>
                        <a:rPr lang="en-GB" sz="1400" b="0" i="0" dirty="0">
                          <a:solidFill>
                            <a:srgbClr val="FF0000"/>
                          </a:solidFill>
                          <a:effectLst/>
                          <a:latin typeface="Gill Sans MT" panose="020B0502020104020203" pitchFamily="34" charset="0"/>
                        </a:rPr>
                        <a:t>able</a:t>
                      </a:r>
                      <a:endParaRPr lang="en-GB" sz="1400" dirty="0">
                        <a:solidFill>
                          <a:srgbClr val="FF0000"/>
                        </a:solidFill>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1194838330"/>
                  </a:ext>
                </a:extLst>
              </a:tr>
              <a:tr h="443393">
                <a:tc>
                  <a:txBody>
                    <a:bodyPr/>
                    <a:lstStyle/>
                    <a:p>
                      <a:pPr algn="ctr"/>
                      <a:r>
                        <a:rPr lang="en-GB" sz="1400" b="0" i="0" dirty="0">
                          <a:solidFill>
                            <a:schemeClr val="tx1"/>
                          </a:solidFill>
                          <a:effectLst/>
                          <a:latin typeface="Gill Sans MT" panose="020B0502020104020203" pitchFamily="34" charset="0"/>
                        </a:rPr>
                        <a:t>reason</a:t>
                      </a:r>
                      <a:r>
                        <a:rPr lang="en-GB" sz="1400" b="0" i="0" dirty="0">
                          <a:solidFill>
                            <a:srgbClr val="FF0000"/>
                          </a:solidFill>
                          <a:effectLst/>
                          <a:latin typeface="Gill Sans MT" panose="020B0502020104020203" pitchFamily="34" charset="0"/>
                        </a:rPr>
                        <a:t>able</a:t>
                      </a:r>
                      <a:endParaRPr lang="en-GB" sz="1400" dirty="0">
                        <a:solidFill>
                          <a:srgbClr val="FF0000"/>
                        </a:solidFill>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3763959807"/>
                  </a:ext>
                </a:extLst>
              </a:tr>
              <a:tr h="443393">
                <a:tc>
                  <a:txBody>
                    <a:bodyPr/>
                    <a:lstStyle/>
                    <a:p>
                      <a:pPr algn="ctr"/>
                      <a:r>
                        <a:rPr lang="en-GB" sz="1400" b="0" i="0" dirty="0">
                          <a:solidFill>
                            <a:schemeClr val="tx1"/>
                          </a:solidFill>
                          <a:effectLst/>
                          <a:latin typeface="Gill Sans MT" panose="020B0502020104020203" pitchFamily="34" charset="0"/>
                        </a:rPr>
                        <a:t>conside</a:t>
                      </a:r>
                      <a:r>
                        <a:rPr lang="en-GB" sz="1400" b="0" i="0" dirty="0">
                          <a:solidFill>
                            <a:srgbClr val="000000"/>
                          </a:solidFill>
                          <a:effectLst/>
                          <a:latin typeface="Gill Sans MT" panose="020B0502020104020203" pitchFamily="34" charset="0"/>
                        </a:rPr>
                        <a:t>r</a:t>
                      </a:r>
                      <a:r>
                        <a:rPr lang="en-GB" sz="1400" b="0" i="0" dirty="0">
                          <a:solidFill>
                            <a:srgbClr val="FF0000"/>
                          </a:solidFill>
                          <a:effectLst/>
                          <a:latin typeface="Gill Sans MT" panose="020B0502020104020203" pitchFamily="34" charset="0"/>
                        </a:rPr>
                        <a:t>able </a:t>
                      </a:r>
                      <a:endParaRPr lang="en-GB" sz="1400" dirty="0">
                        <a:solidFill>
                          <a:srgbClr val="FF0000"/>
                        </a:solidFill>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68409351"/>
                  </a:ext>
                </a:extLst>
              </a:tr>
              <a:tr h="443393">
                <a:tc>
                  <a:txBody>
                    <a:bodyPr/>
                    <a:lstStyle/>
                    <a:p>
                      <a:pPr algn="ctr"/>
                      <a:r>
                        <a:rPr lang="en-GB" sz="1400" b="0" i="0" dirty="0">
                          <a:solidFill>
                            <a:srgbClr val="000000"/>
                          </a:solidFill>
                          <a:effectLst/>
                          <a:latin typeface="Gill Sans MT" panose="020B0502020104020203" pitchFamily="34" charset="0"/>
                        </a:rPr>
                        <a:t>forc</a:t>
                      </a:r>
                      <a:r>
                        <a:rPr lang="en-GB" sz="1400" b="0" i="0" dirty="0">
                          <a:solidFill>
                            <a:srgbClr val="FF0000"/>
                          </a:solidFill>
                          <a:effectLst/>
                          <a:latin typeface="Gill Sans MT" panose="020B0502020104020203" pitchFamily="34" charset="0"/>
                        </a:rPr>
                        <a:t>ible</a:t>
                      </a:r>
                      <a:endParaRPr lang="en-GB" sz="1400" dirty="0">
                        <a:solidFill>
                          <a:srgbClr val="FF0000"/>
                        </a:solidFill>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3586527067"/>
                  </a:ext>
                </a:extLst>
              </a:tr>
              <a:tr h="443393">
                <a:tc>
                  <a:txBody>
                    <a:bodyPr/>
                    <a:lstStyle/>
                    <a:p>
                      <a:pPr algn="ctr"/>
                      <a:r>
                        <a:rPr lang="en-GB" sz="1400" b="0" i="0" dirty="0">
                          <a:solidFill>
                            <a:schemeClr val="tx1"/>
                          </a:solidFill>
                          <a:effectLst/>
                          <a:latin typeface="Gill Sans MT" panose="020B0502020104020203" pitchFamily="34" charset="0"/>
                        </a:rPr>
                        <a:t>depend</a:t>
                      </a:r>
                      <a:r>
                        <a:rPr lang="en-GB" sz="1400" b="0" i="0" dirty="0">
                          <a:solidFill>
                            <a:srgbClr val="FF0000"/>
                          </a:solidFill>
                          <a:effectLst/>
                          <a:latin typeface="Gill Sans MT" panose="020B0502020104020203" pitchFamily="34" charset="0"/>
                        </a:rPr>
                        <a:t>able</a:t>
                      </a:r>
                      <a:endParaRPr lang="en-GB" sz="1400" dirty="0">
                        <a:solidFill>
                          <a:srgbClr val="FF0000"/>
                        </a:solidFill>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114567811"/>
                  </a:ext>
                </a:extLst>
              </a:tr>
              <a:tr h="443393">
                <a:tc>
                  <a:txBody>
                    <a:bodyPr/>
                    <a:lstStyle/>
                    <a:p>
                      <a:pPr algn="ctr"/>
                      <a:r>
                        <a:rPr lang="en-GB" sz="1400" b="0" i="0" dirty="0">
                          <a:solidFill>
                            <a:srgbClr val="000000"/>
                          </a:solidFill>
                          <a:effectLst/>
                          <a:latin typeface="Gill Sans MT" panose="020B0502020104020203" pitchFamily="34" charset="0"/>
                        </a:rPr>
                        <a:t>reli</a:t>
                      </a:r>
                      <a:r>
                        <a:rPr lang="en-GB" sz="1400" b="0" i="0" dirty="0">
                          <a:solidFill>
                            <a:srgbClr val="FF0000"/>
                          </a:solidFill>
                          <a:effectLst/>
                          <a:latin typeface="Gill Sans MT" panose="020B0502020104020203" pitchFamily="34" charset="0"/>
                        </a:rPr>
                        <a:t>able</a:t>
                      </a:r>
                      <a:endParaRPr lang="en-GB" sz="1400" dirty="0">
                        <a:solidFill>
                          <a:srgbClr val="FF0000"/>
                        </a:solidFill>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2490078878"/>
                  </a:ext>
                </a:extLst>
              </a:tr>
              <a:tr h="443393">
                <a:tc>
                  <a:txBody>
                    <a:bodyPr/>
                    <a:lstStyle/>
                    <a:p>
                      <a:pPr algn="ctr"/>
                      <a:r>
                        <a:rPr lang="en-GB" sz="1400" dirty="0">
                          <a:latin typeface="Gill Sans MT" panose="020B0502020104020203" pitchFamily="34" charset="0"/>
                        </a:rPr>
                        <a:t>poss</a:t>
                      </a:r>
                      <a:r>
                        <a:rPr lang="en-GB" sz="1400" dirty="0">
                          <a:solidFill>
                            <a:srgbClr val="FF0000"/>
                          </a:solidFill>
                          <a:latin typeface="Gill Sans MT" panose="020B0502020104020203" pitchFamily="34" charset="0"/>
                        </a:rPr>
                        <a:t>ible</a:t>
                      </a: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1507089644"/>
                  </a:ext>
                </a:extLst>
              </a:tr>
              <a:tr h="443393">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1400" b="0" i="0" dirty="0">
                          <a:solidFill>
                            <a:schemeClr val="tx1"/>
                          </a:solidFill>
                          <a:effectLst/>
                          <a:latin typeface="Gill Sans MT" panose="020B0502020104020203" pitchFamily="34" charset="0"/>
                        </a:rPr>
                        <a:t>prob</a:t>
                      </a:r>
                      <a:r>
                        <a:rPr lang="en-GB" sz="1400" b="0" i="0" dirty="0">
                          <a:solidFill>
                            <a:srgbClr val="FF0000"/>
                          </a:solidFill>
                          <a:effectLst/>
                          <a:latin typeface="Gill Sans MT" panose="020B0502020104020203" pitchFamily="34" charset="0"/>
                        </a:rPr>
                        <a:t>able </a:t>
                      </a:r>
                      <a:r>
                        <a:rPr lang="en-GB" sz="1400" b="0" i="0" dirty="0">
                          <a:solidFill>
                            <a:srgbClr val="000000"/>
                          </a:solidFill>
                          <a:effectLst/>
                          <a:latin typeface="Gill Sans MT" panose="020B0502020104020203" pitchFamily="34" charset="0"/>
                        </a:rPr>
                        <a:t> </a:t>
                      </a:r>
                      <a:endParaRPr lang="en-GB" sz="1400" dirty="0">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2069428247"/>
                  </a:ext>
                </a:extLst>
              </a:tr>
              <a:tr h="443393">
                <a:tc>
                  <a:txBody>
                    <a:bodyPr/>
                    <a:lstStyle/>
                    <a:p>
                      <a:pPr algn="ctr"/>
                      <a:r>
                        <a:rPr lang="en-GB" sz="1400" dirty="0">
                          <a:latin typeface="Gill Sans MT" panose="020B0502020104020203" pitchFamily="34" charset="0"/>
                        </a:rPr>
                        <a:t>horr</a:t>
                      </a:r>
                      <a:r>
                        <a:rPr lang="en-GB" sz="1400" dirty="0">
                          <a:solidFill>
                            <a:srgbClr val="FF0000"/>
                          </a:solidFill>
                          <a:latin typeface="Gill Sans MT" panose="020B0502020104020203" pitchFamily="34" charset="0"/>
                        </a:rPr>
                        <a:t>ible</a:t>
                      </a:r>
                      <a:endParaRPr lang="en-GB" sz="1400" dirty="0">
                        <a:latin typeface="Gill Sans MT" panose="020B0502020104020203" pitchFamily="34" charset="0"/>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3491812910"/>
                  </a:ext>
                </a:extLst>
              </a:tr>
              <a:tr h="443393">
                <a:tc>
                  <a:txBody>
                    <a:bodyPr/>
                    <a:lstStyle/>
                    <a:p>
                      <a:pPr algn="ctr"/>
                      <a:r>
                        <a:rPr lang="en-GB" sz="1400" dirty="0">
                          <a:latin typeface="Gill Sans MT" panose="020B0502020104020203" pitchFamily="34" charset="0"/>
                        </a:rPr>
                        <a:t>sens</a:t>
                      </a:r>
                      <a:r>
                        <a:rPr lang="en-GB" sz="1400" dirty="0">
                          <a:solidFill>
                            <a:srgbClr val="FF0000"/>
                          </a:solidFill>
                          <a:latin typeface="Gill Sans MT" panose="020B0502020104020203" pitchFamily="34" charset="0"/>
                        </a:rPr>
                        <a:t>ible</a:t>
                      </a: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3297106515"/>
                  </a:ext>
                </a:extLst>
              </a:tr>
              <a:tr h="443393">
                <a:tc>
                  <a:txBody>
                    <a:bodyPr/>
                    <a:lstStyle/>
                    <a:p>
                      <a:pPr algn="ctr"/>
                      <a:r>
                        <a:rPr lang="en-GB" sz="1400" dirty="0">
                          <a:solidFill>
                            <a:schemeClr val="tx1"/>
                          </a:solidFill>
                          <a:latin typeface="Gill Sans MT" panose="020B0502020104020203" pitchFamily="34" charset="0"/>
                        </a:rPr>
                        <a:t>incred</a:t>
                      </a:r>
                      <a:r>
                        <a:rPr lang="en-GB" sz="1400" dirty="0">
                          <a:solidFill>
                            <a:srgbClr val="FF0000"/>
                          </a:solidFill>
                          <a:latin typeface="Gill Sans MT" panose="020B0502020104020203" pitchFamily="34" charset="0"/>
                        </a:rPr>
                        <a:t>ible</a:t>
                      </a: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2570041882"/>
                  </a:ext>
                </a:extLst>
              </a:tr>
              <a:tr h="443393">
                <a:tc>
                  <a:txBody>
                    <a:bodyPr/>
                    <a:lstStyle/>
                    <a:p>
                      <a:pPr algn="ctr"/>
                      <a:r>
                        <a:rPr lang="en-GB" sz="1400" dirty="0">
                          <a:solidFill>
                            <a:schemeClr val="tx1"/>
                          </a:solidFill>
                          <a:latin typeface="Gill Sans MT" panose="020B0502020104020203" pitchFamily="34" charset="0"/>
                        </a:rPr>
                        <a:t>vis</a:t>
                      </a:r>
                      <a:r>
                        <a:rPr lang="en-GB" sz="1400" dirty="0">
                          <a:solidFill>
                            <a:srgbClr val="FF0000"/>
                          </a:solidFill>
                          <a:latin typeface="Gill Sans MT" panose="020B0502020104020203" pitchFamily="34" charset="0"/>
                        </a:rPr>
                        <a:t>ible</a:t>
                      </a: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3358296062"/>
                  </a:ext>
                </a:extLst>
              </a:tr>
            </a:tbl>
          </a:graphicData>
        </a:graphic>
      </p:graphicFrame>
    </p:spTree>
    <p:extLst>
      <p:ext uri="{BB962C8B-B14F-4D97-AF65-F5344CB8AC3E}">
        <p14:creationId xmlns:p14="http://schemas.microsoft.com/office/powerpoint/2010/main" val="1526886395"/>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1340</TotalTime>
  <Words>2291</Words>
  <Application>Microsoft Macintosh PowerPoint</Application>
  <PresentationFormat>A4 Paper (210x297 mm)</PresentationFormat>
  <Paragraphs>555</Paragraphs>
  <Slides>42</Slides>
  <Notes>9</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42</vt:i4>
      </vt:variant>
    </vt:vector>
  </HeadingPairs>
  <TitlesOfParts>
    <vt:vector size="50" baseType="lpstr">
      <vt:lpstr>STCaiyun</vt:lpstr>
      <vt:lpstr>Arial</vt:lpstr>
      <vt:lpstr>Calibri</vt:lpstr>
      <vt:lpstr>Calibri Light</vt:lpstr>
      <vt:lpstr>Gill Sans</vt:lpstr>
      <vt:lpstr>Gill Sans MT</vt:lpstr>
      <vt:lpstr>Gill Sans SemiBold</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vocabularyninja@yahoo.com</dc:creator>
  <cp:lastModifiedBy>Andrew Jennings</cp:lastModifiedBy>
  <cp:revision>52</cp:revision>
  <dcterms:created xsi:type="dcterms:W3CDTF">2020-04-07T16:27:58Z</dcterms:created>
  <dcterms:modified xsi:type="dcterms:W3CDTF">2026-08-26T07:22:39Z</dcterms:modified>
</cp:coreProperties>
</file>