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FDFF"/>
    <a:srgbClr val="F4FFFD"/>
    <a:srgbClr val="ECF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1781"/>
    <p:restoredTop sz="94540"/>
  </p:normalViewPr>
  <p:slideViewPr>
    <p:cSldViewPr snapToGrid="0">
      <p:cViewPr varScale="1">
        <p:scale>
          <a:sx n="114" d="100"/>
          <a:sy n="114" d="100"/>
        </p:scale>
        <p:origin x="247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8059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74929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2159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1838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6831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5398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342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24767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5459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4361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6AE5B-1C76-3C4B-AEF5-3B5E6C1C6616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9669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276AE5B-1C76-3C4B-AEF5-3B5E6C1C6616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6780E3-A3B4-1144-AE3A-E7343A1E1E3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1679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862295-986E-F553-F261-D8EE84908D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DCB0B33-476D-94AB-907A-065E0C4476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227210"/>
              </p:ext>
            </p:extLst>
          </p:nvPr>
        </p:nvGraphicFramePr>
        <p:xfrm>
          <a:off x="209083" y="1413877"/>
          <a:ext cx="9487830" cy="51389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18605">
                  <a:extLst>
                    <a:ext uri="{9D8B030D-6E8A-4147-A177-3AD203B41FA5}">
                      <a16:colId xmlns:a16="http://schemas.microsoft.com/office/drawing/2014/main" val="458450377"/>
                    </a:ext>
                  </a:extLst>
                </a:gridCol>
                <a:gridCol w="2001548">
                  <a:extLst>
                    <a:ext uri="{9D8B030D-6E8A-4147-A177-3AD203B41FA5}">
                      <a16:colId xmlns:a16="http://schemas.microsoft.com/office/drawing/2014/main" val="3765746959"/>
                    </a:ext>
                  </a:extLst>
                </a:gridCol>
                <a:gridCol w="2001548">
                  <a:extLst>
                    <a:ext uri="{9D8B030D-6E8A-4147-A177-3AD203B41FA5}">
                      <a16:colId xmlns:a16="http://schemas.microsoft.com/office/drawing/2014/main" val="2924210533"/>
                    </a:ext>
                  </a:extLst>
                </a:gridCol>
                <a:gridCol w="2161310">
                  <a:extLst>
                    <a:ext uri="{9D8B030D-6E8A-4147-A177-3AD203B41FA5}">
                      <a16:colId xmlns:a16="http://schemas.microsoft.com/office/drawing/2014/main" val="2032059517"/>
                    </a:ext>
                  </a:extLst>
                </a:gridCol>
                <a:gridCol w="1704819">
                  <a:extLst>
                    <a:ext uri="{9D8B030D-6E8A-4147-A177-3AD203B41FA5}">
                      <a16:colId xmlns:a16="http://schemas.microsoft.com/office/drawing/2014/main" val="2307371072"/>
                    </a:ext>
                  </a:extLst>
                </a:gridCol>
              </a:tblGrid>
              <a:tr h="268994">
                <a:tc>
                  <a:txBody>
                    <a:bodyPr/>
                    <a:lstStyle/>
                    <a:p>
                      <a:pPr algn="ctr"/>
                      <a:r>
                        <a:rPr lang="en-GB" sz="1200" b="1" i="0" dirty="0">
                          <a:latin typeface="Gill Sans MT" panose="020B0502020104020203" pitchFamily="34" charset="77"/>
                        </a:rPr>
                        <a:t>Day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dirty="0">
                          <a:latin typeface="Gill Sans MT" panose="020B0502020104020203" pitchFamily="34" charset="77"/>
                        </a:rPr>
                        <a:t>Lesson Plan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dirty="0">
                          <a:latin typeface="Gill Sans MT" panose="020B0502020104020203" pitchFamily="34" charset="77"/>
                        </a:rPr>
                        <a:t>Remember to Do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dirty="0">
                          <a:latin typeface="Gill Sans MT" panose="020B0502020104020203" pitchFamily="34" charset="77"/>
                        </a:rPr>
                        <a:t>Spaced Retrieval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0085107"/>
                  </a:ext>
                </a:extLst>
              </a:tr>
              <a:tr h="354949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dirty="0">
                          <a:latin typeface="Gill Sans MT" panose="020B0502020104020203" pitchFamily="34" charset="77"/>
                        </a:rPr>
                        <a:t>Monday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0" i="0" dirty="0">
                          <a:latin typeface="Gill Sans MT" panose="020B0502020104020203" pitchFamily="34" charset="77"/>
                        </a:rPr>
                        <a:t>Rule Discovery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Complete spaced retrieval practice • Discovery slide – discuss what pupils notice • Reveal and explain the spelling rule • Explore the example words • Complete the short application activity.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l"/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☐ Print Rule Sheet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☐ Print Display Slips &amp; Trim</a:t>
                      </a:r>
                    </a:p>
                    <a:p>
                      <a:pPr algn="l"/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☐ Hand Out Homework Sheet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0000"/>
                          </a:solidFill>
                          <a:latin typeface="Gill Sans MT" panose="020B0502020104020203" pitchFamily="34" charset="0"/>
                        </a:rPr>
                        <a:t>rock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s</a:t>
                      </a:r>
                      <a:endParaRPr lang="en-GB" sz="12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6830341"/>
                  </a:ext>
                </a:extLst>
              </a:tr>
              <a:tr h="26899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door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8164036"/>
                  </a:ext>
                </a:extLst>
              </a:tr>
              <a:tr h="52685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000" b="1" dirty="0">
                          <a:latin typeface="Gill Sans MT" panose="020B0502020104020203" pitchFamily="34" charset="77"/>
                        </a:rPr>
                        <a:t>Rule</a:t>
                      </a:r>
                      <a:r>
                        <a:rPr lang="en-GB" sz="1000" dirty="0">
                          <a:latin typeface="Gill Sans MT" panose="020B0502020104020203" pitchFamily="34" charset="77"/>
                        </a:rPr>
                        <a:t>: The /</a:t>
                      </a:r>
                      <a:r>
                        <a:rPr lang="en-GB" sz="1000" dirty="0" err="1">
                          <a:latin typeface="Gill Sans MT" panose="020B0502020104020203" pitchFamily="34" charset="77"/>
                        </a:rPr>
                        <a:t>i</a:t>
                      </a:r>
                      <a:r>
                        <a:rPr lang="en-GB" sz="1000" dirty="0">
                          <a:latin typeface="Gill Sans MT" panose="020B0502020104020203" pitchFamily="34" charset="77"/>
                        </a:rPr>
                        <a:t>:/ sound spelled –</a:t>
                      </a:r>
                      <a:r>
                        <a:rPr lang="en-GB" sz="1000" dirty="0" err="1">
                          <a:latin typeface="Gill Sans MT" panose="020B0502020104020203" pitchFamily="34" charset="77"/>
                        </a:rPr>
                        <a:t>ey</a:t>
                      </a:r>
                      <a:r>
                        <a:rPr lang="en-GB" sz="1000" dirty="0">
                          <a:latin typeface="Gill Sans MT" panose="020B0502020104020203" pitchFamily="34" charset="77"/>
                        </a:rPr>
                        <a:t>. </a:t>
                      </a:r>
                      <a:r>
                        <a:rPr lang="en-US" sz="1000" dirty="0">
                          <a:latin typeface="Gill Sans MT" panose="020B0502020104020203" pitchFamily="34" charset="77"/>
                        </a:rPr>
                        <a:t>The plural of these words is formed by the addition of –s (donkeys, monkeys, etc.).</a:t>
                      </a:r>
                      <a:endParaRPr lang="en-GB" sz="10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ruler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0364044"/>
                  </a:ext>
                </a:extLst>
              </a:tr>
              <a:tr h="309042">
                <a:tc rowSpan="3">
                  <a:txBody>
                    <a:bodyPr/>
                    <a:lstStyle/>
                    <a:p>
                      <a:pPr algn="ctr"/>
                      <a:r>
                        <a:rPr lang="en-GB" sz="1200" b="1" i="0" dirty="0">
                          <a:latin typeface="Gill Sans MT" panose="020B0502020104020203" pitchFamily="34" charset="77"/>
                        </a:rPr>
                        <a:t>Tuesday</a:t>
                      </a:r>
                    </a:p>
                    <a:p>
                      <a:pPr algn="ctr"/>
                      <a:r>
                        <a:rPr lang="en-GB" sz="1050" b="0" i="0" dirty="0">
                          <a:latin typeface="Gill Sans MT" panose="020B0502020104020203" pitchFamily="34" charset="77"/>
                        </a:rPr>
                        <a:t>Explore Words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2">
                  <a:txBody>
                    <a:bodyPr/>
                    <a:lstStyle/>
                    <a:p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• </a:t>
                      </a:r>
                      <a:r>
                        <a:rPr lang="en-GB" sz="1000" dirty="0">
                          <a:latin typeface="Gill Sans MT" panose="020B0502020104020203" pitchFamily="34" charset="77"/>
                        </a:rPr>
                        <a:t>Complete spaced retrieval practice </a:t>
                      </a:r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• </a:t>
                      </a:r>
                      <a:r>
                        <a:rPr lang="en-GB" sz="1000" dirty="0">
                          <a:latin typeface="Gill Sans MT" panose="020B0502020104020203" pitchFamily="34" charset="77"/>
                        </a:rPr>
                        <a:t>Read each word aloud </a:t>
                      </a:r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• </a:t>
                      </a:r>
                      <a:r>
                        <a:rPr lang="en-GB" sz="1000" dirty="0">
                          <a:latin typeface="Gill Sans MT" panose="020B0502020104020203" pitchFamily="34" charset="77"/>
                        </a:rPr>
                        <a:t>Clap and count syllables </a:t>
                      </a:r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• </a:t>
                      </a:r>
                      <a:r>
                        <a:rPr lang="en-GB" sz="1000" dirty="0">
                          <a:latin typeface="Gill Sans MT" panose="020B0502020104020203" pitchFamily="34" charset="77"/>
                        </a:rPr>
                        <a:t>Discuss where the spelling pattern appears in each word </a:t>
                      </a:r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• </a:t>
                      </a:r>
                      <a:r>
                        <a:rPr lang="en-GB" sz="1000" dirty="0">
                          <a:latin typeface="Gill Sans MT" panose="020B0502020104020203" pitchFamily="34" charset="77"/>
                        </a:rPr>
                        <a:t>Optional: write and segment words on whiteboards or paper.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☐ Display the display slips in the classroom for visual reference.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bowl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7919797"/>
                  </a:ext>
                </a:extLst>
              </a:tr>
              <a:tr h="30904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book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6531270"/>
                  </a:ext>
                </a:extLst>
              </a:tr>
              <a:tr h="30904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flower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3213211"/>
                  </a:ext>
                </a:extLst>
              </a:tr>
              <a:tr h="309042">
                <a:tc rowSpan="3">
                  <a:txBody>
                    <a:bodyPr/>
                    <a:lstStyle/>
                    <a:p>
                      <a:pPr algn="ctr"/>
                      <a:r>
                        <a:rPr lang="en-GB" sz="1200" b="1" i="0" dirty="0">
                          <a:latin typeface="Gill Sans MT" panose="020B0502020104020203" pitchFamily="34" charset="77"/>
                        </a:rPr>
                        <a:t>Wednesday</a:t>
                      </a:r>
                    </a:p>
                    <a:p>
                      <a:pPr algn="ctr"/>
                      <a:r>
                        <a:rPr lang="en-GB" sz="1050" b="0" i="0" dirty="0">
                          <a:latin typeface="Gill Sans MT" panose="020B0502020104020203" pitchFamily="34" charset="77"/>
                        </a:rPr>
                        <a:t>Practice Spellings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2">
                  <a:txBody>
                    <a:bodyPr/>
                    <a:lstStyle/>
                    <a:p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• Complete spaced retrieval practice • Model Look, Cover, Write, Check • Pupils complete weekly practice sheet • Check and correct spellings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☐ Print Look, Cover, Write, Check sheets.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pencil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349147"/>
                  </a:ext>
                </a:extLst>
              </a:tr>
              <a:tr h="30904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bag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7954649"/>
                  </a:ext>
                </a:extLst>
              </a:tr>
              <a:tr h="30904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tree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3051527"/>
                  </a:ext>
                </a:extLst>
              </a:tr>
              <a:tr h="309042">
                <a:tc rowSpan="3">
                  <a:txBody>
                    <a:bodyPr/>
                    <a:lstStyle/>
                    <a:p>
                      <a:pPr algn="ctr"/>
                      <a:r>
                        <a:rPr lang="en-GB" sz="1200" b="1" i="0" dirty="0">
                          <a:latin typeface="Gill Sans MT" panose="020B0502020104020203" pitchFamily="34" charset="77"/>
                        </a:rPr>
                        <a:t>Thursday</a:t>
                      </a:r>
                    </a:p>
                    <a:p>
                      <a:pPr algn="ctr"/>
                      <a:r>
                        <a:rPr lang="en-GB" sz="1050" b="0" i="0" dirty="0">
                          <a:latin typeface="Gill Sans MT" panose="020B0502020104020203" pitchFamily="34" charset="77"/>
                        </a:rPr>
                        <a:t>Apply in Context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• Complete spaced retrieval practice • Dictate each focus word • Read each sentence aloud twice • Pupils write </a:t>
                      </a:r>
                      <a:r>
                        <a:rPr lang="en-GB" sz="1000" b="0" i="0">
                          <a:latin typeface="Gill Sans MT" panose="020B0502020104020203" pitchFamily="34" charset="77"/>
                        </a:rPr>
                        <a:t>the sentence </a:t>
                      </a:r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• Reveal and </a:t>
                      </a:r>
                      <a:r>
                        <a:rPr lang="en-GB" sz="1000" b="0" i="0">
                          <a:latin typeface="Gill Sans MT" panose="020B0502020104020203" pitchFamily="34" charset="77"/>
                        </a:rPr>
                        <a:t>discuss  all spellings</a:t>
                      </a:r>
                      <a:endParaRPr lang="en-GB" sz="1000" b="0" i="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GB" sz="1000" dirty="0">
                          <a:latin typeface="Gill Sans MT" panose="020B0502020104020203" pitchFamily="34" charset="77"/>
                        </a:rPr>
                        <a:t>The </a:t>
                      </a:r>
                      <a:r>
                        <a:rPr lang="en-GB" sz="1000" dirty="0">
                          <a:solidFill>
                            <a:schemeClr val="accent3"/>
                          </a:solidFill>
                          <a:latin typeface="Gill Sans MT" panose="020B0502020104020203" pitchFamily="34" charset="77"/>
                        </a:rPr>
                        <a:t>journey</a:t>
                      </a:r>
                      <a:r>
                        <a:rPr lang="en-GB" sz="1000" dirty="0">
                          <a:latin typeface="Gill Sans MT" panose="020B0502020104020203" pitchFamily="34" charset="77"/>
                        </a:rPr>
                        <a:t> was long.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GB" sz="1000" dirty="0">
                          <a:latin typeface="Gill Sans MT" panose="020B0502020104020203" pitchFamily="34" charset="77"/>
                        </a:rPr>
                        <a:t>We eat </a:t>
                      </a:r>
                      <a:r>
                        <a:rPr lang="en-GB" sz="1000" dirty="0">
                          <a:solidFill>
                            <a:schemeClr val="accent3"/>
                          </a:solidFill>
                          <a:latin typeface="Gill Sans MT" panose="020B0502020104020203" pitchFamily="34" charset="77"/>
                        </a:rPr>
                        <a:t>turkey</a:t>
                      </a:r>
                      <a:r>
                        <a:rPr lang="en-GB" sz="1000" dirty="0">
                          <a:latin typeface="Gill Sans MT" panose="020B0502020104020203" pitchFamily="34" charset="77"/>
                        </a:rPr>
                        <a:t> at Christmas.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GB" sz="1000" dirty="0">
                          <a:latin typeface="Gill Sans MT" panose="020B0502020104020203" pitchFamily="34" charset="77"/>
                        </a:rPr>
                        <a:t>The </a:t>
                      </a:r>
                      <a:r>
                        <a:rPr lang="en-GB" sz="1000" dirty="0">
                          <a:solidFill>
                            <a:schemeClr val="accent3"/>
                          </a:solidFill>
                          <a:latin typeface="Gill Sans MT" panose="020B0502020104020203" pitchFamily="34" charset="77"/>
                        </a:rPr>
                        <a:t>monkey</a:t>
                      </a:r>
                      <a:r>
                        <a:rPr lang="en-GB" sz="1000" dirty="0">
                          <a:latin typeface="Gill Sans MT" panose="020B0502020104020203" pitchFamily="34" charset="77"/>
                        </a:rPr>
                        <a:t> ate a banana. 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GB" sz="1000" dirty="0">
                          <a:latin typeface="Gill Sans MT" panose="020B0502020104020203" pitchFamily="34" charset="77"/>
                        </a:rPr>
                        <a:t>A </a:t>
                      </a:r>
                      <a:r>
                        <a:rPr lang="en-GB" sz="1000" dirty="0">
                          <a:solidFill>
                            <a:schemeClr val="accent3"/>
                          </a:solidFill>
                          <a:latin typeface="Gill Sans MT" panose="020B0502020104020203" pitchFamily="34" charset="77"/>
                        </a:rPr>
                        <a:t>jockey</a:t>
                      </a:r>
                      <a:r>
                        <a:rPr lang="en-GB" sz="1000" dirty="0">
                          <a:latin typeface="Gill Sans MT" panose="020B0502020104020203" pitchFamily="34" charset="77"/>
                        </a:rPr>
                        <a:t> races on a horse.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GB" sz="1000" dirty="0">
                          <a:latin typeface="Gill Sans MT" panose="020B0502020104020203" pitchFamily="34" charset="77"/>
                        </a:rPr>
                        <a:t>My sister’s jersey is blue.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☐ Remove Display Slips After Lesson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Gill Sans MT" panose="020B0502020104020203" pitchFamily="34" charset="77"/>
                        </a:rPr>
                        <a:t>bus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latin typeface="Gill Sans MT" panose="020B0502020104020203" pitchFamily="34" charset="77"/>
                        </a:rPr>
                        <a:t>es</a:t>
                      </a:r>
                      <a:endParaRPr lang="en-GB" sz="1200" dirty="0">
                        <a:solidFill>
                          <a:srgbClr val="0070C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437921"/>
                  </a:ext>
                </a:extLst>
              </a:tr>
              <a:tr h="30904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Gill Sans MT" panose="020B0502020104020203" pitchFamily="34" charset="77"/>
                        </a:rPr>
                        <a:t>kiss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latin typeface="Gill Sans MT" panose="020B0502020104020203" pitchFamily="34" charset="77"/>
                        </a:rPr>
                        <a:t>es</a:t>
                      </a:r>
                      <a:endParaRPr lang="en-GB" sz="1200" dirty="0">
                        <a:solidFill>
                          <a:srgbClr val="0070C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119967"/>
                  </a:ext>
                </a:extLst>
              </a:tr>
              <a:tr h="30904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latin typeface="Gill Sans MT" panose="020B0502020104020203" pitchFamily="34" charset="0"/>
                        </a:rPr>
                        <a:t>glass</a:t>
                      </a:r>
                      <a:r>
                        <a:rPr lang="en-GB" sz="1200" dirty="0">
                          <a:solidFill>
                            <a:srgbClr val="0070C0"/>
                          </a:solidFill>
                          <a:latin typeface="Gill Sans MT" panose="020B0502020104020203" pitchFamily="34" charset="0"/>
                        </a:rPr>
                        <a:t>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5626076"/>
                  </a:ext>
                </a:extLst>
              </a:tr>
              <a:tr h="309042">
                <a:tc rowSpan="3">
                  <a:txBody>
                    <a:bodyPr/>
                    <a:lstStyle/>
                    <a:p>
                      <a:pPr algn="ctr"/>
                      <a:r>
                        <a:rPr lang="en-GB" sz="1200" b="1" i="0" dirty="0">
                          <a:latin typeface="Gill Sans MT" panose="020B0502020104020203" pitchFamily="34" charset="77"/>
                        </a:rPr>
                        <a:t>Friday</a:t>
                      </a:r>
                    </a:p>
                    <a:p>
                      <a:pPr algn="ctr"/>
                      <a:r>
                        <a:rPr lang="en-GB" sz="1050" b="0" i="0" dirty="0">
                          <a:latin typeface="Gill Sans MT" panose="020B0502020104020203" pitchFamily="34" charset="77"/>
                        </a:rPr>
                        <a:t>Review &amp; Assess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2">
                  <a:txBody>
                    <a:bodyPr/>
                    <a:lstStyle/>
                    <a:p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• Optional: Hear and Repeat review slide – Teacher reads each word aloud and pupils repeat • Complete weekly spelling test • Mark and review common errors • Record scores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☐ Prepare Weekly Spelling Test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dirty="0">
                          <a:latin typeface="Gill Sans MT" panose="020B0502020104020203" pitchFamily="34" charset="77"/>
                        </a:rPr>
                        <a:t>☐ Mark &amp; Record Scores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spend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1556433"/>
                  </a:ext>
                </a:extLst>
              </a:tr>
              <a:tr h="30904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sit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s</a:t>
                      </a:r>
                      <a:endParaRPr lang="en-GB" sz="1200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4538019"/>
                  </a:ext>
                </a:extLst>
              </a:tr>
              <a:tr h="30904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catch</a:t>
                      </a:r>
                      <a:r>
                        <a:rPr lang="en-GB" sz="1200" dirty="0">
                          <a:solidFill>
                            <a:schemeClr val="accent1"/>
                          </a:solidFill>
                          <a:latin typeface="Gill Sans MT" panose="020B0502020104020203" pitchFamily="34" charset="0"/>
                        </a:rPr>
                        <a:t>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8461098"/>
                  </a:ext>
                </a:extLst>
              </a:tr>
            </a:tbl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491C45A-7E21-2398-01EB-ED1EC167D8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9910206"/>
              </p:ext>
            </p:extLst>
          </p:nvPr>
        </p:nvGraphicFramePr>
        <p:xfrm>
          <a:off x="209084" y="164583"/>
          <a:ext cx="3292399" cy="1097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70542">
                  <a:extLst>
                    <a:ext uri="{9D8B030D-6E8A-4147-A177-3AD203B41FA5}">
                      <a16:colId xmlns:a16="http://schemas.microsoft.com/office/drawing/2014/main" val="458450377"/>
                    </a:ext>
                  </a:extLst>
                </a:gridCol>
                <a:gridCol w="1821857">
                  <a:extLst>
                    <a:ext uri="{9D8B030D-6E8A-4147-A177-3AD203B41FA5}">
                      <a16:colId xmlns:a16="http://schemas.microsoft.com/office/drawing/2014/main" val="3765746959"/>
                    </a:ext>
                  </a:extLst>
                </a:gridCol>
              </a:tblGrid>
              <a:tr h="731520">
                <a:tc>
                  <a:txBody>
                    <a:bodyPr/>
                    <a:lstStyle/>
                    <a:p>
                      <a:pPr algn="ctr"/>
                      <a:r>
                        <a:rPr lang="en-GB" sz="1200" b="1" i="0">
                          <a:latin typeface="Gill Sans MT" panose="020B0502020104020203" pitchFamily="34" charset="77"/>
                        </a:rPr>
                        <a:t>Year 2</a:t>
                      </a:r>
                      <a:endParaRPr lang="en-GB" sz="1200" b="1" i="0" dirty="0">
                        <a:latin typeface="Gill Sans MT" panose="020B0502020104020203" pitchFamily="34" charset="77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dirty="0">
                          <a:latin typeface="Gill Sans MT" panose="020B0502020104020203" pitchFamily="34" charset="77"/>
                        </a:rPr>
                        <a:t>Autumn 1 – Week 4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dirty="0">
                          <a:latin typeface="Gill Sans MT" panose="020B0502020104020203" pitchFamily="34" charset="77"/>
                        </a:rPr>
                        <a:t>Spellings at a glance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14920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dirty="0">
                          <a:latin typeface="Gill Sans MT" panose="020B0502020104020203" pitchFamily="34" charset="77"/>
                        </a:rPr>
                        <a:t>Spelling Rule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i="0" dirty="0">
                          <a:latin typeface="Gill Sans MT" panose="020B0502020104020203" pitchFamily="34" charset="77"/>
                        </a:rPr>
                        <a:t> </a:t>
                      </a:r>
                      <a:r>
                        <a:rPr lang="en-GB" sz="1200" dirty="0">
                          <a:latin typeface="Gill Sans MT" panose="020B0502020104020203" pitchFamily="34" charset="77"/>
                        </a:rPr>
                        <a:t>The /</a:t>
                      </a:r>
                      <a:r>
                        <a:rPr lang="en-GB" sz="1200" dirty="0" err="1">
                          <a:latin typeface="Gill Sans MT" panose="020B0502020104020203" pitchFamily="34" charset="77"/>
                        </a:rPr>
                        <a:t>i</a:t>
                      </a:r>
                      <a:r>
                        <a:rPr lang="en-GB" sz="1200" dirty="0">
                          <a:latin typeface="Gill Sans MT" panose="020B0502020104020203" pitchFamily="34" charset="77"/>
                        </a:rPr>
                        <a:t>:/ sound spelled –</a:t>
                      </a:r>
                      <a:r>
                        <a:rPr lang="en-GB" sz="1200" dirty="0" err="1">
                          <a:latin typeface="Gill Sans MT" panose="020B0502020104020203" pitchFamily="34" charset="77"/>
                        </a:rPr>
                        <a:t>ey</a:t>
                      </a:r>
                      <a:r>
                        <a:rPr lang="en-GB" sz="1200" dirty="0">
                          <a:latin typeface="Gill Sans MT" panose="020B0502020104020203" pitchFamily="34" charset="77"/>
                        </a:rPr>
                        <a:t>. </a:t>
                      </a:r>
                      <a:endParaRPr lang="en-GB" sz="1200" b="1" i="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7919797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DE2336F-AEB6-1E14-B471-C59E823386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04830"/>
              </p:ext>
            </p:extLst>
          </p:nvPr>
        </p:nvGraphicFramePr>
        <p:xfrm>
          <a:off x="3642420" y="164583"/>
          <a:ext cx="6054495" cy="1097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0899">
                  <a:extLst>
                    <a:ext uri="{9D8B030D-6E8A-4147-A177-3AD203B41FA5}">
                      <a16:colId xmlns:a16="http://schemas.microsoft.com/office/drawing/2014/main" val="3804985809"/>
                    </a:ext>
                  </a:extLst>
                </a:gridCol>
                <a:gridCol w="1210899">
                  <a:extLst>
                    <a:ext uri="{9D8B030D-6E8A-4147-A177-3AD203B41FA5}">
                      <a16:colId xmlns:a16="http://schemas.microsoft.com/office/drawing/2014/main" val="3748512246"/>
                    </a:ext>
                  </a:extLst>
                </a:gridCol>
                <a:gridCol w="1210899">
                  <a:extLst>
                    <a:ext uri="{9D8B030D-6E8A-4147-A177-3AD203B41FA5}">
                      <a16:colId xmlns:a16="http://schemas.microsoft.com/office/drawing/2014/main" val="2921767046"/>
                    </a:ext>
                  </a:extLst>
                </a:gridCol>
                <a:gridCol w="1210899">
                  <a:extLst>
                    <a:ext uri="{9D8B030D-6E8A-4147-A177-3AD203B41FA5}">
                      <a16:colId xmlns:a16="http://schemas.microsoft.com/office/drawing/2014/main" val="811158954"/>
                    </a:ext>
                  </a:extLst>
                </a:gridCol>
                <a:gridCol w="1210899">
                  <a:extLst>
                    <a:ext uri="{9D8B030D-6E8A-4147-A177-3AD203B41FA5}">
                      <a16:colId xmlns:a16="http://schemas.microsoft.com/office/drawing/2014/main" val="3215212214"/>
                    </a:ext>
                  </a:extLst>
                </a:gridCol>
              </a:tblGrid>
              <a:tr h="23113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0000"/>
                          </a:solidFill>
                          <a:latin typeface="Gill Sans MT" panose="020B0502020104020203" pitchFamily="34" charset="0"/>
                        </a:rPr>
                        <a:t>k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  <a:endParaRPr lang="en-GB" sz="12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0000"/>
                          </a:solidFill>
                          <a:latin typeface="Gill Sans MT" panose="020B0502020104020203" pitchFamily="34" charset="0"/>
                        </a:rPr>
                        <a:t>donk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  <a:endParaRPr lang="en-GB" sz="12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0000"/>
                          </a:solidFill>
                          <a:latin typeface="Gill Sans MT" panose="020B0502020104020203" pitchFamily="34" charset="0"/>
                        </a:rPr>
                        <a:t>monk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  <a:endParaRPr lang="en-GB" sz="12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mon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latin typeface="Gill Sans MT" panose="020B0502020104020203" pitchFamily="34" charset="0"/>
                        </a:rPr>
                        <a:t>pull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135089"/>
                  </a:ext>
                </a:extLst>
              </a:tr>
              <a:tr h="23113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0000"/>
                          </a:solidFill>
                          <a:latin typeface="Gill Sans MT" panose="020B0502020104020203" pitchFamily="34" charset="0"/>
                        </a:rPr>
                        <a:t>chimn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  <a:endParaRPr lang="en-GB" sz="12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0000"/>
                          </a:solidFill>
                          <a:latin typeface="Gill Sans MT" panose="020B0502020104020203" pitchFamily="34" charset="0"/>
                        </a:rPr>
                        <a:t>vall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  <a:endParaRPr lang="en-GB" sz="12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hon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jock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all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4425040"/>
                  </a:ext>
                </a:extLst>
              </a:tr>
              <a:tr h="231130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turk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kidn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hock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abb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parsl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1357354"/>
                  </a:ext>
                </a:extLst>
              </a:tr>
              <a:tr h="231130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journ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troll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voll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smil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ey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jers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3230834"/>
                  </a:ext>
                </a:extLst>
              </a:tr>
            </a:tbl>
          </a:graphicData>
        </a:graphic>
      </p:graphicFrame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FE2D04E6-4286-D924-35CE-6588C810C9BA}"/>
              </a:ext>
            </a:extLst>
          </p:cNvPr>
          <p:cNvCxnSpPr/>
          <p:nvPr/>
        </p:nvCxnSpPr>
        <p:spPr>
          <a:xfrm>
            <a:off x="3351125" y="548935"/>
            <a:ext cx="28590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7FCDC0A8-5E9B-EE7D-4034-0A9EAF540DC3}"/>
              </a:ext>
            </a:extLst>
          </p:cNvPr>
          <p:cNvSpPr txBox="1"/>
          <p:nvPr/>
        </p:nvSpPr>
        <p:spPr>
          <a:xfrm>
            <a:off x="121858" y="6542171"/>
            <a:ext cx="431951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i="1" dirty="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77"/>
              </a:rPr>
              <a:t>Weekly Sequence:  Teach → Investigate → Retrieve → Apply → Assess</a:t>
            </a:r>
          </a:p>
        </p:txBody>
      </p:sp>
    </p:spTree>
    <p:extLst>
      <p:ext uri="{BB962C8B-B14F-4D97-AF65-F5344CB8AC3E}">
        <p14:creationId xmlns:p14="http://schemas.microsoft.com/office/powerpoint/2010/main" val="8768402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1434</TotalTime>
  <Words>361</Words>
  <Application>Microsoft Macintosh PowerPoint</Application>
  <PresentationFormat>A4 Paper (210x297 mm)</PresentationFormat>
  <Paragraphs>74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Gill Sans MT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Andrew Jennings</dc:creator>
  <cp:lastModifiedBy>Andrew Jennings</cp:lastModifiedBy>
  <cp:revision>15</cp:revision>
  <dcterms:created xsi:type="dcterms:W3CDTF">2026-06-16T13:58:53Z</dcterms:created>
  <dcterms:modified xsi:type="dcterms:W3CDTF">2026-08-20T19:19:30Z</dcterms:modified>
</cp:coreProperties>
</file>