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0"/>
  </p:notesMasterIdLst>
  <p:sldIdLst>
    <p:sldId id="256" r:id="rId2"/>
    <p:sldId id="257" r:id="rId3"/>
    <p:sldId id="282" r:id="rId4"/>
    <p:sldId id="281" r:id="rId5"/>
    <p:sldId id="271" r:id="rId6"/>
    <p:sldId id="273" r:id="rId7"/>
    <p:sldId id="274" r:id="rId8"/>
    <p:sldId id="275" r:id="rId9"/>
    <p:sldId id="276" r:id="rId10"/>
    <p:sldId id="272" r:id="rId11"/>
    <p:sldId id="277" r:id="rId12"/>
    <p:sldId id="278" r:id="rId13"/>
    <p:sldId id="279" r:id="rId14"/>
    <p:sldId id="280" r:id="rId15"/>
    <p:sldId id="289" r:id="rId16"/>
    <p:sldId id="291" r:id="rId17"/>
    <p:sldId id="290" r:id="rId18"/>
    <p:sldId id="292" r:id="rId19"/>
    <p:sldId id="293" r:id="rId20"/>
    <p:sldId id="284" r:id="rId21"/>
    <p:sldId id="294" r:id="rId22"/>
    <p:sldId id="285" r:id="rId23"/>
    <p:sldId id="286" r:id="rId24"/>
    <p:sldId id="287" r:id="rId25"/>
    <p:sldId id="288" r:id="rId26"/>
    <p:sldId id="317" r:id="rId27"/>
    <p:sldId id="318"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5" r:id="rId48"/>
    <p:sldId id="316" r:id="rId49"/>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5C0"/>
    <a:srgbClr val="00AEEE"/>
    <a:srgbClr val="C92405"/>
    <a:srgbClr val="DD2909"/>
    <a:srgbClr val="37D2EA"/>
    <a:srgbClr val="38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771"/>
    <p:restoredTop sz="94684"/>
  </p:normalViewPr>
  <p:slideViewPr>
    <p:cSldViewPr snapToGrid="0" snapToObjects="1">
      <p:cViewPr varScale="1">
        <p:scale>
          <a:sx n="80" d="100"/>
          <a:sy n="80" d="100"/>
        </p:scale>
        <p:origin x="1080"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210930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93067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DD50E-C619-6D80-ED8D-017EACEDC8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02D881-85D2-174D-479B-B7CF58B2DA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C3F010-BBB6-49B1-522F-BFB8B7FCCF68}"/>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120593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406EA-25FA-AF97-ECEE-59AA8A712F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7014C0-C1C8-50A0-1375-844E319A69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1E9189-5E9B-3808-3795-90B0B9211941}"/>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564470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56044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952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15895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812800" y="0"/>
            <a:ext cx="15232066" cy="10160000"/>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717800" y="635000"/>
            <a:ext cx="12357100" cy="8238067"/>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533900" y="2603500"/>
            <a:ext cx="9429750" cy="62865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6947"/>
            <a:ext cx="6057901" cy="4040705"/>
          </a:xfrm>
          <a:prstGeom prst="rect">
            <a:avLst/>
          </a:prstGeom>
        </p:spPr>
        <p:txBody>
          <a:bodyPr lIns="91439" tIns="45719" rIns="91439" bIns="45719" anchor="t">
            <a:noAutofit/>
          </a:bodyPr>
          <a:lstStyle/>
          <a:p>
            <a:endParaRPr/>
          </a:p>
        </p:txBody>
      </p:sp>
      <p:sp>
        <p:nvSpPr>
          <p:cNvPr id="84" name="Image"/>
          <p:cNvSpPr>
            <a:spLocks noGrp="1"/>
          </p:cNvSpPr>
          <p:nvPr>
            <p:ph type="pic" sz="quarter" idx="14"/>
          </p:nvPr>
        </p:nvSpPr>
        <p:spPr>
          <a:xfrm>
            <a:off x="6502400" y="886747"/>
            <a:ext cx="5867400" cy="3911601"/>
          </a:xfrm>
          <a:prstGeom prst="rect">
            <a:avLst/>
          </a:prstGeom>
        </p:spPr>
        <p:txBody>
          <a:bodyPr lIns="91439" tIns="45719" rIns="91439" bIns="45719" anchor="t">
            <a:noAutofit/>
          </a:bodyPr>
          <a:lstStyle/>
          <a:p>
            <a:endParaRPr/>
          </a:p>
        </p:txBody>
      </p:sp>
      <p:sp>
        <p:nvSpPr>
          <p:cNvPr id="85" name="Image"/>
          <p:cNvSpPr>
            <a:spLocks noGrp="1"/>
          </p:cNvSpPr>
          <p:nvPr>
            <p:ph type="pic" idx="15"/>
          </p:nvPr>
        </p:nvSpPr>
        <p:spPr>
          <a:xfrm>
            <a:off x="-2374900" y="889000"/>
            <a:ext cx="11976100" cy="7984067"/>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Type a quote here.”"/>
          <p:cNvSpPr txBox="1">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19.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20.png"/><Relationship Id="rId9"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4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7.png"/><Relationship Id="rId7"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9.png"/><Relationship Id="rId9" Type="http://schemas.openxmlformats.org/officeDocument/2006/relationships/image" Target="../media/image31.png"/></Relationships>
</file>

<file path=ppt/slides/_rels/slide4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7.png"/><Relationship Id="rId7"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0.png"/><Relationship Id="rId9" Type="http://schemas.openxmlformats.org/officeDocument/2006/relationships/image" Target="../media/image37.png"/></Relationships>
</file>

<file path=ppt/slides/_rels/slide4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6.png"/></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png"/></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Word of the Day…"/>
          <p:cNvSpPr txBox="1"/>
          <p:nvPr/>
        </p:nvSpPr>
        <p:spPr>
          <a:xfrm>
            <a:off x="219430" y="152303"/>
            <a:ext cx="12565940" cy="3180358"/>
          </a:xfrm>
          <a:prstGeom prst="rect">
            <a:avLst/>
          </a:prstGeom>
          <a:ln w="12700">
            <a:miter lim="400000"/>
          </a:ln>
          <a:effectLst>
            <a:outerShdw dist="25400" dir="5400000" rotWithShape="0">
              <a:srgbClr val="000000"/>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sz="12100" b="1">
                <a:solidFill>
                  <a:schemeClr val="accent5"/>
                </a:solidFill>
                <a:latin typeface="American Typewriter"/>
                <a:ea typeface="American Typewriter"/>
                <a:cs typeface="American Typewriter"/>
                <a:sym typeface="American Typewriter"/>
              </a:defRPr>
            </a:pPr>
            <a:r>
              <a:rPr dirty="0">
                <a:solidFill>
                  <a:srgbClr val="00AEEE"/>
                </a:solidFill>
                <a:latin typeface="Gill Sans MT" panose="020B0502020104020203" pitchFamily="34" charset="77"/>
              </a:rPr>
              <a:t>Word of the Day</a:t>
            </a:r>
            <a:endParaRPr lang="en-GB" dirty="0">
              <a:solidFill>
                <a:srgbClr val="00AEEE"/>
              </a:solidFill>
              <a:latin typeface="Gill Sans MT" panose="020B0502020104020203" pitchFamily="34" charset="77"/>
            </a:endParaRPr>
          </a:p>
          <a:p>
            <a:pPr algn="r">
              <a:defRPr sz="7900" b="1">
                <a:solidFill>
                  <a:schemeClr val="accent6"/>
                </a:solidFill>
                <a:latin typeface="American Typewriter"/>
                <a:ea typeface="American Typewriter"/>
                <a:cs typeface="American Typewriter"/>
                <a:sym typeface="American Typewriter"/>
              </a:defRPr>
            </a:pPr>
            <a:r>
              <a:rPr lang="en-GB" dirty="0">
                <a:solidFill>
                  <a:srgbClr val="0070C0"/>
                </a:solidFill>
                <a:latin typeface="Gill Sans MT" panose="020B0502020104020203" pitchFamily="34" charset="77"/>
              </a:rPr>
              <a:t>Autumn </a:t>
            </a:r>
            <a:r>
              <a:rPr lang="en-GB">
                <a:solidFill>
                  <a:srgbClr val="0070C0"/>
                </a:solidFill>
                <a:latin typeface="Gill Sans MT" panose="020B0502020104020203" pitchFamily="34" charset="77"/>
              </a:rPr>
              <a:t>Term 2026 </a:t>
            </a:r>
            <a:endParaRPr lang="en-GB" dirty="0">
              <a:solidFill>
                <a:srgbClr val="0070C0"/>
              </a:solidFill>
              <a:latin typeface="Gill Sans MT" panose="020B0502020104020203" pitchFamily="34" charset="77"/>
            </a:endParaRPr>
          </a:p>
        </p:txBody>
      </p:sp>
      <p:sp>
        <p:nvSpPr>
          <p:cNvPr id="121" name="'Words unlock the doors to a world of                                            understanding...'"/>
          <p:cNvSpPr txBox="1"/>
          <p:nvPr/>
        </p:nvSpPr>
        <p:spPr>
          <a:xfrm>
            <a:off x="3330609" y="9023736"/>
            <a:ext cx="9180945" cy="4719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spcBef>
                <a:spcPts val="4200"/>
              </a:spcBef>
              <a:defRPr sz="3200">
                <a:latin typeface="Gill Sans SemiBold"/>
                <a:ea typeface="Gill Sans SemiBold"/>
                <a:cs typeface="Gill Sans SemiBold"/>
                <a:sym typeface="Gill Sans SemiBold"/>
              </a:defRPr>
            </a:pPr>
            <a:r>
              <a:rPr sz="2400" dirty="0">
                <a:latin typeface="Gill Sans MT" panose="020B0502020104020203" pitchFamily="34" charset="77"/>
              </a:rPr>
              <a:t>'</a:t>
            </a:r>
            <a:r>
              <a:rPr sz="2400" b="1" i="1" dirty="0">
                <a:latin typeface="Gill Sans MT" panose="020B0502020104020203" pitchFamily="34" charset="77"/>
                <a:ea typeface="Gill Sans"/>
                <a:cs typeface="Gill Sans"/>
                <a:sym typeface="Gill Sans"/>
              </a:rPr>
              <a:t>Words unlock the doors to a world of</a:t>
            </a:r>
            <a:r>
              <a:rPr lang="en-GB" sz="2400" b="1" i="1" dirty="0">
                <a:latin typeface="Gill Sans MT" panose="020B0502020104020203" pitchFamily="34" charset="77"/>
                <a:ea typeface="Gill Sans"/>
                <a:cs typeface="Gill Sans"/>
                <a:sym typeface="Gill Sans"/>
              </a:rPr>
              <a:t> </a:t>
            </a:r>
            <a:r>
              <a:rPr sz="2400" b="1" i="1" dirty="0">
                <a:latin typeface="Gill Sans MT" panose="020B0502020104020203" pitchFamily="34" charset="77"/>
                <a:ea typeface="Gill Sans"/>
                <a:cs typeface="Gill Sans"/>
                <a:sym typeface="Gill Sans"/>
              </a:rPr>
              <a:t>understanding...'</a:t>
            </a:r>
          </a:p>
        </p:txBody>
      </p:sp>
      <p:sp>
        <p:nvSpPr>
          <p:cNvPr id="122" name="Week 11 - 29th June 2020"/>
          <p:cNvSpPr txBox="1"/>
          <p:nvPr/>
        </p:nvSpPr>
        <p:spPr>
          <a:xfrm>
            <a:off x="6593269" y="3134151"/>
            <a:ext cx="5487080"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b="1">
                <a:latin typeface="American Typewriter"/>
                <a:ea typeface="American Typewriter"/>
                <a:cs typeface="American Typewriter"/>
                <a:sym typeface="American Typewriter"/>
              </a:defRPr>
            </a:lvl1pPr>
          </a:lstStyle>
          <a:p>
            <a:r>
              <a:rPr dirty="0">
                <a:latin typeface="Gill Sans MT" panose="020B0502020104020203" pitchFamily="34" charset="77"/>
              </a:rPr>
              <a:t>Week</a:t>
            </a:r>
            <a:r>
              <a:rPr lang="en-GB" dirty="0">
                <a:latin typeface="Gill Sans MT" panose="020B0502020104020203" pitchFamily="34" charset="77"/>
              </a:rPr>
              <a:t> 1</a:t>
            </a:r>
            <a:r>
              <a:rPr dirty="0">
                <a:latin typeface="Gill Sans MT" panose="020B0502020104020203" pitchFamily="34" charset="77"/>
              </a:rPr>
              <a:t> </a:t>
            </a:r>
            <a:r>
              <a:rPr lang="en-GB" dirty="0">
                <a:latin typeface="Gill Sans MT" panose="020B0502020104020203" pitchFamily="34" charset="77"/>
              </a:rPr>
              <a:t>– 31st August</a:t>
            </a:r>
            <a:endParaRPr dirty="0">
              <a:latin typeface="Gill Sans MT" panose="020B0502020104020203" pitchFamily="34" charset="77"/>
            </a:endParaRPr>
          </a:p>
        </p:txBody>
      </p:sp>
      <p:grpSp>
        <p:nvGrpSpPr>
          <p:cNvPr id="10" name="Group 9">
            <a:extLst>
              <a:ext uri="{FF2B5EF4-FFF2-40B4-BE49-F238E27FC236}">
                <a16:creationId xmlns:a16="http://schemas.microsoft.com/office/drawing/2014/main" id="{293E7B5B-BA83-1A40-88CA-41B9CA3846FC}"/>
              </a:ext>
            </a:extLst>
          </p:cNvPr>
          <p:cNvGrpSpPr/>
          <p:nvPr/>
        </p:nvGrpSpPr>
        <p:grpSpPr>
          <a:xfrm>
            <a:off x="-8276819" y="-164678"/>
            <a:ext cx="10029965" cy="15256120"/>
            <a:chOff x="-8642579" y="-164678"/>
            <a:chExt cx="10029965" cy="15256120"/>
          </a:xfrm>
        </p:grpSpPr>
        <p:sp>
          <p:nvSpPr>
            <p:cNvPr id="11" name="Rectangle 10">
              <a:extLst>
                <a:ext uri="{FF2B5EF4-FFF2-40B4-BE49-F238E27FC236}">
                  <a16:creationId xmlns:a16="http://schemas.microsoft.com/office/drawing/2014/main" id="{F360EA16-1FF2-7A41-9FFE-93201C894C8C}"/>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2" name="Rectangle 11">
              <a:extLst>
                <a:ext uri="{FF2B5EF4-FFF2-40B4-BE49-F238E27FC236}">
                  <a16:creationId xmlns:a16="http://schemas.microsoft.com/office/drawing/2014/main" id="{E9CF7BC9-F256-484E-B2A3-20A683E99FCB}"/>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5" name="Picture 4" descr="A close up of a toy&#10;&#10;Description automatically generated">
            <a:extLst>
              <a:ext uri="{FF2B5EF4-FFF2-40B4-BE49-F238E27FC236}">
                <a16:creationId xmlns:a16="http://schemas.microsoft.com/office/drawing/2014/main" id="{0E0A381E-E771-9A42-828B-936CC6324796}"/>
              </a:ext>
            </a:extLst>
          </p:cNvPr>
          <p:cNvPicPr>
            <a:picLocks noChangeAspect="1"/>
          </p:cNvPicPr>
          <p:nvPr/>
        </p:nvPicPr>
        <p:blipFill rotWithShape="1">
          <a:blip r:embed="rId3">
            <a:extLst>
              <a:ext uri="{28A0092B-C50C-407E-A947-70E740481C1C}">
                <a14:useLocalDpi xmlns:a14="http://schemas.microsoft.com/office/drawing/2010/main" val="0"/>
              </a:ext>
            </a:extLst>
          </a:blip>
          <a:srcRect l="33659" t="20868" r="34222" b="19852"/>
          <a:stretch/>
        </p:blipFill>
        <p:spPr>
          <a:xfrm>
            <a:off x="194597" y="3889160"/>
            <a:ext cx="4115970" cy="58644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2CC5B04C-98BD-014B-B30E-83A1C31AF9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15871">
            <a:off x="4454292" y="4450311"/>
            <a:ext cx="3513462" cy="26293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a:extLst>
              <a:ext uri="{FF2B5EF4-FFF2-40B4-BE49-F238E27FC236}">
                <a16:creationId xmlns:a16="http://schemas.microsoft.com/office/drawing/2014/main" id="{95F1DE71-708C-0147-917C-C5B1D4D208D4}"/>
              </a:ext>
            </a:extLst>
          </p:cNvPr>
          <p:cNvGrpSpPr/>
          <p:nvPr/>
        </p:nvGrpSpPr>
        <p:grpSpPr>
          <a:xfrm>
            <a:off x="11561091" y="3182930"/>
            <a:ext cx="8917924" cy="15439250"/>
            <a:chOff x="11782763" y="-862597"/>
            <a:chExt cx="8917924" cy="15439250"/>
          </a:xfrm>
        </p:grpSpPr>
        <p:sp>
          <p:nvSpPr>
            <p:cNvPr id="20" name="Rectangle 19">
              <a:extLst>
                <a:ext uri="{FF2B5EF4-FFF2-40B4-BE49-F238E27FC236}">
                  <a16:creationId xmlns:a16="http://schemas.microsoft.com/office/drawing/2014/main" id="{2699AD46-A23A-0743-A5AD-1B4A4E4B67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1" name="Rectangle 20">
              <a:extLst>
                <a:ext uri="{FF2B5EF4-FFF2-40B4-BE49-F238E27FC236}">
                  <a16:creationId xmlns:a16="http://schemas.microsoft.com/office/drawing/2014/main" id="{F53B4510-4E14-6043-BDB0-C5DAFE276E0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3" name="Picture 2">
            <a:extLst>
              <a:ext uri="{FF2B5EF4-FFF2-40B4-BE49-F238E27FC236}">
                <a16:creationId xmlns:a16="http://schemas.microsoft.com/office/drawing/2014/main" id="{06DBA6DF-0000-D242-A649-9CFC63BF41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15633">
            <a:off x="8550644" y="4375268"/>
            <a:ext cx="3173683" cy="23795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A picture containing timeline&#10;&#10;Description automatically generated">
            <a:extLst>
              <a:ext uri="{FF2B5EF4-FFF2-40B4-BE49-F238E27FC236}">
                <a16:creationId xmlns:a16="http://schemas.microsoft.com/office/drawing/2014/main" id="{9B41F4A1-EB1A-E343-B237-01BA86E436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6158">
            <a:off x="6838299" y="6053191"/>
            <a:ext cx="3378483" cy="2527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243411" y="1309202"/>
            <a:ext cx="3531416"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transport</a:t>
            </a:r>
            <a:endParaRPr dirty="0">
              <a:latin typeface="Gill Sans MT" panose="020B0502020104020203" pitchFamily="34" charset="77"/>
            </a:endParaRPr>
          </a:p>
        </p:txBody>
      </p:sp>
      <p:sp>
        <p:nvSpPr>
          <p:cNvPr id="152" name="Definition:"/>
          <p:cNvSpPr txBox="1"/>
          <p:nvPr/>
        </p:nvSpPr>
        <p:spPr>
          <a:xfrm>
            <a:off x="2212466" y="3220713"/>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7772" y="4118263"/>
            <a:ext cx="5804628" cy="15799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To transport people or goods somewhere is to take them from one place to another in a vehicle</a:t>
            </a:r>
            <a:r>
              <a:rPr lang="en-GB" sz="3000" dirty="0">
                <a:latin typeface="Gill Sans MT" panose="020B0502020104020203" pitchFamily="34" charset="77"/>
              </a:rPr>
              <a:t>.</a:t>
            </a:r>
            <a:endParaRPr sz="3000" dirty="0">
              <a:latin typeface="Gill Sans MT" panose="020B0502020104020203" pitchFamily="34" charset="77"/>
            </a:endParaRPr>
          </a:p>
        </p:txBody>
      </p:sp>
      <p:sp>
        <p:nvSpPr>
          <p:cNvPr id="155" name="The was a tear in Freddie’s new school jumper."/>
          <p:cNvSpPr txBox="1"/>
          <p:nvPr/>
        </p:nvSpPr>
        <p:spPr>
          <a:xfrm>
            <a:off x="0" y="6287569"/>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children were </a:t>
            </a:r>
            <a:r>
              <a:rPr lang="en-GB" sz="4000" b="1" dirty="0">
                <a:latin typeface="Gill Sans MT" panose="020B0502020104020203" pitchFamily="34" charset="77"/>
              </a:rPr>
              <a:t>transported</a:t>
            </a:r>
            <a:r>
              <a:rPr lang="en-GB" sz="4000" dirty="0">
                <a:latin typeface="Gill Sans MT" panose="020B0502020104020203" pitchFamily="34" charset="77"/>
              </a:rPr>
              <a:t> to swimming on a bus.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trans-port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5110" y="7542175"/>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move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ation</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short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vehicle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carry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report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venue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a:extLst>
              <a:ext uri="{FF2B5EF4-FFF2-40B4-BE49-F238E27FC236}">
                <a16:creationId xmlns:a16="http://schemas.microsoft.com/office/drawing/2014/main" id="{DCF6DA1F-81F4-C9F3-BBC6-A584D614E8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54972" y="2466794"/>
            <a:ext cx="3540392" cy="3540392"/>
          </a:xfrm>
          <a:prstGeom prst="rect">
            <a:avLst/>
          </a:prstGeom>
        </p:spPr>
      </p:pic>
    </p:spTree>
    <p:extLst>
      <p:ext uri="{BB962C8B-B14F-4D97-AF65-F5344CB8AC3E}">
        <p14:creationId xmlns:p14="http://schemas.microsoft.com/office/powerpoint/2010/main" val="4182849549"/>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635348" y="1309202"/>
            <a:ext cx="274754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identify</a:t>
            </a:r>
            <a:endParaRPr dirty="0">
              <a:latin typeface="Gill Sans MT" panose="020B0502020104020203" pitchFamily="34" charset="77"/>
            </a:endParaRPr>
          </a:p>
        </p:txBody>
      </p:sp>
      <p:sp>
        <p:nvSpPr>
          <p:cNvPr id="152" name="Definition:"/>
          <p:cNvSpPr txBox="1"/>
          <p:nvPr/>
        </p:nvSpPr>
        <p:spPr>
          <a:xfrm>
            <a:off x="2212466" y="324149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7772" y="4046713"/>
            <a:ext cx="5804628"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identify someone or something, you name them or say who or what they are.</a:t>
            </a:r>
            <a:endParaRPr sz="3600" dirty="0">
              <a:latin typeface="Gill Sans MT" panose="020B0502020104020203" pitchFamily="34" charset="77"/>
            </a:endParaRPr>
          </a:p>
        </p:txBody>
      </p:sp>
      <p:sp>
        <p:nvSpPr>
          <p:cNvPr id="155" name="The was a tear in Freddie’s new school jumper."/>
          <p:cNvSpPr txBox="1"/>
          <p:nvPr/>
        </p:nvSpPr>
        <p:spPr>
          <a:xfrm>
            <a:off x="0" y="6368491"/>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Paul </a:t>
            </a:r>
            <a:r>
              <a:rPr lang="en-GB" sz="4000" b="1" dirty="0">
                <a:latin typeface="Gill Sans MT" panose="020B0502020104020203" pitchFamily="34" charset="77"/>
              </a:rPr>
              <a:t>identified</a:t>
            </a:r>
            <a:r>
              <a:rPr lang="en-GB" sz="4000" dirty="0">
                <a:latin typeface="Gill Sans MT" panose="020B0502020104020203" pitchFamily="34" charset="77"/>
              </a:rPr>
              <a:t> his friends on the website.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err="1">
                <a:latin typeface="Gill Sans MT" panose="020B0502020104020203" pitchFamily="34" charset="77"/>
              </a:rPr>
              <a:t>i</a:t>
            </a:r>
            <a:r>
              <a:rPr lang="en-GB" dirty="0">
                <a:latin typeface="Gill Sans MT" panose="020B0502020104020203" pitchFamily="34" charset="77"/>
              </a:rPr>
              <a:t>-den-</a:t>
            </a:r>
            <a:r>
              <a:rPr lang="en-GB" dirty="0" err="1">
                <a:latin typeface="Gill Sans MT" panose="020B0502020104020203" pitchFamily="34" charset="77"/>
              </a:rPr>
              <a:t>ti</a:t>
            </a:r>
            <a:r>
              <a:rPr lang="en-GB" dirty="0">
                <a:latin typeface="Gill Sans MT" panose="020B0502020104020203" pitchFamily="34" charset="77"/>
              </a:rPr>
              <a:t>-</a:t>
            </a:r>
            <a:r>
              <a:rPr lang="en-GB" dirty="0" err="1">
                <a:latin typeface="Gill Sans MT" panose="020B0502020104020203" pitchFamily="34" charset="77"/>
              </a:rPr>
              <a:t>fy</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5110" y="7558216"/>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spot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friends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establish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mis-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information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a:extLst>
              <a:ext uri="{FF2B5EF4-FFF2-40B4-BE49-F238E27FC236}">
                <a16:creationId xmlns:a16="http://schemas.microsoft.com/office/drawing/2014/main" id="{540B4652-075E-48B3-5BDD-3CE9F42F2F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9370" y="2407215"/>
            <a:ext cx="3471715" cy="3471715"/>
          </a:xfrm>
          <a:prstGeom prst="rect">
            <a:avLst/>
          </a:prstGeom>
        </p:spPr>
      </p:pic>
    </p:spTree>
    <p:extLst>
      <p:ext uri="{BB962C8B-B14F-4D97-AF65-F5344CB8AC3E}">
        <p14:creationId xmlns:p14="http://schemas.microsoft.com/office/powerpoint/2010/main" val="398817497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73156" y="1309202"/>
            <a:ext cx="167193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scan</a:t>
            </a:r>
            <a:endParaRPr dirty="0">
              <a:latin typeface="Gill Sans MT" panose="020B0502020104020203" pitchFamily="34" charset="77"/>
            </a:endParaRPr>
          </a:p>
        </p:txBody>
      </p:sp>
      <p:sp>
        <p:nvSpPr>
          <p:cNvPr id="152" name="Definition:"/>
          <p:cNvSpPr txBox="1"/>
          <p:nvPr/>
        </p:nvSpPr>
        <p:spPr>
          <a:xfrm>
            <a:off x="2212466" y="3220713"/>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a:t>
            </a:r>
            <a:r>
              <a:rPr dirty="0">
                <a:latin typeface="Gill Sans MT" panose="020B0502020104020203" pitchFamily="34" charset="77"/>
              </a:rPr>
              <a:t>noun)</a:t>
            </a:r>
          </a:p>
        </p:txBody>
      </p:sp>
      <p:sp>
        <p:nvSpPr>
          <p:cNvPr id="154" name="If you tear paper, cloth, or another material, or if it tears, you pull it into two pieces or you pull it so that a hole appears in it."/>
          <p:cNvSpPr txBox="1"/>
          <p:nvPr/>
        </p:nvSpPr>
        <p:spPr>
          <a:xfrm>
            <a:off x="697772" y="3925830"/>
            <a:ext cx="5998863" cy="20723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When you scan a place or group of people, you look at it carefully, usually because you are looking for something or someone.</a:t>
            </a:r>
            <a:endParaRPr sz="3200" dirty="0">
              <a:latin typeface="Gill Sans MT" panose="020B0502020104020203" pitchFamily="34" charset="77"/>
            </a:endParaRPr>
          </a:p>
        </p:txBody>
      </p:sp>
      <p:sp>
        <p:nvSpPr>
          <p:cNvPr id="155" name="The was a tear in Freddie’s new school jumper."/>
          <p:cNvSpPr txBox="1"/>
          <p:nvPr/>
        </p:nvSpPr>
        <p:spPr>
          <a:xfrm>
            <a:off x="0" y="6414542"/>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Robbie quickly </a:t>
            </a:r>
            <a:r>
              <a:rPr lang="en-GB" sz="4000" b="1" dirty="0">
                <a:latin typeface="Gill Sans MT" panose="020B0502020104020203" pitchFamily="34" charset="77"/>
              </a:rPr>
              <a:t>scanned</a:t>
            </a:r>
            <a:r>
              <a:rPr lang="en-GB" sz="4000" dirty="0">
                <a:latin typeface="Gill Sans MT" panose="020B0502020104020203" pitchFamily="34" charset="77"/>
              </a:rPr>
              <a:t> the playground for his friends.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scan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5110" y="7557242"/>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survey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plan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crowd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inspect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van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text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a:extLst>
              <a:ext uri="{FF2B5EF4-FFF2-40B4-BE49-F238E27FC236}">
                <a16:creationId xmlns:a16="http://schemas.microsoft.com/office/drawing/2014/main" id="{1ECE82F6-4303-5805-D646-9348D19BC9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8194" y="2331328"/>
            <a:ext cx="3802831" cy="3802831"/>
          </a:xfrm>
          <a:prstGeom prst="rect">
            <a:avLst/>
          </a:prstGeom>
        </p:spPr>
      </p:pic>
    </p:spTree>
    <p:extLst>
      <p:ext uri="{BB962C8B-B14F-4D97-AF65-F5344CB8AC3E}">
        <p14:creationId xmlns:p14="http://schemas.microsoft.com/office/powerpoint/2010/main" val="260526024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38319" y="1309202"/>
            <a:ext cx="214161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numb</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7772" y="4219802"/>
            <a:ext cx="6056319" cy="1210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a part of your body is numb, you cannot feel anything there.</a:t>
            </a:r>
            <a:endParaRPr sz="3600" dirty="0">
              <a:latin typeface="Gill Sans MT" panose="020B0502020104020203" pitchFamily="34" charset="77"/>
            </a:endParaRPr>
          </a:p>
        </p:txBody>
      </p:sp>
      <p:sp>
        <p:nvSpPr>
          <p:cNvPr id="155" name="The was a tear in Freddie’s new school jumper."/>
          <p:cNvSpPr txBox="1"/>
          <p:nvPr/>
        </p:nvSpPr>
        <p:spPr>
          <a:xfrm>
            <a:off x="0" y="6430608"/>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My face was </a:t>
            </a:r>
            <a:r>
              <a:rPr lang="en-GB" sz="4000" b="1" dirty="0">
                <a:latin typeface="Gill Sans MT" panose="020B0502020104020203" pitchFamily="34" charset="77"/>
              </a:rPr>
              <a:t>numb</a:t>
            </a:r>
            <a:r>
              <a:rPr lang="en-GB" sz="4000" dirty="0">
                <a:latin typeface="Gill Sans MT" panose="020B0502020104020203" pitchFamily="34" charset="77"/>
              </a:rPr>
              <a:t> after being hit by the ball.</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numb</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5110" y="7579393"/>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108890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dead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sensitive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thumb</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feeling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stunned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responsive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drum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accident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a:extLst>
              <a:ext uri="{FF2B5EF4-FFF2-40B4-BE49-F238E27FC236}">
                <a16:creationId xmlns:a16="http://schemas.microsoft.com/office/drawing/2014/main" id="{824261EB-8A31-0B32-E271-85AE707BFF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61112" y="2539295"/>
            <a:ext cx="3601266" cy="3601266"/>
          </a:xfrm>
          <a:prstGeom prst="rect">
            <a:avLst/>
          </a:prstGeom>
        </p:spPr>
      </p:pic>
    </p:spTree>
    <p:extLst>
      <p:ext uri="{BB962C8B-B14F-4D97-AF65-F5344CB8AC3E}">
        <p14:creationId xmlns:p14="http://schemas.microsoft.com/office/powerpoint/2010/main" val="44276779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831722" y="1309202"/>
            <a:ext cx="2354812"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skilled</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7772" y="3942803"/>
            <a:ext cx="5804628"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Someone who is skilled has the knowledge and ability to do something well.</a:t>
            </a:r>
            <a:endParaRPr sz="3600" dirty="0">
              <a:latin typeface="Gill Sans MT" panose="020B0502020104020203" pitchFamily="34" charset="77"/>
            </a:endParaRPr>
          </a:p>
        </p:txBody>
      </p:sp>
      <p:sp>
        <p:nvSpPr>
          <p:cNvPr id="155" name="The was a tear in Freddie’s new school jumper."/>
          <p:cNvSpPr txBox="1"/>
          <p:nvPr/>
        </p:nvSpPr>
        <p:spPr>
          <a:xfrm>
            <a:off x="0" y="6329685"/>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Rumi was </a:t>
            </a:r>
            <a:r>
              <a:rPr lang="en-GB" sz="4000" b="1" dirty="0">
                <a:latin typeface="Gill Sans MT" panose="020B0502020104020203" pitchFamily="34" charset="77"/>
              </a:rPr>
              <a:t>skilled</a:t>
            </a:r>
            <a:r>
              <a:rPr lang="en-GB" sz="4000" dirty="0">
                <a:latin typeface="Gill Sans MT" panose="020B0502020104020203" pitchFamily="34" charset="77"/>
              </a:rPr>
              <a:t> at playing the guitar.</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skilled</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5110" y="7542175"/>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talented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unskilled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drilled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cook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proficient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multi-</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filled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musician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7" name="Picture 6">
            <a:extLst>
              <a:ext uri="{FF2B5EF4-FFF2-40B4-BE49-F238E27FC236}">
                <a16:creationId xmlns:a16="http://schemas.microsoft.com/office/drawing/2014/main" id="{DAD0991F-0D98-CC2D-A73C-659530B48A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11118" y="2407215"/>
            <a:ext cx="3623115" cy="3623115"/>
          </a:xfrm>
          <a:prstGeom prst="rect">
            <a:avLst/>
          </a:prstGeom>
        </p:spPr>
      </p:pic>
    </p:spTree>
    <p:extLst>
      <p:ext uri="{BB962C8B-B14F-4D97-AF65-F5344CB8AC3E}">
        <p14:creationId xmlns:p14="http://schemas.microsoft.com/office/powerpoint/2010/main" val="327251830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69612383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roar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crash</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clump</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clean</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279517006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transport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scan</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numb</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skilled</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258070317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roar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crash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froze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clump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clean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Something that is *** is free from dirt or unwanted marks.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If something ***, it makes a very loud noise.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A *** of things such as trees or plants is a small group of them growing together.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something *** somewhere, it moves and hits something else violently, making a loud noise.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someone who is moving *** or is ***, they suddenly stop and become completely still and quiet.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2" name="Picture 1">
            <a:extLst>
              <a:ext uri="{FF2B5EF4-FFF2-40B4-BE49-F238E27FC236}">
                <a16:creationId xmlns:a16="http://schemas.microsoft.com/office/drawing/2014/main" id="{D793950E-6ED4-E263-0D7A-010CC8CA4B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28910" y="3723362"/>
            <a:ext cx="1362709" cy="1362709"/>
          </a:xfrm>
          <a:prstGeom prst="rect">
            <a:avLst/>
          </a:prstGeom>
        </p:spPr>
      </p:pic>
      <p:pic>
        <p:nvPicPr>
          <p:cNvPr id="3" name="Picture 2">
            <a:extLst>
              <a:ext uri="{FF2B5EF4-FFF2-40B4-BE49-F238E27FC236}">
                <a16:creationId xmlns:a16="http://schemas.microsoft.com/office/drawing/2014/main" id="{5B6E0C36-FAF9-A63D-9239-2C4402D196E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58195" y="6526425"/>
            <a:ext cx="1104140" cy="1104140"/>
          </a:xfrm>
          <a:prstGeom prst="rect">
            <a:avLst/>
          </a:prstGeom>
        </p:spPr>
      </p:pic>
      <p:pic>
        <p:nvPicPr>
          <p:cNvPr id="5" name="Picture 4">
            <a:extLst>
              <a:ext uri="{FF2B5EF4-FFF2-40B4-BE49-F238E27FC236}">
                <a16:creationId xmlns:a16="http://schemas.microsoft.com/office/drawing/2014/main" id="{5D2FC0F5-FEF6-EC24-4F63-2F7164CC812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91198" y="7838337"/>
            <a:ext cx="1104140" cy="1104140"/>
          </a:xfrm>
          <a:prstGeom prst="rect">
            <a:avLst/>
          </a:prstGeom>
        </p:spPr>
      </p:pic>
      <p:pic>
        <p:nvPicPr>
          <p:cNvPr id="6" name="Picture 5">
            <a:extLst>
              <a:ext uri="{FF2B5EF4-FFF2-40B4-BE49-F238E27FC236}">
                <a16:creationId xmlns:a16="http://schemas.microsoft.com/office/drawing/2014/main" id="{3D8BF95D-167E-A7F3-8FD1-42D1E6D63C2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069397" y="7907916"/>
            <a:ext cx="533457" cy="533457"/>
          </a:xfrm>
          <a:prstGeom prst="rect">
            <a:avLst/>
          </a:prstGeom>
        </p:spPr>
      </p:pic>
      <p:pic>
        <p:nvPicPr>
          <p:cNvPr id="7" name="Picture 6">
            <a:extLst>
              <a:ext uri="{FF2B5EF4-FFF2-40B4-BE49-F238E27FC236}">
                <a16:creationId xmlns:a16="http://schemas.microsoft.com/office/drawing/2014/main" id="{7B1F7641-415E-37BD-514D-F92AD3EC1CD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52308" y="5162560"/>
            <a:ext cx="1104139" cy="1104139"/>
          </a:xfrm>
          <a:prstGeom prst="rect">
            <a:avLst/>
          </a:prstGeom>
        </p:spPr>
      </p:pic>
      <p:pic>
        <p:nvPicPr>
          <p:cNvPr id="8" name="Picture 7">
            <a:extLst>
              <a:ext uri="{FF2B5EF4-FFF2-40B4-BE49-F238E27FC236}">
                <a16:creationId xmlns:a16="http://schemas.microsoft.com/office/drawing/2014/main" id="{5B9FE194-33C7-29C6-1B14-C8394AB3C0D8}"/>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75917" y="2446220"/>
            <a:ext cx="1035213" cy="1035213"/>
          </a:xfrm>
          <a:prstGeom prst="rect">
            <a:avLst/>
          </a:prstGeom>
        </p:spPr>
      </p:pic>
    </p:spTree>
    <p:extLst>
      <p:ext uri="{BB962C8B-B14F-4D97-AF65-F5344CB8AC3E}">
        <p14:creationId xmlns:p14="http://schemas.microsoft.com/office/powerpoint/2010/main" val="401571498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transport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identify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scan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numb</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skilled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you *** someone or something, you name them or say who or what they are.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When you *** a place or group of people, you look at it carefully, usually because you are looking for something or someone.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Someone who is *** has the knowledge and ability to do something well.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To *** people or goods somewhere is to take them from one place to another in a vehicle.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a part of your body is ***, you cannot feel anything there.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2" name="Picture 1">
            <a:extLst>
              <a:ext uri="{FF2B5EF4-FFF2-40B4-BE49-F238E27FC236}">
                <a16:creationId xmlns:a16="http://schemas.microsoft.com/office/drawing/2014/main" id="{C4AA7445-7BFC-ED06-4FB5-C5197ED1EF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26076" y="6337200"/>
            <a:ext cx="1216059" cy="1216059"/>
          </a:xfrm>
          <a:prstGeom prst="rect">
            <a:avLst/>
          </a:prstGeom>
        </p:spPr>
      </p:pic>
      <p:pic>
        <p:nvPicPr>
          <p:cNvPr id="3" name="Picture 2">
            <a:extLst>
              <a:ext uri="{FF2B5EF4-FFF2-40B4-BE49-F238E27FC236}">
                <a16:creationId xmlns:a16="http://schemas.microsoft.com/office/drawing/2014/main" id="{1FFAA352-A753-1230-BC6B-E41EC58A11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80083" y="2625013"/>
            <a:ext cx="1084130" cy="1084130"/>
          </a:xfrm>
          <a:prstGeom prst="rect">
            <a:avLst/>
          </a:prstGeom>
        </p:spPr>
      </p:pic>
      <p:pic>
        <p:nvPicPr>
          <p:cNvPr id="5" name="Picture 4">
            <a:extLst>
              <a:ext uri="{FF2B5EF4-FFF2-40B4-BE49-F238E27FC236}">
                <a16:creationId xmlns:a16="http://schemas.microsoft.com/office/drawing/2014/main" id="{1136FD49-D275-D9BF-910C-B8FEA5E152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80083" y="3932369"/>
            <a:ext cx="1162052" cy="1162052"/>
          </a:xfrm>
          <a:prstGeom prst="rect">
            <a:avLst/>
          </a:prstGeom>
        </p:spPr>
      </p:pic>
      <p:pic>
        <p:nvPicPr>
          <p:cNvPr id="6" name="Picture 5">
            <a:extLst>
              <a:ext uri="{FF2B5EF4-FFF2-40B4-BE49-F238E27FC236}">
                <a16:creationId xmlns:a16="http://schemas.microsoft.com/office/drawing/2014/main" id="{DBC5B390-CBE5-A1C1-5B52-FC8980CD56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26076" y="7756300"/>
            <a:ext cx="1201432" cy="1201432"/>
          </a:xfrm>
          <a:prstGeom prst="rect">
            <a:avLst/>
          </a:prstGeom>
        </p:spPr>
      </p:pic>
      <p:pic>
        <p:nvPicPr>
          <p:cNvPr id="7" name="Picture 6">
            <a:extLst>
              <a:ext uri="{FF2B5EF4-FFF2-40B4-BE49-F238E27FC236}">
                <a16:creationId xmlns:a16="http://schemas.microsoft.com/office/drawing/2014/main" id="{0B92D69D-B2A2-FF23-7312-DF96EDC8982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607729" y="5069034"/>
            <a:ext cx="1153530" cy="1153530"/>
          </a:xfrm>
          <a:prstGeom prst="rect">
            <a:avLst/>
          </a:prstGeom>
        </p:spPr>
      </p:pic>
    </p:spTree>
    <p:extLst>
      <p:ext uri="{BB962C8B-B14F-4D97-AF65-F5344CB8AC3E}">
        <p14:creationId xmlns:p14="http://schemas.microsoft.com/office/powerpoint/2010/main" val="259811994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279542" y="368756"/>
            <a:ext cx="12445716"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This Week's Words</a:t>
            </a:r>
          </a:p>
        </p:txBody>
      </p:sp>
      <p:sp>
        <p:nvSpPr>
          <p:cNvPr id="132" name="Grasshopper"/>
          <p:cNvSpPr txBox="1"/>
          <p:nvPr/>
        </p:nvSpPr>
        <p:spPr>
          <a:xfrm>
            <a:off x="1424395" y="1991291"/>
            <a:ext cx="4749274"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Grasshopper</a:t>
            </a:r>
          </a:p>
        </p:txBody>
      </p:sp>
      <p:sp>
        <p:nvSpPr>
          <p:cNvPr id="133" name="tear"/>
          <p:cNvSpPr txBox="1"/>
          <p:nvPr/>
        </p:nvSpPr>
        <p:spPr>
          <a:xfrm>
            <a:off x="3112146" y="3085008"/>
            <a:ext cx="137377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roar</a:t>
            </a:r>
            <a:endParaRPr b="1" dirty="0">
              <a:latin typeface="Gill Sans MT" panose="020B0502020104020203" pitchFamily="34" charset="77"/>
              <a:sym typeface="American Typewriter"/>
            </a:endParaRPr>
          </a:p>
        </p:txBody>
      </p:sp>
      <p:sp>
        <p:nvSpPr>
          <p:cNvPr id="134" name="office"/>
          <p:cNvSpPr txBox="1"/>
          <p:nvPr/>
        </p:nvSpPr>
        <p:spPr>
          <a:xfrm>
            <a:off x="2965472" y="3993661"/>
            <a:ext cx="166712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crash</a:t>
            </a:r>
            <a:endParaRPr dirty="0">
              <a:latin typeface="Gill Sans MT" panose="020B0502020104020203" pitchFamily="34" charset="77"/>
            </a:endParaRPr>
          </a:p>
        </p:txBody>
      </p:sp>
      <p:sp>
        <p:nvSpPr>
          <p:cNvPr id="135" name="spare"/>
          <p:cNvSpPr txBox="1"/>
          <p:nvPr/>
        </p:nvSpPr>
        <p:spPr>
          <a:xfrm>
            <a:off x="2988715" y="4843260"/>
            <a:ext cx="162063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froze</a:t>
            </a:r>
            <a:endParaRPr b="1" dirty="0">
              <a:latin typeface="Gill Sans MT" panose="020B0502020104020203" pitchFamily="34" charset="77"/>
              <a:sym typeface="American Typewriter"/>
            </a:endParaRPr>
          </a:p>
        </p:txBody>
      </p:sp>
      <p:sp>
        <p:nvSpPr>
          <p:cNvPr id="136" name="chipped"/>
          <p:cNvSpPr txBox="1"/>
          <p:nvPr/>
        </p:nvSpPr>
        <p:spPr>
          <a:xfrm>
            <a:off x="2837230" y="5769060"/>
            <a:ext cx="192360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clump</a:t>
            </a:r>
            <a:endParaRPr dirty="0">
              <a:latin typeface="Gill Sans MT" panose="020B0502020104020203" pitchFamily="34" charset="77"/>
            </a:endParaRPr>
          </a:p>
        </p:txBody>
      </p:sp>
      <p:sp>
        <p:nvSpPr>
          <p:cNvPr id="137" name="lift"/>
          <p:cNvSpPr txBox="1"/>
          <p:nvPr/>
        </p:nvSpPr>
        <p:spPr>
          <a:xfrm>
            <a:off x="2982304" y="6639612"/>
            <a:ext cx="163346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clean</a:t>
            </a:r>
            <a:endParaRPr dirty="0">
              <a:latin typeface="Gill Sans MT" panose="020B0502020104020203" pitchFamily="34" charset="77"/>
            </a:endParaRPr>
          </a:p>
        </p:txBody>
      </p:sp>
      <p:sp>
        <p:nvSpPr>
          <p:cNvPr id="138" name="mutter"/>
          <p:cNvSpPr txBox="1"/>
          <p:nvPr/>
        </p:nvSpPr>
        <p:spPr>
          <a:xfrm>
            <a:off x="8072390" y="3961911"/>
            <a:ext cx="228748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identify</a:t>
            </a:r>
            <a:endParaRPr b="1" dirty="0">
              <a:latin typeface="Gill Sans MT" panose="020B0502020104020203" pitchFamily="34" charset="77"/>
              <a:sym typeface="American Typewriter"/>
            </a:endParaRPr>
          </a:p>
        </p:txBody>
      </p:sp>
      <p:sp>
        <p:nvSpPr>
          <p:cNvPr id="139" name="unveil"/>
          <p:cNvSpPr txBox="1"/>
          <p:nvPr/>
        </p:nvSpPr>
        <p:spPr>
          <a:xfrm>
            <a:off x="8217858" y="5750010"/>
            <a:ext cx="180658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numb</a:t>
            </a:r>
            <a:endParaRPr b="1" dirty="0">
              <a:latin typeface="Gill Sans MT" panose="020B0502020104020203" pitchFamily="34" charset="77"/>
              <a:sym typeface="American Typewriter"/>
            </a:endParaRPr>
          </a:p>
        </p:txBody>
      </p:sp>
      <p:sp>
        <p:nvSpPr>
          <p:cNvPr id="140" name="tolerate"/>
          <p:cNvSpPr txBox="1"/>
          <p:nvPr/>
        </p:nvSpPr>
        <p:spPr>
          <a:xfrm>
            <a:off x="7773429" y="3065958"/>
            <a:ext cx="288540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transport</a:t>
            </a:r>
            <a:endParaRPr dirty="0">
              <a:latin typeface="Gill Sans MT" panose="020B0502020104020203" pitchFamily="34" charset="77"/>
            </a:endParaRPr>
          </a:p>
        </p:txBody>
      </p:sp>
      <p:sp>
        <p:nvSpPr>
          <p:cNvPr id="141" name="fixation"/>
          <p:cNvSpPr txBox="1"/>
          <p:nvPr/>
        </p:nvSpPr>
        <p:spPr>
          <a:xfrm>
            <a:off x="8523634" y="4824210"/>
            <a:ext cx="138499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scan</a:t>
            </a:r>
            <a:endParaRPr dirty="0">
              <a:latin typeface="Gill Sans MT" panose="020B0502020104020203" pitchFamily="34" charset="77"/>
            </a:endParaRPr>
          </a:p>
        </p:txBody>
      </p:sp>
      <p:sp>
        <p:nvSpPr>
          <p:cNvPr id="142" name="rustle"/>
          <p:cNvSpPr txBox="1"/>
          <p:nvPr/>
        </p:nvSpPr>
        <p:spPr>
          <a:xfrm>
            <a:off x="8246314" y="6620562"/>
            <a:ext cx="193963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skilled</a:t>
            </a:r>
            <a:endParaRPr b="1" dirty="0">
              <a:latin typeface="Gill Sans MT" panose="020B0502020104020203" pitchFamily="34" charset="77"/>
              <a:sym typeface="American Typewriter"/>
            </a:endParaRPr>
          </a:p>
        </p:txBody>
      </p:sp>
      <p:sp>
        <p:nvSpPr>
          <p:cNvPr id="143" name="Shinobi"/>
          <p:cNvSpPr txBox="1"/>
          <p:nvPr/>
        </p:nvSpPr>
        <p:spPr>
          <a:xfrm>
            <a:off x="7805173" y="1948676"/>
            <a:ext cx="2797241"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Shinobi</a:t>
            </a: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0300" y="7140190"/>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28159061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772158" y="42942"/>
            <a:ext cx="5528758"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roar</a:t>
            </a:r>
            <a:endParaRPr sz="138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607916" y="5204122"/>
            <a:ext cx="10875989"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crash</a:t>
            </a:r>
            <a:endParaRPr sz="28700" dirty="0">
              <a:latin typeface="Gill Sans MT" panose="020B0502020104020203" pitchFamily="34" charset="77"/>
            </a:endParaRPr>
          </a:p>
        </p:txBody>
      </p:sp>
      <p:pic>
        <p:nvPicPr>
          <p:cNvPr id="2" name="Picture 1">
            <a:extLst>
              <a:ext uri="{FF2B5EF4-FFF2-40B4-BE49-F238E27FC236}">
                <a16:creationId xmlns:a16="http://schemas.microsoft.com/office/drawing/2014/main" id="{095B69B3-E211-FD85-219E-77E96903ED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8822" y="480767"/>
            <a:ext cx="3512754" cy="3512754"/>
          </a:xfrm>
          <a:prstGeom prst="rect">
            <a:avLst/>
          </a:prstGeom>
        </p:spPr>
      </p:pic>
      <p:pic>
        <p:nvPicPr>
          <p:cNvPr id="4" name="Picture 3">
            <a:extLst>
              <a:ext uri="{FF2B5EF4-FFF2-40B4-BE49-F238E27FC236}">
                <a16:creationId xmlns:a16="http://schemas.microsoft.com/office/drawing/2014/main" id="{63F894D8-1E1E-58DB-E597-FF92C6E9A4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7520" y="5479523"/>
            <a:ext cx="3740791" cy="3740791"/>
          </a:xfrm>
          <a:prstGeom prst="rect">
            <a:avLst/>
          </a:prstGeom>
        </p:spPr>
      </p:pic>
    </p:spTree>
    <p:extLst>
      <p:ext uri="{BB962C8B-B14F-4D97-AF65-F5344CB8AC3E}">
        <p14:creationId xmlns:p14="http://schemas.microsoft.com/office/powerpoint/2010/main" val="865114986"/>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585573" y="245966"/>
            <a:ext cx="6519413"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froze</a:t>
            </a:r>
            <a:endParaRPr sz="23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03081" y="5234911"/>
            <a:ext cx="10419220"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clump</a:t>
            </a:r>
            <a:endParaRPr sz="19900" dirty="0">
              <a:latin typeface="Gill Sans MT" panose="020B0502020104020203" pitchFamily="34" charset="77"/>
            </a:endParaRPr>
          </a:p>
        </p:txBody>
      </p:sp>
      <p:pic>
        <p:nvPicPr>
          <p:cNvPr id="2" name="Picture 1">
            <a:extLst>
              <a:ext uri="{FF2B5EF4-FFF2-40B4-BE49-F238E27FC236}">
                <a16:creationId xmlns:a16="http://schemas.microsoft.com/office/drawing/2014/main" id="{EFFD3427-5AE5-5B4A-6F72-916457FC22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0960" y="568903"/>
            <a:ext cx="3372398" cy="3372398"/>
          </a:xfrm>
          <a:prstGeom prst="rect">
            <a:avLst/>
          </a:prstGeom>
        </p:spPr>
      </p:pic>
      <p:pic>
        <p:nvPicPr>
          <p:cNvPr id="4" name="Picture 3">
            <a:extLst>
              <a:ext uri="{FF2B5EF4-FFF2-40B4-BE49-F238E27FC236}">
                <a16:creationId xmlns:a16="http://schemas.microsoft.com/office/drawing/2014/main" id="{D4F594D6-9CC2-53B1-E436-0D82A5CF76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4570" y="480767"/>
            <a:ext cx="1372208" cy="1372208"/>
          </a:xfrm>
          <a:prstGeom prst="rect">
            <a:avLst/>
          </a:prstGeom>
        </p:spPr>
      </p:pic>
      <p:pic>
        <p:nvPicPr>
          <p:cNvPr id="5" name="Picture 4">
            <a:extLst>
              <a:ext uri="{FF2B5EF4-FFF2-40B4-BE49-F238E27FC236}">
                <a16:creationId xmlns:a16="http://schemas.microsoft.com/office/drawing/2014/main" id="{D2880A58-3383-6CD1-D309-E5734D1F205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8674" y="5650743"/>
            <a:ext cx="3398351" cy="3398351"/>
          </a:xfrm>
          <a:prstGeom prst="rect">
            <a:avLst/>
          </a:prstGeom>
        </p:spPr>
      </p:pic>
    </p:spTree>
    <p:extLst>
      <p:ext uri="{BB962C8B-B14F-4D97-AF65-F5344CB8AC3E}">
        <p14:creationId xmlns:p14="http://schemas.microsoft.com/office/powerpoint/2010/main" val="3329644295"/>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483976" y="84506"/>
            <a:ext cx="6424836"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clean</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826733" y="6155821"/>
            <a:ext cx="12346080" cy="22262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3800" dirty="0">
                <a:latin typeface="Gill Sans MT" panose="020B0502020104020203" pitchFamily="34" charset="77"/>
              </a:rPr>
              <a:t>transport</a:t>
            </a:r>
            <a:endParaRPr sz="11500" dirty="0">
              <a:latin typeface="Gill Sans MT" panose="020B0502020104020203" pitchFamily="34" charset="77"/>
            </a:endParaRPr>
          </a:p>
        </p:txBody>
      </p:sp>
      <p:pic>
        <p:nvPicPr>
          <p:cNvPr id="2" name="Picture 1">
            <a:extLst>
              <a:ext uri="{FF2B5EF4-FFF2-40B4-BE49-F238E27FC236}">
                <a16:creationId xmlns:a16="http://schemas.microsoft.com/office/drawing/2014/main" id="{D997BFA9-98C5-98EE-92D0-2AFF928434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177" y="5604110"/>
            <a:ext cx="3407194" cy="3407194"/>
          </a:xfrm>
          <a:prstGeom prst="rect">
            <a:avLst/>
          </a:prstGeom>
        </p:spPr>
      </p:pic>
      <p:pic>
        <p:nvPicPr>
          <p:cNvPr id="4" name="Picture 3">
            <a:extLst>
              <a:ext uri="{FF2B5EF4-FFF2-40B4-BE49-F238E27FC236}">
                <a16:creationId xmlns:a16="http://schemas.microsoft.com/office/drawing/2014/main" id="{4FB9D4FF-61A6-6A54-4CEF-7FB25C2551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03629" y="558437"/>
            <a:ext cx="3488651" cy="3488651"/>
          </a:xfrm>
          <a:prstGeom prst="rect">
            <a:avLst/>
          </a:prstGeom>
        </p:spPr>
      </p:pic>
    </p:spTree>
    <p:extLst>
      <p:ext uri="{BB962C8B-B14F-4D97-AF65-F5344CB8AC3E}">
        <p14:creationId xmlns:p14="http://schemas.microsoft.com/office/powerpoint/2010/main" val="2197216015"/>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794548" y="616005"/>
            <a:ext cx="11999897"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identify</a:t>
            </a:r>
            <a:endParaRPr sz="166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3168669" y="5287250"/>
            <a:ext cx="10288591"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scan</a:t>
            </a:r>
            <a:endParaRPr sz="13800" dirty="0">
              <a:latin typeface="Gill Sans MT" panose="020B0502020104020203" pitchFamily="34" charset="77"/>
            </a:endParaRPr>
          </a:p>
        </p:txBody>
      </p:sp>
      <p:pic>
        <p:nvPicPr>
          <p:cNvPr id="2" name="Picture 1">
            <a:extLst>
              <a:ext uri="{FF2B5EF4-FFF2-40B4-BE49-F238E27FC236}">
                <a16:creationId xmlns:a16="http://schemas.microsoft.com/office/drawing/2014/main" id="{009915B9-D7B9-6986-42B9-65D2254F3E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47333" y="462631"/>
            <a:ext cx="3471715" cy="3471715"/>
          </a:xfrm>
          <a:prstGeom prst="rect">
            <a:avLst/>
          </a:prstGeom>
        </p:spPr>
      </p:pic>
      <p:pic>
        <p:nvPicPr>
          <p:cNvPr id="4" name="Picture 3">
            <a:extLst>
              <a:ext uri="{FF2B5EF4-FFF2-40B4-BE49-F238E27FC236}">
                <a16:creationId xmlns:a16="http://schemas.microsoft.com/office/drawing/2014/main" id="{35969D26-71EF-8BCC-C11F-14C3EE5625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0898" y="5404697"/>
            <a:ext cx="3802831" cy="3802831"/>
          </a:xfrm>
          <a:prstGeom prst="rect">
            <a:avLst/>
          </a:prstGeom>
        </p:spPr>
      </p:pic>
    </p:spTree>
    <p:extLst>
      <p:ext uri="{BB962C8B-B14F-4D97-AF65-F5344CB8AC3E}">
        <p14:creationId xmlns:p14="http://schemas.microsoft.com/office/powerpoint/2010/main" val="263125753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032063"/>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358649" y="190286"/>
            <a:ext cx="7062831"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numb</a:t>
            </a:r>
            <a:endParaRPr sz="96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3594353" y="5643529"/>
            <a:ext cx="9410447"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skilled</a:t>
            </a:r>
            <a:endParaRPr sz="13800" dirty="0">
              <a:latin typeface="Gill Sans MT" panose="020B0502020104020203" pitchFamily="34" charset="77"/>
            </a:endParaRPr>
          </a:p>
        </p:txBody>
      </p:sp>
      <p:pic>
        <p:nvPicPr>
          <p:cNvPr id="2" name="Picture 1">
            <a:extLst>
              <a:ext uri="{FF2B5EF4-FFF2-40B4-BE49-F238E27FC236}">
                <a16:creationId xmlns:a16="http://schemas.microsoft.com/office/drawing/2014/main" id="{C1AB14F1-03F0-6E08-67F3-20696D1B7E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37602" y="443179"/>
            <a:ext cx="3601266" cy="3601266"/>
          </a:xfrm>
          <a:prstGeom prst="rect">
            <a:avLst/>
          </a:prstGeom>
        </p:spPr>
      </p:pic>
      <p:pic>
        <p:nvPicPr>
          <p:cNvPr id="4" name="Picture 3">
            <a:extLst>
              <a:ext uri="{FF2B5EF4-FFF2-40B4-BE49-F238E27FC236}">
                <a16:creationId xmlns:a16="http://schemas.microsoft.com/office/drawing/2014/main" id="{43367DFB-49D9-A030-4EA9-FA6A828352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02970" y="5564805"/>
            <a:ext cx="3623115" cy="3623115"/>
          </a:xfrm>
          <a:prstGeom prst="rect">
            <a:avLst/>
          </a:prstGeom>
        </p:spPr>
      </p:pic>
    </p:spTree>
    <p:extLst>
      <p:ext uri="{BB962C8B-B14F-4D97-AF65-F5344CB8AC3E}">
        <p14:creationId xmlns:p14="http://schemas.microsoft.com/office/powerpoint/2010/main" val="344365042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14699F-48E8-5DA4-0BF6-A8A482F40C29}"/>
            </a:ext>
          </a:extLst>
        </p:cNvPr>
        <p:cNvGrpSpPr/>
        <p:nvPr/>
      </p:nvGrpSpPr>
      <p:grpSpPr>
        <a:xfrm>
          <a:off x="0" y="0"/>
          <a:ext cx="0" cy="0"/>
          <a:chOff x="0" y="0"/>
          <a:chExt cx="0" cy="0"/>
        </a:xfrm>
      </p:grpSpPr>
      <p:sp>
        <p:nvSpPr>
          <p:cNvPr id="129" name="Vocabulary Ninja">
            <a:extLst>
              <a:ext uri="{FF2B5EF4-FFF2-40B4-BE49-F238E27FC236}">
                <a16:creationId xmlns:a16="http://schemas.microsoft.com/office/drawing/2014/main" id="{04E58162-17C5-77E6-93AD-2A97249A45C2}"/>
              </a:ext>
            </a:extLst>
          </p:cNvPr>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a:extLst>
              <a:ext uri="{FF2B5EF4-FFF2-40B4-BE49-F238E27FC236}">
                <a16:creationId xmlns:a16="http://schemas.microsoft.com/office/drawing/2014/main" id="{1B876F4B-EE38-FDBA-801E-6A69629A1D61}"/>
              </a:ext>
            </a:extLst>
          </p:cNvPr>
          <p:cNvSpPr txBox="1"/>
          <p:nvPr/>
        </p:nvSpPr>
        <p:spPr>
          <a:xfrm>
            <a:off x="472709" y="430311"/>
            <a:ext cx="12059391" cy="1456809"/>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pic>
        <p:nvPicPr>
          <p:cNvPr id="6" name="Picture 5" descr="A close up of a sign&#10;&#10;Description automatically generated">
            <a:extLst>
              <a:ext uri="{FF2B5EF4-FFF2-40B4-BE49-F238E27FC236}">
                <a16:creationId xmlns:a16="http://schemas.microsoft.com/office/drawing/2014/main" id="{F04E15D5-5C68-4C3C-ACBC-AE584C220E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F5F2FEAD-EE23-AFB1-9BDC-CDD60125288A}"/>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97B1DEC5-AB27-436D-D6C7-E3C7BA0902FE}"/>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EA7A94C4-71CF-400A-2F7C-E45BCE2DA16D}"/>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07EB283E-E51C-E666-1C5A-92C1492A298D}"/>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CD5E299B-363E-55A4-CD60-08E648592531}"/>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86138CA6-E1BD-4387-2668-12529328A598}"/>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 name="tear">
            <a:extLst>
              <a:ext uri="{FF2B5EF4-FFF2-40B4-BE49-F238E27FC236}">
                <a16:creationId xmlns:a16="http://schemas.microsoft.com/office/drawing/2014/main" id="{5EFE39D6-563B-C471-4AD6-F2C0DA49A9BA}"/>
              </a:ext>
            </a:extLst>
          </p:cNvPr>
          <p:cNvSpPr txBox="1"/>
          <p:nvPr/>
        </p:nvSpPr>
        <p:spPr>
          <a:xfrm>
            <a:off x="5576665" y="2274766"/>
            <a:ext cx="1851469"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worry</a:t>
            </a:r>
            <a:endParaRPr b="1" dirty="0">
              <a:latin typeface="Gill Sans MT" panose="020B0502020104020203" pitchFamily="34" charset="77"/>
              <a:sym typeface="American Typewriter"/>
            </a:endParaRPr>
          </a:p>
        </p:txBody>
      </p:sp>
      <p:sp>
        <p:nvSpPr>
          <p:cNvPr id="4" name="office">
            <a:extLst>
              <a:ext uri="{FF2B5EF4-FFF2-40B4-BE49-F238E27FC236}">
                <a16:creationId xmlns:a16="http://schemas.microsoft.com/office/drawing/2014/main" id="{1B2C0CE2-B073-06BF-1D50-5A8E6183C064}"/>
              </a:ext>
            </a:extLst>
          </p:cNvPr>
          <p:cNvSpPr txBox="1"/>
          <p:nvPr/>
        </p:nvSpPr>
        <p:spPr>
          <a:xfrm>
            <a:off x="5241639" y="3183419"/>
            <a:ext cx="2521524"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exercise</a:t>
            </a:r>
            <a:endParaRPr dirty="0">
              <a:latin typeface="Gill Sans MT" panose="020B0502020104020203" pitchFamily="34" charset="77"/>
            </a:endParaRPr>
          </a:p>
        </p:txBody>
      </p:sp>
      <p:sp>
        <p:nvSpPr>
          <p:cNvPr id="5" name="spare">
            <a:extLst>
              <a:ext uri="{FF2B5EF4-FFF2-40B4-BE49-F238E27FC236}">
                <a16:creationId xmlns:a16="http://schemas.microsoft.com/office/drawing/2014/main" id="{78E5FA0A-C035-8E8C-0E9E-6C7945CE2D3D}"/>
              </a:ext>
            </a:extLst>
          </p:cNvPr>
          <p:cNvSpPr txBox="1"/>
          <p:nvPr/>
        </p:nvSpPr>
        <p:spPr>
          <a:xfrm>
            <a:off x="5577466" y="4033018"/>
            <a:ext cx="1849866"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lonely</a:t>
            </a:r>
            <a:endParaRPr b="1" dirty="0">
              <a:latin typeface="Gill Sans MT" panose="020B0502020104020203" pitchFamily="34" charset="77"/>
              <a:sym typeface="American Typewriter"/>
            </a:endParaRPr>
          </a:p>
        </p:txBody>
      </p:sp>
      <p:sp>
        <p:nvSpPr>
          <p:cNvPr id="7" name="chipped">
            <a:extLst>
              <a:ext uri="{FF2B5EF4-FFF2-40B4-BE49-F238E27FC236}">
                <a16:creationId xmlns:a16="http://schemas.microsoft.com/office/drawing/2014/main" id="{B9F204E1-1C1E-EF1F-BD08-974C0329B008}"/>
              </a:ext>
            </a:extLst>
          </p:cNvPr>
          <p:cNvSpPr txBox="1"/>
          <p:nvPr/>
        </p:nvSpPr>
        <p:spPr>
          <a:xfrm>
            <a:off x="5501323" y="4958818"/>
            <a:ext cx="200215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return</a:t>
            </a:r>
            <a:endParaRPr dirty="0">
              <a:latin typeface="Gill Sans MT" panose="020B0502020104020203" pitchFamily="34" charset="77"/>
            </a:endParaRPr>
          </a:p>
        </p:txBody>
      </p:sp>
      <p:sp>
        <p:nvSpPr>
          <p:cNvPr id="8" name="lift">
            <a:extLst>
              <a:ext uri="{FF2B5EF4-FFF2-40B4-BE49-F238E27FC236}">
                <a16:creationId xmlns:a16="http://schemas.microsoft.com/office/drawing/2014/main" id="{7E96F8E2-934F-AC31-9E3B-427831D2CB4C}"/>
              </a:ext>
            </a:extLst>
          </p:cNvPr>
          <p:cNvSpPr txBox="1"/>
          <p:nvPr/>
        </p:nvSpPr>
        <p:spPr>
          <a:xfrm>
            <a:off x="5311368" y="5829370"/>
            <a:ext cx="238206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support</a:t>
            </a:r>
            <a:endParaRPr dirty="0">
              <a:latin typeface="Gill Sans MT" panose="020B0502020104020203" pitchFamily="34" charset="77"/>
            </a:endParaRPr>
          </a:p>
        </p:txBody>
      </p:sp>
    </p:spTree>
    <p:extLst>
      <p:ext uri="{BB962C8B-B14F-4D97-AF65-F5344CB8AC3E}">
        <p14:creationId xmlns:p14="http://schemas.microsoft.com/office/powerpoint/2010/main" val="3946082223"/>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59A7AE-5E39-93CF-F9A5-AC878512954E}"/>
            </a:ext>
          </a:extLst>
        </p:cNvPr>
        <p:cNvGrpSpPr/>
        <p:nvPr/>
      </p:nvGrpSpPr>
      <p:grpSpPr>
        <a:xfrm>
          <a:off x="0" y="0"/>
          <a:ext cx="0" cy="0"/>
          <a:chOff x="0" y="0"/>
          <a:chExt cx="0" cy="0"/>
        </a:xfrm>
      </p:grpSpPr>
      <p:sp>
        <p:nvSpPr>
          <p:cNvPr id="129" name="Vocabulary Ninja">
            <a:extLst>
              <a:ext uri="{FF2B5EF4-FFF2-40B4-BE49-F238E27FC236}">
                <a16:creationId xmlns:a16="http://schemas.microsoft.com/office/drawing/2014/main" id="{718EEAF1-6E94-BB3B-F36E-37450B4DEB75}"/>
              </a:ext>
            </a:extLst>
          </p:cNvPr>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a:extLst>
              <a:ext uri="{FF2B5EF4-FFF2-40B4-BE49-F238E27FC236}">
                <a16:creationId xmlns:a16="http://schemas.microsoft.com/office/drawing/2014/main" id="{0BF0D13E-290A-FDE0-F06D-9B352A057661}"/>
              </a:ext>
            </a:extLst>
          </p:cNvPr>
          <p:cNvSpPr txBox="1"/>
          <p:nvPr/>
        </p:nvSpPr>
        <p:spPr>
          <a:xfrm>
            <a:off x="1407262" y="368756"/>
            <a:ext cx="10190290"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grpSp>
        <p:nvGrpSpPr>
          <p:cNvPr id="9" name="Group 8">
            <a:extLst>
              <a:ext uri="{FF2B5EF4-FFF2-40B4-BE49-F238E27FC236}">
                <a16:creationId xmlns:a16="http://schemas.microsoft.com/office/drawing/2014/main" id="{FD1CDE1F-DF00-46F6-C096-21ECE27C7E49}"/>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B5CE508C-2FBB-96FF-2DC6-23B87BED5CD2}"/>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6A69DAC6-0D91-A074-1798-FF3A09EC4A33}"/>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09C1A109-934E-1FC1-845A-7D834F110B99}"/>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56A207FB-58DE-0677-F03F-CA08E800448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14E2B17-8806-019E-2E26-94B6810F8189}"/>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4" name="Picture 23" descr="A close up of a sign&#10;&#10;Description automatically generated">
            <a:extLst>
              <a:ext uri="{FF2B5EF4-FFF2-40B4-BE49-F238E27FC236}">
                <a16:creationId xmlns:a16="http://schemas.microsoft.com/office/drawing/2014/main" id="{5E18A730-FACE-767E-6711-540DF7AD36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2" name="mutter">
            <a:extLst>
              <a:ext uri="{FF2B5EF4-FFF2-40B4-BE49-F238E27FC236}">
                <a16:creationId xmlns:a16="http://schemas.microsoft.com/office/drawing/2014/main" id="{4491F951-FB91-C255-CE88-EF324989F107}"/>
              </a:ext>
            </a:extLst>
          </p:cNvPr>
          <p:cNvSpPr txBox="1"/>
          <p:nvPr/>
        </p:nvSpPr>
        <p:spPr>
          <a:xfrm>
            <a:off x="5018804" y="3065454"/>
            <a:ext cx="3093796"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emotional</a:t>
            </a:r>
            <a:endParaRPr b="1" dirty="0">
              <a:latin typeface="Gill Sans MT" panose="020B0502020104020203" pitchFamily="34" charset="77"/>
              <a:sym typeface="American Typewriter"/>
            </a:endParaRPr>
          </a:p>
        </p:txBody>
      </p:sp>
      <p:sp>
        <p:nvSpPr>
          <p:cNvPr id="4" name="unveil">
            <a:extLst>
              <a:ext uri="{FF2B5EF4-FFF2-40B4-BE49-F238E27FC236}">
                <a16:creationId xmlns:a16="http://schemas.microsoft.com/office/drawing/2014/main" id="{BEFE6C67-806B-67E9-3D8D-89870999FB79}"/>
              </a:ext>
            </a:extLst>
          </p:cNvPr>
          <p:cNvSpPr txBox="1"/>
          <p:nvPr/>
        </p:nvSpPr>
        <p:spPr>
          <a:xfrm>
            <a:off x="4769933" y="4853553"/>
            <a:ext cx="340157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overwhelm</a:t>
            </a:r>
            <a:endParaRPr b="1" dirty="0">
              <a:latin typeface="Gill Sans MT" panose="020B0502020104020203" pitchFamily="34" charset="77"/>
              <a:sym typeface="American Typewriter"/>
            </a:endParaRPr>
          </a:p>
        </p:txBody>
      </p:sp>
      <p:sp>
        <p:nvSpPr>
          <p:cNvPr id="5" name="tolerate">
            <a:extLst>
              <a:ext uri="{FF2B5EF4-FFF2-40B4-BE49-F238E27FC236}">
                <a16:creationId xmlns:a16="http://schemas.microsoft.com/office/drawing/2014/main" id="{B1AC22B3-794A-5CC5-C750-5B7554453452}"/>
              </a:ext>
            </a:extLst>
          </p:cNvPr>
          <p:cNvSpPr txBox="1"/>
          <p:nvPr/>
        </p:nvSpPr>
        <p:spPr>
          <a:xfrm>
            <a:off x="5113382" y="2169501"/>
            <a:ext cx="2904642"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uncertain</a:t>
            </a:r>
            <a:endParaRPr dirty="0">
              <a:latin typeface="Gill Sans MT" panose="020B0502020104020203" pitchFamily="34" charset="77"/>
            </a:endParaRPr>
          </a:p>
        </p:txBody>
      </p:sp>
      <p:sp>
        <p:nvSpPr>
          <p:cNvPr id="6" name="fixation">
            <a:extLst>
              <a:ext uri="{FF2B5EF4-FFF2-40B4-BE49-F238E27FC236}">
                <a16:creationId xmlns:a16="http://schemas.microsoft.com/office/drawing/2014/main" id="{B8937E59-A2DD-E4B5-C510-44A9C34BE944}"/>
              </a:ext>
            </a:extLst>
          </p:cNvPr>
          <p:cNvSpPr txBox="1"/>
          <p:nvPr/>
        </p:nvSpPr>
        <p:spPr>
          <a:xfrm>
            <a:off x="4779957" y="3927753"/>
            <a:ext cx="3571492"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relationship</a:t>
            </a:r>
            <a:endParaRPr dirty="0">
              <a:latin typeface="Gill Sans MT" panose="020B0502020104020203" pitchFamily="34" charset="77"/>
            </a:endParaRPr>
          </a:p>
        </p:txBody>
      </p:sp>
      <p:sp>
        <p:nvSpPr>
          <p:cNvPr id="7" name="rustle">
            <a:extLst>
              <a:ext uri="{FF2B5EF4-FFF2-40B4-BE49-F238E27FC236}">
                <a16:creationId xmlns:a16="http://schemas.microsoft.com/office/drawing/2014/main" id="{009A025F-165F-B82F-43E5-673BC3F7F481}"/>
              </a:ext>
            </a:extLst>
          </p:cNvPr>
          <p:cNvSpPr txBox="1"/>
          <p:nvPr/>
        </p:nvSpPr>
        <p:spPr>
          <a:xfrm>
            <a:off x="5045253" y="5724105"/>
            <a:ext cx="3040897"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dirty="0">
                <a:latin typeface="Gill Sans MT" panose="020B0502020104020203" pitchFamily="34" charset="77"/>
              </a:rPr>
              <a:t>w</a:t>
            </a:r>
            <a:r>
              <a:rPr lang="en-GB" b="1" dirty="0">
                <a:latin typeface="Gill Sans MT" panose="020B0502020104020203" pitchFamily="34" charset="77"/>
                <a:sym typeface="American Typewriter"/>
              </a:rPr>
              <a:t>ell-being</a:t>
            </a:r>
            <a:endParaRPr b="1" dirty="0">
              <a:latin typeface="Gill Sans MT" panose="020B0502020104020203" pitchFamily="34" charset="77"/>
              <a:sym typeface="American Typewriter"/>
            </a:endParaRPr>
          </a:p>
        </p:txBody>
      </p:sp>
    </p:spTree>
    <p:extLst>
      <p:ext uri="{BB962C8B-B14F-4D97-AF65-F5344CB8AC3E}">
        <p14:creationId xmlns:p14="http://schemas.microsoft.com/office/powerpoint/2010/main" val="426805968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834916" y="1309202"/>
            <a:ext cx="234840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worry</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(verb)</a:t>
            </a:r>
          </a:p>
        </p:txBody>
      </p:sp>
      <p:sp>
        <p:nvSpPr>
          <p:cNvPr id="154" name="If you tear paper, cloth, or another material, or if it tears, you pull it into two pieces or you pull it so that a hole appears in it."/>
          <p:cNvSpPr txBox="1"/>
          <p:nvPr/>
        </p:nvSpPr>
        <p:spPr>
          <a:xfrm>
            <a:off x="697772" y="3788914"/>
            <a:ext cx="5507633" cy="2072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you worry, you keep thinking about problems that you have or about unpleasant things that might happen.</a:t>
            </a:r>
            <a:endParaRPr sz="3200" dirty="0">
              <a:latin typeface="Gill Sans MT" panose="020B0502020104020203" pitchFamily="34" charset="77"/>
            </a:endParaRPr>
          </a:p>
        </p:txBody>
      </p:sp>
      <p:sp>
        <p:nvSpPr>
          <p:cNvPr id="155" name="The was a tear in Freddie’s new school jumper."/>
          <p:cNvSpPr txBox="1"/>
          <p:nvPr/>
        </p:nvSpPr>
        <p:spPr>
          <a:xfrm>
            <a:off x="0" y="6528222"/>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Alice was </a:t>
            </a:r>
            <a:r>
              <a:rPr lang="en-GB" sz="4000" b="1" dirty="0">
                <a:latin typeface="Gill Sans MT" panose="020B0502020104020203" pitchFamily="34" charset="77"/>
              </a:rPr>
              <a:t>worried</a:t>
            </a:r>
            <a:r>
              <a:rPr lang="en-GB" sz="4000" dirty="0">
                <a:latin typeface="Gill Sans MT" panose="020B0502020104020203" pitchFamily="34" charset="77"/>
              </a:rPr>
              <a:t> about returning to school.</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err="1">
                <a:latin typeface="Gill Sans MT" panose="020B0502020104020203" pitchFamily="34" charset="77"/>
              </a:rPr>
              <a:t>wor-ry</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A picture containing drawing&#10;&#10;Description automatically generated">
            <a:extLst>
              <a:ext uri="{FF2B5EF4-FFF2-40B4-BE49-F238E27FC236}">
                <a16:creationId xmlns:a16="http://schemas.microsoft.com/office/drawing/2014/main" id="{F3E91371-9A4C-4F46-A4BC-0A494190F0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3992" y="2579003"/>
            <a:ext cx="3562195" cy="3562195"/>
          </a:xfrm>
          <a:prstGeom prst="rect">
            <a:avLst/>
          </a:prstGeom>
        </p:spPr>
      </p:pic>
      <p:graphicFrame>
        <p:nvGraphicFramePr>
          <p:cNvPr id="3" name="Table 2">
            <a:extLst>
              <a:ext uri="{FF2B5EF4-FFF2-40B4-BE49-F238E27FC236}">
                <a16:creationId xmlns:a16="http://schemas.microsoft.com/office/drawing/2014/main" id="{2E8036F1-A122-232B-BBFB-703908DAFAB0}"/>
              </a:ext>
            </a:extLst>
          </p:cNvPr>
          <p:cNvGraphicFramePr>
            <a:graphicFrameLocks noGrp="1"/>
          </p:cNvGraphicFramePr>
          <p:nvPr>
            <p:extLst>
              <p:ext uri="{D42A27DB-BD31-4B8C-83A1-F6EECF244321}">
                <p14:modId xmlns:p14="http://schemas.microsoft.com/office/powerpoint/2010/main" val="201649201"/>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panic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calmness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curry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cause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stew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certainty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hurry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overcome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2193618279"/>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443785" y="1309202"/>
            <a:ext cx="3130665"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exercise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(verb / noun)</a:t>
            </a:r>
          </a:p>
        </p:txBody>
      </p:sp>
      <p:sp>
        <p:nvSpPr>
          <p:cNvPr id="154" name="If you tear paper, cloth, or another material, or if it tears, you pull it into two pieces or you pull it so that a hole appears in it."/>
          <p:cNvSpPr txBox="1"/>
          <p:nvPr/>
        </p:nvSpPr>
        <p:spPr>
          <a:xfrm>
            <a:off x="697772" y="3788914"/>
            <a:ext cx="5507633" cy="2072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you exercise something such as your authority, your rights, or a good quality, you use it or put it into effect.</a:t>
            </a:r>
            <a:endParaRPr sz="3200" dirty="0">
              <a:latin typeface="Gill Sans MT" panose="020B0502020104020203" pitchFamily="34" charset="77"/>
            </a:endParaRPr>
          </a:p>
        </p:txBody>
      </p:sp>
      <p:sp>
        <p:nvSpPr>
          <p:cNvPr id="155" name="The was a tear in Freddie’s new school jumper."/>
          <p:cNvSpPr txBox="1"/>
          <p:nvPr/>
        </p:nvSpPr>
        <p:spPr>
          <a:xfrm>
            <a:off x="0" y="6639537"/>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b="1" dirty="0">
                <a:latin typeface="Gill Sans MT" panose="020B0502020104020203" pitchFamily="34" charset="77"/>
              </a:rPr>
              <a:t>Exercise</a:t>
            </a:r>
            <a:r>
              <a:rPr lang="en-GB" sz="4000" dirty="0">
                <a:latin typeface="Gill Sans MT" panose="020B0502020104020203" pitchFamily="34" charset="77"/>
              </a:rPr>
              <a:t> was great for helping me feel better</a:t>
            </a:r>
            <a:r>
              <a:rPr sz="4000" dirty="0">
                <a:latin typeface="Gill Sans MT" panose="020B0502020104020203" pitchFamily="34" charset="77"/>
              </a:rPr>
              <a:t>.</a:t>
            </a: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ex-</a:t>
            </a:r>
            <a:r>
              <a:rPr lang="en-GB" dirty="0" err="1">
                <a:latin typeface="Gill Sans MT" panose="020B0502020104020203" pitchFamily="34" charset="77"/>
              </a:rPr>
              <a:t>er</a:t>
            </a:r>
            <a:r>
              <a:rPr lang="en-GB" dirty="0">
                <a:latin typeface="Gill Sans MT" panose="020B0502020104020203" pitchFamily="34" charset="77"/>
              </a:rPr>
              <a:t>-</a:t>
            </a:r>
            <a:r>
              <a:rPr lang="en-GB" dirty="0" err="1">
                <a:latin typeface="Gill Sans MT" panose="020B0502020104020203" pitchFamily="34" charset="77"/>
              </a:rPr>
              <a:t>cise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15" name="Picture 14" descr="A close up of a logo&#10;&#10;Description automatically generated">
            <a:extLst>
              <a:ext uri="{FF2B5EF4-FFF2-40B4-BE49-F238E27FC236}">
                <a16:creationId xmlns:a16="http://schemas.microsoft.com/office/drawing/2014/main" id="{56483523-E0C4-0241-B901-1406DD3100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2308" y="2396756"/>
            <a:ext cx="3852026" cy="3852026"/>
          </a:xfrm>
          <a:prstGeom prst="rect">
            <a:avLst/>
          </a:prstGeom>
        </p:spPr>
      </p:pic>
      <p:graphicFrame>
        <p:nvGraphicFramePr>
          <p:cNvPr id="3" name="Table 2">
            <a:extLst>
              <a:ext uri="{FF2B5EF4-FFF2-40B4-BE49-F238E27FC236}">
                <a16:creationId xmlns:a16="http://schemas.microsoft.com/office/drawing/2014/main" id="{009C8652-FB14-DC96-1BBA-D3833DF9583E}"/>
              </a:ext>
            </a:extLst>
          </p:cNvPr>
          <p:cNvGraphicFramePr>
            <a:graphicFrameLocks noGrp="1"/>
          </p:cNvGraphicFramePr>
          <p:nvPr>
            <p:extLst>
              <p:ext uri="{D42A27DB-BD31-4B8C-83A1-F6EECF244321}">
                <p14:modId xmlns:p14="http://schemas.microsoft.com/office/powerpoint/2010/main" val="235268968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movement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idleness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over-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curry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daily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train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inaction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hurry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never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113998709"/>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472709" y="430311"/>
            <a:ext cx="12059391" cy="1456809"/>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3" name="tear"/>
          <p:cNvSpPr txBox="1"/>
          <p:nvPr/>
        </p:nvSpPr>
        <p:spPr>
          <a:xfrm>
            <a:off x="5873836" y="2274766"/>
            <a:ext cx="137377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roar	</a:t>
            </a:r>
            <a:endParaRPr b="1" dirty="0">
              <a:latin typeface="Gill Sans MT" panose="020B0502020104020203" pitchFamily="34" charset="77"/>
              <a:sym typeface="American Typewriter"/>
            </a:endParaRPr>
          </a:p>
        </p:txBody>
      </p:sp>
      <p:sp>
        <p:nvSpPr>
          <p:cNvPr id="134" name="office"/>
          <p:cNvSpPr txBox="1"/>
          <p:nvPr/>
        </p:nvSpPr>
        <p:spPr>
          <a:xfrm>
            <a:off x="5727180" y="3183419"/>
            <a:ext cx="166712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crash</a:t>
            </a:r>
            <a:endParaRPr dirty="0">
              <a:latin typeface="Gill Sans MT" panose="020B0502020104020203" pitchFamily="34" charset="77"/>
            </a:endParaRPr>
          </a:p>
        </p:txBody>
      </p:sp>
      <p:sp>
        <p:nvSpPr>
          <p:cNvPr id="135" name="spare"/>
          <p:cNvSpPr txBox="1"/>
          <p:nvPr/>
        </p:nvSpPr>
        <p:spPr>
          <a:xfrm>
            <a:off x="5750413" y="4033018"/>
            <a:ext cx="162063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froze</a:t>
            </a:r>
            <a:endParaRPr b="1" dirty="0">
              <a:latin typeface="Gill Sans MT" panose="020B0502020104020203" pitchFamily="34" charset="77"/>
              <a:sym typeface="American Typewriter"/>
            </a:endParaRPr>
          </a:p>
        </p:txBody>
      </p:sp>
      <p:sp>
        <p:nvSpPr>
          <p:cNvPr id="136" name="chipped"/>
          <p:cNvSpPr txBox="1"/>
          <p:nvPr/>
        </p:nvSpPr>
        <p:spPr>
          <a:xfrm>
            <a:off x="5598937" y="4958818"/>
            <a:ext cx="192360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clump</a:t>
            </a:r>
            <a:endParaRPr dirty="0">
              <a:latin typeface="Gill Sans MT" panose="020B0502020104020203" pitchFamily="34" charset="77"/>
            </a:endParaRPr>
          </a:p>
        </p:txBody>
      </p:sp>
      <p:sp>
        <p:nvSpPr>
          <p:cNvPr id="137" name="lift"/>
          <p:cNvSpPr txBox="1"/>
          <p:nvPr/>
        </p:nvSpPr>
        <p:spPr>
          <a:xfrm>
            <a:off x="5744006" y="5829370"/>
            <a:ext cx="1633460"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clean</a:t>
            </a:r>
            <a:endParaRPr dirty="0">
              <a:latin typeface="Gill Sans MT" panose="020B0502020104020203" pitchFamily="34" charset="77"/>
            </a:endParaRP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extLst>
      <p:ext uri="{BB962C8B-B14F-4D97-AF65-F5344CB8AC3E}">
        <p14:creationId xmlns:p14="http://schemas.microsoft.com/office/powerpoint/2010/main" val="188411033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877396" y="1309202"/>
            <a:ext cx="2263441"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lonely</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7772" y="3788914"/>
            <a:ext cx="5507633" cy="2072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Someone who is lonely is unhappy because they are alone or do not have anyone they can talk to.</a:t>
            </a:r>
            <a:endParaRPr sz="3200" dirty="0">
              <a:latin typeface="Gill Sans MT" panose="020B0502020104020203" pitchFamily="34" charset="77"/>
            </a:endParaRPr>
          </a:p>
        </p:txBody>
      </p:sp>
      <p:sp>
        <p:nvSpPr>
          <p:cNvPr id="155" name="The was a tear in Freddie’s new school jumper."/>
          <p:cNvSpPr txBox="1"/>
          <p:nvPr/>
        </p:nvSpPr>
        <p:spPr>
          <a:xfrm>
            <a:off x="0" y="6516668"/>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Sometimes it was quite </a:t>
            </a:r>
            <a:r>
              <a:rPr lang="en-GB" sz="4000" b="1" dirty="0">
                <a:latin typeface="Gill Sans MT" panose="020B0502020104020203" pitchFamily="34" charset="77"/>
              </a:rPr>
              <a:t>lonely</a:t>
            </a:r>
            <a:r>
              <a:rPr lang="en-GB" sz="4000" dirty="0">
                <a:latin typeface="Gill Sans MT" panose="020B0502020104020203" pitchFamily="34" charset="77"/>
              </a:rPr>
              <a:t> at home. </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lone-</a:t>
            </a:r>
            <a:r>
              <a:rPr lang="en-GB" dirty="0" err="1">
                <a:latin typeface="Gill Sans MT" panose="020B0502020104020203" pitchFamily="34" charset="77"/>
              </a:rPr>
              <a:t>ly</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A close up of a logo&#10;&#10;Description automatically generated">
            <a:extLst>
              <a:ext uri="{FF2B5EF4-FFF2-40B4-BE49-F238E27FC236}">
                <a16:creationId xmlns:a16="http://schemas.microsoft.com/office/drawing/2014/main" id="{EBFEA2D2-E4B6-E640-9198-F246A2FF9A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36579" y="2588599"/>
            <a:ext cx="3399206" cy="3399206"/>
          </a:xfrm>
          <a:prstGeom prst="rect">
            <a:avLst/>
          </a:prstGeom>
        </p:spPr>
      </p:pic>
      <p:graphicFrame>
        <p:nvGraphicFramePr>
          <p:cNvPr id="3" name="Table 2">
            <a:extLst>
              <a:ext uri="{FF2B5EF4-FFF2-40B4-BE49-F238E27FC236}">
                <a16:creationId xmlns:a16="http://schemas.microsoft.com/office/drawing/2014/main" id="{A4DA2A90-00EC-2ABF-3C54-D911B0084FE3}"/>
              </a:ext>
            </a:extLst>
          </p:cNvPr>
          <p:cNvGraphicFramePr>
            <a:graphicFrameLocks noGrp="1"/>
          </p:cNvGraphicFramePr>
          <p:nvPr>
            <p:extLst>
              <p:ext uri="{D42A27DB-BD31-4B8C-83A1-F6EECF244321}">
                <p14:modId xmlns:p14="http://schemas.microsoft.com/office/powerpoint/2010/main" val="1531923106"/>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alone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popular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only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place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isolated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sociable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homely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feel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182399678"/>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789232" y="1309202"/>
            <a:ext cx="243977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return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(verb / noun)</a:t>
            </a:r>
          </a:p>
        </p:txBody>
      </p:sp>
      <p:sp>
        <p:nvSpPr>
          <p:cNvPr id="154" name="If you tear paper, cloth, or another material, or if it tears, you pull it into two pieces or you pull it so that a hole appears in it."/>
          <p:cNvSpPr txBox="1"/>
          <p:nvPr/>
        </p:nvSpPr>
        <p:spPr>
          <a:xfrm>
            <a:off x="697772" y="4035135"/>
            <a:ext cx="5507633" cy="15799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When you return to a place, you go back there after you have been away.</a:t>
            </a:r>
            <a:endParaRPr sz="3200" dirty="0">
              <a:latin typeface="Gill Sans MT" panose="020B0502020104020203" pitchFamily="34" charset="77"/>
            </a:endParaRPr>
          </a:p>
        </p:txBody>
      </p:sp>
      <p:sp>
        <p:nvSpPr>
          <p:cNvPr id="155" name="The was a tear in Freddie’s new school jumper."/>
          <p:cNvSpPr txBox="1"/>
          <p:nvPr/>
        </p:nvSpPr>
        <p:spPr>
          <a:xfrm>
            <a:off x="28876" y="6573134"/>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children were glad to </a:t>
            </a:r>
            <a:r>
              <a:rPr lang="en-GB" sz="4000" b="1" dirty="0">
                <a:latin typeface="Gill Sans MT" panose="020B0502020104020203" pitchFamily="34" charset="77"/>
              </a:rPr>
              <a:t>return</a:t>
            </a:r>
            <a:r>
              <a:rPr lang="en-GB" sz="4000" dirty="0">
                <a:latin typeface="Gill Sans MT" panose="020B0502020104020203" pitchFamily="34" charset="77"/>
              </a:rPr>
              <a:t> to their school.</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re-turn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2" name="Picture 21" descr="A close up of a logo&#10;&#10;Description automatically generated">
            <a:extLst>
              <a:ext uri="{FF2B5EF4-FFF2-40B4-BE49-F238E27FC236}">
                <a16:creationId xmlns:a16="http://schemas.microsoft.com/office/drawing/2014/main" id="{DAC75DCE-EE4B-3044-8564-37A18E41BD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12963" y="2650666"/>
            <a:ext cx="3371754" cy="3371754"/>
          </a:xfrm>
          <a:prstGeom prst="rect">
            <a:avLst/>
          </a:prstGeom>
        </p:spPr>
      </p:pic>
      <p:graphicFrame>
        <p:nvGraphicFramePr>
          <p:cNvPr id="3" name="Table 2">
            <a:extLst>
              <a:ext uri="{FF2B5EF4-FFF2-40B4-BE49-F238E27FC236}">
                <a16:creationId xmlns:a16="http://schemas.microsoft.com/office/drawing/2014/main" id="{60E452A8-ACA4-C7F9-CF0F-784A5ACA1FCE}"/>
              </a:ext>
            </a:extLst>
          </p:cNvPr>
          <p:cNvGraphicFramePr>
            <a:graphicFrameLocks noGrp="1"/>
          </p:cNvGraphicFramePr>
          <p:nvPr>
            <p:extLst>
              <p:ext uri="{D42A27DB-BD31-4B8C-83A1-F6EECF244321}">
                <p14:modId xmlns:p14="http://schemas.microsoft.com/office/powerpoint/2010/main" val="961286046"/>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go back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depart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learn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home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come back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earn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journey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965606674"/>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537561" y="1309202"/>
            <a:ext cx="2943114"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support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(verb / noun)</a:t>
            </a:r>
          </a:p>
        </p:txBody>
      </p:sp>
      <p:sp>
        <p:nvSpPr>
          <p:cNvPr id="154" name="If you tear paper, cloth, or another material, or if it tears, you pull it into two pieces or you pull it so that a hole appears in it."/>
          <p:cNvSpPr txBox="1"/>
          <p:nvPr/>
        </p:nvSpPr>
        <p:spPr>
          <a:xfrm>
            <a:off x="697772" y="3676787"/>
            <a:ext cx="5507633" cy="24109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000" dirty="0">
                <a:latin typeface="Gill Sans MT" panose="020B0502020104020203" pitchFamily="34" charset="77"/>
              </a:rPr>
              <a:t>If you support someone or their ideas or aims, you agree with them, and perhaps help them because you want them to succeed</a:t>
            </a:r>
            <a:r>
              <a:rPr sz="3000" dirty="0">
                <a:latin typeface="Gill Sans MT" panose="020B0502020104020203" pitchFamily="34" charset="77"/>
              </a:rPr>
              <a:t>.</a:t>
            </a:r>
          </a:p>
        </p:txBody>
      </p:sp>
      <p:sp>
        <p:nvSpPr>
          <p:cNvPr id="155" name="The was a tear in Freddie’s new school jumper."/>
          <p:cNvSpPr txBox="1"/>
          <p:nvPr/>
        </p:nvSpPr>
        <p:spPr>
          <a:xfrm>
            <a:off x="5112" y="6610191"/>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teachers were there to </a:t>
            </a:r>
            <a:r>
              <a:rPr lang="en-GB" sz="4000" b="1" dirty="0">
                <a:latin typeface="Gill Sans MT" panose="020B0502020104020203" pitchFamily="34" charset="77"/>
              </a:rPr>
              <a:t>support</a:t>
            </a:r>
            <a:r>
              <a:rPr lang="en-GB" sz="4000" dirty="0">
                <a:latin typeface="Gill Sans MT" panose="020B0502020104020203" pitchFamily="34" charset="77"/>
              </a:rPr>
              <a:t> the pupils.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sup-port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A close up of a logo&#10;&#10;Description automatically generated">
            <a:extLst>
              <a:ext uri="{FF2B5EF4-FFF2-40B4-BE49-F238E27FC236}">
                <a16:creationId xmlns:a16="http://schemas.microsoft.com/office/drawing/2014/main" id="{1B44DAC6-B508-7C4B-A9F4-D14C7E81DC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1053" y="2563115"/>
            <a:ext cx="3503246" cy="3503246"/>
          </a:xfrm>
          <a:prstGeom prst="rect">
            <a:avLst/>
          </a:prstGeom>
        </p:spPr>
      </p:pic>
      <p:graphicFrame>
        <p:nvGraphicFramePr>
          <p:cNvPr id="3" name="Table 2">
            <a:extLst>
              <a:ext uri="{FF2B5EF4-FFF2-40B4-BE49-F238E27FC236}">
                <a16:creationId xmlns:a16="http://schemas.microsoft.com/office/drawing/2014/main" id="{A37F79AF-91CE-F09D-4D3D-4FEDEE4282CB}"/>
              </a:ext>
            </a:extLst>
          </p:cNvPr>
          <p:cNvGraphicFramePr>
            <a:graphicFrameLocks noGrp="1"/>
          </p:cNvGraphicFramePr>
          <p:nvPr>
            <p:extLst>
              <p:ext uri="{D42A27DB-BD31-4B8C-83A1-F6EECF244321}">
                <p14:modId xmlns:p14="http://schemas.microsoft.com/office/powerpoint/2010/main" val="324630526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help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oppose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short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network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aid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disapproval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report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worker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068680073"/>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256233" y="1309202"/>
            <a:ext cx="350576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uncertain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7772" y="3619637"/>
            <a:ext cx="5507633" cy="241091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000" dirty="0">
                <a:latin typeface="Gill Sans MT" panose="020B0502020104020203" pitchFamily="34" charset="77"/>
              </a:rPr>
              <a:t>If you are uncertain about something, you do not know what you should do, what is going to happen, or what the truth is about something.</a:t>
            </a:r>
            <a:endParaRPr sz="3000" dirty="0">
              <a:latin typeface="Gill Sans MT" panose="020B0502020104020203" pitchFamily="34" charset="77"/>
            </a:endParaRPr>
          </a:p>
        </p:txBody>
      </p:sp>
      <p:sp>
        <p:nvSpPr>
          <p:cNvPr id="155" name="The was a tear in Freddie’s new school jumper."/>
          <p:cNvSpPr txBox="1"/>
          <p:nvPr/>
        </p:nvSpPr>
        <p:spPr>
          <a:xfrm>
            <a:off x="138986" y="6512605"/>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John was </a:t>
            </a:r>
            <a:r>
              <a:rPr lang="en-GB" sz="4000" b="1" dirty="0">
                <a:latin typeface="Gill Sans MT" panose="020B0502020104020203" pitchFamily="34" charset="77"/>
              </a:rPr>
              <a:t>uncertain</a:t>
            </a:r>
            <a:r>
              <a:rPr lang="en-GB" sz="4000" dirty="0">
                <a:latin typeface="Gill Sans MT" panose="020B0502020104020203" pitchFamily="34" charset="77"/>
              </a:rPr>
              <a:t> about what his classroom would be like.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un-</a:t>
            </a:r>
            <a:r>
              <a:rPr lang="en-GB" dirty="0" err="1">
                <a:latin typeface="Gill Sans MT" panose="020B0502020104020203" pitchFamily="34" charset="77"/>
              </a:rPr>
              <a:t>cer</a:t>
            </a:r>
            <a:r>
              <a:rPr lang="en-GB" dirty="0">
                <a:latin typeface="Gill Sans MT" panose="020B0502020104020203" pitchFamily="34" charset="77"/>
              </a:rPr>
              <a:t>-</a:t>
            </a:r>
            <a:r>
              <a:rPr lang="en-GB" dirty="0" err="1">
                <a:latin typeface="Gill Sans MT" panose="020B0502020104020203" pitchFamily="34" charset="77"/>
              </a:rPr>
              <a:t>tain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unknown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certain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curtain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situation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unsure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sure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-ties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burden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outlook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A picture containing ball, table, room&#10;&#10;Description automatically generated">
            <a:extLst>
              <a:ext uri="{FF2B5EF4-FFF2-40B4-BE49-F238E27FC236}">
                <a16:creationId xmlns:a16="http://schemas.microsoft.com/office/drawing/2014/main" id="{48578D0C-24FD-0E46-BF72-52FADE4EA1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0539" y="2562577"/>
            <a:ext cx="3540392" cy="3540392"/>
          </a:xfrm>
          <a:prstGeom prst="rect">
            <a:avLst/>
          </a:prstGeom>
        </p:spPr>
      </p:pic>
    </p:spTree>
    <p:extLst>
      <p:ext uri="{BB962C8B-B14F-4D97-AF65-F5344CB8AC3E}">
        <p14:creationId xmlns:p14="http://schemas.microsoft.com/office/powerpoint/2010/main" val="3318998259"/>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139216" y="1309202"/>
            <a:ext cx="3739806"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emotional</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7772" y="4219802"/>
            <a:ext cx="5507633" cy="12105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Emotional means concerned with emotions and feelings.</a:t>
            </a:r>
            <a:endParaRPr sz="3600" dirty="0">
              <a:latin typeface="Gill Sans MT" panose="020B0502020104020203" pitchFamily="34" charset="77"/>
            </a:endParaRPr>
          </a:p>
        </p:txBody>
      </p:sp>
      <p:sp>
        <p:nvSpPr>
          <p:cNvPr id="155" name="The was a tear in Freddie’s new school jumper."/>
          <p:cNvSpPr txBox="1"/>
          <p:nvPr/>
        </p:nvSpPr>
        <p:spPr>
          <a:xfrm>
            <a:off x="0" y="6099202"/>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Paul was feeling </a:t>
            </a:r>
            <a:r>
              <a:rPr lang="en-GB" sz="4000" b="1" dirty="0">
                <a:latin typeface="Gill Sans MT" panose="020B0502020104020203" pitchFamily="34" charset="77"/>
              </a:rPr>
              <a:t>emotional</a:t>
            </a:r>
            <a:r>
              <a:rPr lang="en-GB" sz="4000" dirty="0">
                <a:latin typeface="Gill Sans MT" panose="020B0502020104020203" pitchFamily="34" charset="77"/>
              </a:rPr>
              <a:t> after seeing his friends.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e-</a:t>
            </a:r>
            <a:r>
              <a:rPr lang="en-GB" dirty="0" err="1">
                <a:latin typeface="Gill Sans MT" panose="020B0502020104020203" pitchFamily="34" charset="77"/>
              </a:rPr>
              <a:t>mo</a:t>
            </a:r>
            <a:r>
              <a:rPr lang="en-GB" dirty="0">
                <a:latin typeface="Gill Sans MT" panose="020B0502020104020203" pitchFamily="34" charset="77"/>
              </a:rPr>
              <a:t>-</a:t>
            </a:r>
            <a:r>
              <a:rPr lang="en-GB" dirty="0" err="1">
                <a:latin typeface="Gill Sans MT" panose="020B0502020104020203" pitchFamily="34" charset="77"/>
              </a:rPr>
              <a:t>tion</a:t>
            </a:r>
            <a:r>
              <a:rPr lang="en-GB" dirty="0">
                <a:latin typeface="Gill Sans MT" panose="020B0502020104020203" pitchFamily="34" charset="77"/>
              </a:rPr>
              <a:t>-al</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5" name="Table 5">
            <a:extLst>
              <a:ext uri="{FF2B5EF4-FFF2-40B4-BE49-F238E27FC236}">
                <a16:creationId xmlns:a16="http://schemas.microsoft.com/office/drawing/2014/main" id="{57B1689F-B7AD-4540-BB90-4318871EAD02}"/>
              </a:ext>
            </a:extLst>
          </p:cNvPr>
          <p:cNvGraphicFramePr>
            <a:graphicFrameLocks noGrp="1"/>
          </p:cNvGraphicFramePr>
          <p:nvPr/>
        </p:nvGraphicFramePr>
        <p:xfrm>
          <a:off x="-1" y="7001380"/>
          <a:ext cx="12944070" cy="593492"/>
        </p:xfrm>
        <a:graphic>
          <a:graphicData uri="http://schemas.openxmlformats.org/drawingml/2006/table">
            <a:tbl>
              <a:tblPr firstRow="1" bandRow="1">
                <a:tableStyleId>{5940675A-B579-460E-94D1-54222C63F5DA}</a:tableStyleId>
              </a:tblPr>
              <a:tblGrid>
                <a:gridCol w="3479181">
                  <a:extLst>
                    <a:ext uri="{9D8B030D-6E8A-4147-A177-3AD203B41FA5}">
                      <a16:colId xmlns:a16="http://schemas.microsoft.com/office/drawing/2014/main" val="2106870541"/>
                    </a:ext>
                  </a:extLst>
                </a:gridCol>
                <a:gridCol w="5150199">
                  <a:extLst>
                    <a:ext uri="{9D8B030D-6E8A-4147-A177-3AD203B41FA5}">
                      <a16:colId xmlns:a16="http://schemas.microsoft.com/office/drawing/2014/main" val="1851897062"/>
                    </a:ext>
                  </a:extLst>
                </a:gridCol>
                <a:gridCol w="4314690">
                  <a:extLst>
                    <a:ext uri="{9D8B030D-6E8A-4147-A177-3AD203B41FA5}">
                      <a16:colId xmlns:a16="http://schemas.microsoft.com/office/drawing/2014/main" val="173791016"/>
                    </a:ext>
                  </a:extLst>
                </a:gridCol>
              </a:tblGrid>
              <a:tr h="593492">
                <a:tc>
                  <a:txBody>
                    <a:bodyPr/>
                    <a:lstStyle/>
                    <a:p>
                      <a:r>
                        <a:rPr lang="en-GB" sz="3200" dirty="0">
                          <a:solidFill>
                            <a:srgbClr val="0365C0"/>
                          </a:solidFill>
                          <a:latin typeface="Gill Sans MT" panose="020B0502020104020203" pitchFamily="34" charset="77"/>
                        </a:rPr>
                        <a:t>Phrases: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GB" sz="2400" dirty="0">
                          <a:solidFill>
                            <a:srgbClr val="0365C0"/>
                          </a:solidFill>
                          <a:latin typeface="Gill Sans MT" panose="020B0502020104020203" pitchFamily="34" charset="77"/>
                        </a:rPr>
                        <a:t>feeling emotional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GB" sz="2400" dirty="0">
                          <a:solidFill>
                            <a:srgbClr val="0365C0"/>
                          </a:solidFill>
                          <a:latin typeface="Gill Sans MT" panose="020B0502020104020203" pitchFamily="34" charset="77"/>
                        </a:rPr>
                        <a:t>it had been emotional because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85655480"/>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A close up of a logo&#10;&#10;Description automatically generated">
            <a:extLst>
              <a:ext uri="{FF2B5EF4-FFF2-40B4-BE49-F238E27FC236}">
                <a16:creationId xmlns:a16="http://schemas.microsoft.com/office/drawing/2014/main" id="{CB169D6E-2ABF-4B46-86D4-1495123052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5557" y="2732661"/>
            <a:ext cx="3382336" cy="3382336"/>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619359913"/>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warm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calm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irrational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emotive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numb</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sensational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event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463983748"/>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4835450" y="1309202"/>
            <a:ext cx="4347344"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relationship</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(noun)</a:t>
            </a:r>
          </a:p>
        </p:txBody>
      </p:sp>
      <p:sp>
        <p:nvSpPr>
          <p:cNvPr id="154" name="If you tear paper, cloth, or another material, or if it tears, you pull it into two pieces or you pull it so that a hole appears in it."/>
          <p:cNvSpPr txBox="1"/>
          <p:nvPr/>
        </p:nvSpPr>
        <p:spPr>
          <a:xfrm>
            <a:off x="697772" y="3850469"/>
            <a:ext cx="5507633"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000" dirty="0">
                <a:latin typeface="Gill Sans MT" panose="020B0502020104020203" pitchFamily="34" charset="77"/>
              </a:rPr>
              <a:t>The relationship between two people or groups is the way in which they feel and behave towards each other.</a:t>
            </a:r>
            <a:endParaRPr sz="3000" dirty="0">
              <a:latin typeface="Gill Sans MT" panose="020B0502020104020203" pitchFamily="34" charset="77"/>
            </a:endParaRPr>
          </a:p>
        </p:txBody>
      </p:sp>
      <p:sp>
        <p:nvSpPr>
          <p:cNvPr id="155" name="The was a tear in Freddie’s new school jumper."/>
          <p:cNvSpPr txBox="1"/>
          <p:nvPr/>
        </p:nvSpPr>
        <p:spPr>
          <a:xfrm>
            <a:off x="0" y="6538812"/>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children had a great </a:t>
            </a:r>
            <a:r>
              <a:rPr lang="en-GB" sz="4000" b="1" dirty="0">
                <a:latin typeface="Gill Sans MT" panose="020B0502020104020203" pitchFamily="34" charset="77"/>
              </a:rPr>
              <a:t>relationship</a:t>
            </a:r>
            <a:r>
              <a:rPr lang="en-GB" sz="4000" dirty="0">
                <a:latin typeface="Gill Sans MT" panose="020B0502020104020203" pitchFamily="34" charset="77"/>
              </a:rPr>
              <a:t> with the teacher.</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re-la-</a:t>
            </a:r>
            <a:r>
              <a:rPr lang="en-GB" dirty="0" err="1">
                <a:latin typeface="Gill Sans MT" panose="020B0502020104020203" pitchFamily="34" charset="77"/>
              </a:rPr>
              <a:t>tion</a:t>
            </a:r>
            <a:r>
              <a:rPr lang="en-GB" dirty="0">
                <a:latin typeface="Gill Sans MT" panose="020B0502020104020203" pitchFamily="34" charset="77"/>
              </a:rPr>
              <a:t>-ship</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A drawing of a cartoon character&#10;&#10;Description automatically generated">
            <a:extLst>
              <a:ext uri="{FF2B5EF4-FFF2-40B4-BE49-F238E27FC236}">
                <a16:creationId xmlns:a16="http://schemas.microsoft.com/office/drawing/2014/main" id="{8F73620A-603F-8949-9FFF-26F4C2D3B7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19126" y="2654964"/>
            <a:ext cx="3367455" cy="3367455"/>
          </a:xfrm>
          <a:prstGeom prst="rect">
            <a:avLst/>
          </a:prstGeom>
        </p:spPr>
      </p:pic>
      <p:pic>
        <p:nvPicPr>
          <p:cNvPr id="8" name="Picture 7" descr="A picture containing drawing&#10;&#10;Description automatically generated">
            <a:extLst>
              <a:ext uri="{FF2B5EF4-FFF2-40B4-BE49-F238E27FC236}">
                <a16:creationId xmlns:a16="http://schemas.microsoft.com/office/drawing/2014/main" id="{ADC56853-753C-2F4D-BC02-AA5D93BF98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43765" y="3929675"/>
            <a:ext cx="2056100" cy="2056100"/>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965165683"/>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connection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difference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inter-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strained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link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division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negative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611643408"/>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4913998" y="1309202"/>
            <a:ext cx="4190251"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overwhelm</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(verb)</a:t>
            </a:r>
          </a:p>
        </p:txBody>
      </p:sp>
      <p:sp>
        <p:nvSpPr>
          <p:cNvPr id="154" name="If you tear paper, cloth, or another material, or if it tears, you pull it into two pieces or you pull it so that a hole appears in it."/>
          <p:cNvSpPr txBox="1"/>
          <p:nvPr/>
        </p:nvSpPr>
        <p:spPr>
          <a:xfrm>
            <a:off x="697772" y="3850469"/>
            <a:ext cx="5507633"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000" dirty="0">
                <a:latin typeface="Gill Sans MT" panose="020B0502020104020203" pitchFamily="34" charset="77"/>
              </a:rPr>
              <a:t>If you are overwhelmed by a feeling or event, it affects you very strongly, and you do not know how to deal with it.</a:t>
            </a:r>
            <a:endParaRPr sz="3000" dirty="0">
              <a:latin typeface="Gill Sans MT" panose="020B0502020104020203" pitchFamily="34" charset="77"/>
            </a:endParaRPr>
          </a:p>
        </p:txBody>
      </p:sp>
      <p:sp>
        <p:nvSpPr>
          <p:cNvPr id="155" name="The was a tear in Freddie’s new school jumper."/>
          <p:cNvSpPr txBox="1"/>
          <p:nvPr/>
        </p:nvSpPr>
        <p:spPr>
          <a:xfrm>
            <a:off x="0" y="6597827"/>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Emily felt </a:t>
            </a:r>
            <a:r>
              <a:rPr lang="en-GB" sz="4000" b="1" dirty="0">
                <a:latin typeface="Gill Sans MT" panose="020B0502020104020203" pitchFamily="34" charset="77"/>
              </a:rPr>
              <a:t>overwhelmed</a:t>
            </a:r>
            <a:r>
              <a:rPr lang="en-GB" sz="4000" dirty="0">
                <a:latin typeface="Gill Sans MT" panose="020B0502020104020203" pitchFamily="34" charset="77"/>
              </a:rPr>
              <a:t> by the work in her lessons.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o-</a:t>
            </a:r>
            <a:r>
              <a:rPr lang="en-GB" dirty="0" err="1">
                <a:latin typeface="Gill Sans MT" panose="020B0502020104020203" pitchFamily="34" charset="77"/>
              </a:rPr>
              <a:t>ver</a:t>
            </a:r>
            <a:r>
              <a:rPr lang="en-GB" dirty="0">
                <a:latin typeface="Gill Sans MT" panose="020B0502020104020203" pitchFamily="34" charset="77"/>
              </a:rPr>
              <a:t>-whelm</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A picture containing plate, light, food, drawing&#10;&#10;Description automatically generated">
            <a:extLst>
              <a:ext uri="{FF2B5EF4-FFF2-40B4-BE49-F238E27FC236}">
                <a16:creationId xmlns:a16="http://schemas.microsoft.com/office/drawing/2014/main" id="{F122CDBA-FD04-9D49-9CF1-89A49ED117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73565" y="2847487"/>
            <a:ext cx="3136599" cy="313659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90095695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108890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swamp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lose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realm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feel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overload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encourage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helm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easily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2717255540"/>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123996" y="1309202"/>
            <a:ext cx="3770263"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well-being</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(noun)</a:t>
            </a:r>
          </a:p>
        </p:txBody>
      </p:sp>
      <p:sp>
        <p:nvSpPr>
          <p:cNvPr id="154" name="If you tear paper, cloth, or another material, or if it tears, you pull it into two pieces or you pull it so that a hole appears in it."/>
          <p:cNvSpPr txBox="1"/>
          <p:nvPr/>
        </p:nvSpPr>
        <p:spPr>
          <a:xfrm>
            <a:off x="697772" y="4219802"/>
            <a:ext cx="5507633" cy="12105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Someone's well-being is their health and happiness.</a:t>
            </a:r>
            <a:endParaRPr sz="3600" dirty="0">
              <a:latin typeface="Gill Sans MT" panose="020B0502020104020203" pitchFamily="34" charset="77"/>
            </a:endParaRPr>
          </a:p>
        </p:txBody>
      </p:sp>
      <p:sp>
        <p:nvSpPr>
          <p:cNvPr id="155" name="The was a tear in Freddie’s new school jumper."/>
          <p:cNvSpPr txBox="1"/>
          <p:nvPr/>
        </p:nvSpPr>
        <p:spPr>
          <a:xfrm>
            <a:off x="5112" y="6544942"/>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Everyone’s </a:t>
            </a:r>
            <a:r>
              <a:rPr lang="en-GB" sz="4000" b="1" dirty="0">
                <a:latin typeface="Gill Sans MT" panose="020B0502020104020203" pitchFamily="34" charset="77"/>
              </a:rPr>
              <a:t>well-being</a:t>
            </a:r>
            <a:r>
              <a:rPr lang="en-GB" sz="4000" dirty="0">
                <a:latin typeface="Gill Sans MT" panose="020B0502020104020203" pitchFamily="34" charset="77"/>
              </a:rPr>
              <a:t> was the school’s priority.</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well-be-</a:t>
            </a:r>
            <a:r>
              <a:rPr lang="en-GB" dirty="0" err="1">
                <a:latin typeface="Gill Sans MT" panose="020B0502020104020203" pitchFamily="34" charset="77"/>
              </a:rPr>
              <a:t>ing</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11" name="Picture 10" descr="A picture containing graphics&#10;&#10;Description automatically generated">
            <a:extLst>
              <a:ext uri="{FF2B5EF4-FFF2-40B4-BE49-F238E27FC236}">
                <a16:creationId xmlns:a16="http://schemas.microsoft.com/office/drawing/2014/main" id="{DCA114D3-A2DA-1240-B756-C2C987CEC5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73565" y="2415133"/>
            <a:ext cx="3540392" cy="3540392"/>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9037637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welfare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injury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guaranteeing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physical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health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danger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agreeing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mental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2936936825"/>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978940105"/>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worry</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exercise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lonely</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support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2723929686"/>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1407262" y="368756"/>
            <a:ext cx="10190290"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8" name="mutter"/>
          <p:cNvSpPr txBox="1"/>
          <p:nvPr/>
        </p:nvSpPr>
        <p:spPr>
          <a:xfrm>
            <a:off x="5417023" y="3418118"/>
            <a:ext cx="228748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identify</a:t>
            </a:r>
            <a:endParaRPr b="1" dirty="0">
              <a:latin typeface="Gill Sans MT" panose="020B0502020104020203" pitchFamily="34" charset="77"/>
              <a:sym typeface="American Typewriter"/>
            </a:endParaRPr>
          </a:p>
        </p:txBody>
      </p:sp>
      <p:sp>
        <p:nvSpPr>
          <p:cNvPr id="140" name="tolerate"/>
          <p:cNvSpPr txBox="1"/>
          <p:nvPr/>
        </p:nvSpPr>
        <p:spPr>
          <a:xfrm>
            <a:off x="5118056" y="2522165"/>
            <a:ext cx="288540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transport</a:t>
            </a:r>
            <a:endParaRPr dirty="0">
              <a:latin typeface="Gill Sans MT" panose="020B0502020104020203" pitchFamily="34" charset="77"/>
            </a:endParaRPr>
          </a:p>
        </p:txBody>
      </p:sp>
      <p:sp>
        <p:nvSpPr>
          <p:cNvPr id="141" name="fixation"/>
          <p:cNvSpPr txBox="1"/>
          <p:nvPr/>
        </p:nvSpPr>
        <p:spPr>
          <a:xfrm>
            <a:off x="5868267" y="4280417"/>
            <a:ext cx="138499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scan</a:t>
            </a:r>
            <a:endParaRPr dirty="0">
              <a:latin typeface="Gill Sans MT" panose="020B0502020104020203" pitchFamily="34" charset="77"/>
            </a:endParaRPr>
          </a:p>
        </p:txBody>
      </p:sp>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4" name="Picture 23" descr="A close up of a sign&#10;&#10;Description automatically generated">
            <a:extLst>
              <a:ext uri="{FF2B5EF4-FFF2-40B4-BE49-F238E27FC236}">
                <a16:creationId xmlns:a16="http://schemas.microsoft.com/office/drawing/2014/main" id="{12CD5A4C-BE25-E144-93E5-DE9DD9D80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16" name="fixation">
            <a:extLst>
              <a:ext uri="{FF2B5EF4-FFF2-40B4-BE49-F238E27FC236}">
                <a16:creationId xmlns:a16="http://schemas.microsoft.com/office/drawing/2014/main" id="{54CA246C-41EE-5949-B05E-5758EA3BD8F4}"/>
              </a:ext>
            </a:extLst>
          </p:cNvPr>
          <p:cNvSpPr txBox="1"/>
          <p:nvPr/>
        </p:nvSpPr>
        <p:spPr>
          <a:xfrm>
            <a:off x="5599147" y="5188117"/>
            <a:ext cx="180658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numb</a:t>
            </a:r>
            <a:endParaRPr dirty="0">
              <a:latin typeface="Gill Sans MT" panose="020B0502020104020203" pitchFamily="34" charset="77"/>
            </a:endParaRPr>
          </a:p>
        </p:txBody>
      </p:sp>
      <p:sp>
        <p:nvSpPr>
          <p:cNvPr id="17" name="fixation">
            <a:extLst>
              <a:ext uri="{FF2B5EF4-FFF2-40B4-BE49-F238E27FC236}">
                <a16:creationId xmlns:a16="http://schemas.microsoft.com/office/drawing/2014/main" id="{19D6E91F-8371-BF4E-B734-F3CE5F59AC7D}"/>
              </a:ext>
            </a:extLst>
          </p:cNvPr>
          <p:cNvSpPr txBox="1"/>
          <p:nvPr/>
        </p:nvSpPr>
        <p:spPr>
          <a:xfrm>
            <a:off x="5532628" y="5996646"/>
            <a:ext cx="1939634"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skilled</a:t>
            </a:r>
            <a:endParaRPr dirty="0">
              <a:latin typeface="Gill Sans MT" panose="020B0502020104020203" pitchFamily="34" charset="77"/>
            </a:endParaRPr>
          </a:p>
        </p:txBody>
      </p:sp>
    </p:spTree>
    <p:extLst>
      <p:ext uri="{BB962C8B-B14F-4D97-AF65-F5344CB8AC3E}">
        <p14:creationId xmlns:p14="http://schemas.microsoft.com/office/powerpoint/2010/main" val="2057408785"/>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uncertain</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emotional</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relationship</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overwhelm</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4259976586"/>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worry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exercise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lonely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return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support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you exercise something such as your authority, your rights, or a good quality, you use it or put it into effect.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When you return to a place, you go back there after you have been away.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you worry, you keep thinking about problems that you have or about unpleasant things that might happen.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you support someone or their ideas or aims, you agree with them, and perhaps help them because you want them to succeed.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Someone who is lonely is unhappy because they are alone or do not have anyone they can talk to.</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2" name="Picture 1" descr="A picture containing drawing&#10;&#10;Description automatically generated">
            <a:extLst>
              <a:ext uri="{FF2B5EF4-FFF2-40B4-BE49-F238E27FC236}">
                <a16:creationId xmlns:a16="http://schemas.microsoft.com/office/drawing/2014/main" id="{1C1A1284-6CC4-C972-B2EC-67C2761928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78174" y="5133798"/>
            <a:ext cx="1264398" cy="1264398"/>
          </a:xfrm>
          <a:prstGeom prst="rect">
            <a:avLst/>
          </a:prstGeom>
        </p:spPr>
      </p:pic>
      <p:pic>
        <p:nvPicPr>
          <p:cNvPr id="3" name="Picture 2" descr="A close up of a logo&#10;&#10;Description automatically generated">
            <a:extLst>
              <a:ext uri="{FF2B5EF4-FFF2-40B4-BE49-F238E27FC236}">
                <a16:creationId xmlns:a16="http://schemas.microsoft.com/office/drawing/2014/main" id="{E3129358-737A-CD9D-3235-758C6DEC9C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46718" y="2576200"/>
            <a:ext cx="1114984" cy="1114984"/>
          </a:xfrm>
          <a:prstGeom prst="rect">
            <a:avLst/>
          </a:prstGeom>
        </p:spPr>
      </p:pic>
      <p:pic>
        <p:nvPicPr>
          <p:cNvPr id="5" name="Picture 4" descr="A close up of a logo&#10;&#10;Description automatically generated">
            <a:extLst>
              <a:ext uri="{FF2B5EF4-FFF2-40B4-BE49-F238E27FC236}">
                <a16:creationId xmlns:a16="http://schemas.microsoft.com/office/drawing/2014/main" id="{0EA656B1-6822-BAF9-C86A-BAAAE01322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42947" y="7877233"/>
            <a:ext cx="1072010" cy="1072010"/>
          </a:xfrm>
          <a:prstGeom prst="rect">
            <a:avLst/>
          </a:prstGeom>
        </p:spPr>
      </p:pic>
      <p:pic>
        <p:nvPicPr>
          <p:cNvPr id="6" name="Picture 5" descr="A close up of a logo&#10;&#10;Description automatically generated">
            <a:extLst>
              <a:ext uri="{FF2B5EF4-FFF2-40B4-BE49-F238E27FC236}">
                <a16:creationId xmlns:a16="http://schemas.microsoft.com/office/drawing/2014/main" id="{E900818A-C6A0-89DB-E248-D4B21E8AF29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380353" y="3891958"/>
            <a:ext cx="1114985" cy="1114985"/>
          </a:xfrm>
          <a:prstGeom prst="rect">
            <a:avLst/>
          </a:prstGeom>
        </p:spPr>
      </p:pic>
      <p:pic>
        <p:nvPicPr>
          <p:cNvPr id="7" name="Picture 6" descr="A close up of a logo&#10;&#10;Description automatically generated">
            <a:extLst>
              <a:ext uri="{FF2B5EF4-FFF2-40B4-BE49-F238E27FC236}">
                <a16:creationId xmlns:a16="http://schemas.microsoft.com/office/drawing/2014/main" id="{A70221DB-66A7-B41E-151D-30C253075CF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59387" y="6513043"/>
            <a:ext cx="1178352" cy="1178352"/>
          </a:xfrm>
          <a:prstGeom prst="rect">
            <a:avLst/>
          </a:prstGeom>
        </p:spPr>
      </p:pic>
    </p:spTree>
    <p:extLst>
      <p:ext uri="{BB962C8B-B14F-4D97-AF65-F5344CB8AC3E}">
        <p14:creationId xmlns:p14="http://schemas.microsoft.com/office/powerpoint/2010/main" val="3558940728"/>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uncertain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emotional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relationship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overwhelm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well-being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723200"/>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The relationship between two people or groups is the way in which they feel and behave towards each other.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Emotional means concerned with emotions and feelings.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you are uncertain about something, you do not know what you should do, what is going to happen, or what the truth is about something.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Someone's well-being is their health and happiness.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you are overwhelmed by a feeling or event, it affects you very strongly, and you do not know how to deal with 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2" name="Picture 1" descr="A picture containing ball, table, room&#10;&#10;Description automatically generated">
            <a:extLst>
              <a:ext uri="{FF2B5EF4-FFF2-40B4-BE49-F238E27FC236}">
                <a16:creationId xmlns:a16="http://schemas.microsoft.com/office/drawing/2014/main" id="{D76DD998-1F27-9EA5-230B-DFA2A38C4B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21521" y="5203864"/>
            <a:ext cx="1082414" cy="1082414"/>
          </a:xfrm>
          <a:prstGeom prst="rect">
            <a:avLst/>
          </a:prstGeom>
        </p:spPr>
      </p:pic>
      <p:pic>
        <p:nvPicPr>
          <p:cNvPr id="3" name="Picture 2" descr="A close up of a logo&#10;&#10;Description automatically generated">
            <a:extLst>
              <a:ext uri="{FF2B5EF4-FFF2-40B4-BE49-F238E27FC236}">
                <a16:creationId xmlns:a16="http://schemas.microsoft.com/office/drawing/2014/main" id="{FB21DD13-DAD7-B405-BD01-35F045FB14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75917" y="3880006"/>
            <a:ext cx="933590" cy="933590"/>
          </a:xfrm>
          <a:prstGeom prst="rect">
            <a:avLst/>
          </a:prstGeom>
        </p:spPr>
      </p:pic>
      <p:pic>
        <p:nvPicPr>
          <p:cNvPr id="5" name="Picture 4" descr="A drawing of a cartoon character&#10;&#10;Description automatically generated">
            <a:extLst>
              <a:ext uri="{FF2B5EF4-FFF2-40B4-BE49-F238E27FC236}">
                <a16:creationId xmlns:a16="http://schemas.microsoft.com/office/drawing/2014/main" id="{A5692609-DA7E-CAA1-F513-164F8D11DFC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01505" y="2496426"/>
            <a:ext cx="1082414" cy="1082414"/>
          </a:xfrm>
          <a:prstGeom prst="rect">
            <a:avLst/>
          </a:prstGeom>
        </p:spPr>
      </p:pic>
      <p:pic>
        <p:nvPicPr>
          <p:cNvPr id="6" name="Picture 5" descr="A picture containing plate, light, food, drawing&#10;&#10;Description automatically generated">
            <a:extLst>
              <a:ext uri="{FF2B5EF4-FFF2-40B4-BE49-F238E27FC236}">
                <a16:creationId xmlns:a16="http://schemas.microsoft.com/office/drawing/2014/main" id="{C99CAE0F-5473-DB5A-27D8-DF1A986425D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409070" y="8003872"/>
            <a:ext cx="815282" cy="815282"/>
          </a:xfrm>
          <a:prstGeom prst="rect">
            <a:avLst/>
          </a:prstGeom>
        </p:spPr>
      </p:pic>
      <p:pic>
        <p:nvPicPr>
          <p:cNvPr id="7" name="Picture 6" descr="A picture containing graphics&#10;&#10;Description automatically generated">
            <a:extLst>
              <a:ext uri="{FF2B5EF4-FFF2-40B4-BE49-F238E27FC236}">
                <a16:creationId xmlns:a16="http://schemas.microsoft.com/office/drawing/2014/main" id="{36EA7014-637B-8EA2-B12D-330981F3CEC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60963" y="6531189"/>
            <a:ext cx="1082415" cy="1082415"/>
          </a:xfrm>
          <a:prstGeom prst="rect">
            <a:avLst/>
          </a:prstGeom>
        </p:spPr>
      </p:pic>
    </p:spTree>
    <p:extLst>
      <p:ext uri="{BB962C8B-B14F-4D97-AF65-F5344CB8AC3E}">
        <p14:creationId xmlns:p14="http://schemas.microsoft.com/office/powerpoint/2010/main" val="1524553044"/>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614612270"/>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330801" y="16432"/>
            <a:ext cx="7766550"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worry</a:t>
            </a:r>
            <a:endParaRPr sz="138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128811" y="5917369"/>
            <a:ext cx="10875989"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exercise</a:t>
            </a:r>
            <a:endParaRPr sz="28700" dirty="0">
              <a:latin typeface="Gill Sans MT" panose="020B0502020104020203" pitchFamily="34" charset="77"/>
            </a:endParaRPr>
          </a:p>
        </p:txBody>
      </p:sp>
      <p:pic>
        <p:nvPicPr>
          <p:cNvPr id="2" name="Picture 1" descr="A picture containing drawing&#10;&#10;Description automatically generated">
            <a:extLst>
              <a:ext uri="{FF2B5EF4-FFF2-40B4-BE49-F238E27FC236}">
                <a16:creationId xmlns:a16="http://schemas.microsoft.com/office/drawing/2014/main" id="{84B936F6-5E3E-2F92-DEBF-57459D3000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34161" y="712935"/>
            <a:ext cx="3084019" cy="3084019"/>
          </a:xfrm>
          <a:prstGeom prst="rect">
            <a:avLst/>
          </a:prstGeom>
        </p:spPr>
      </p:pic>
      <p:pic>
        <p:nvPicPr>
          <p:cNvPr id="4" name="Picture 3" descr="A close up of a logo&#10;&#10;Description automatically generated">
            <a:extLst>
              <a:ext uri="{FF2B5EF4-FFF2-40B4-BE49-F238E27FC236}">
                <a16:creationId xmlns:a16="http://schemas.microsoft.com/office/drawing/2014/main" id="{55F638AD-5C0C-CB6C-4879-08E0E35E42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2219" y="5902391"/>
            <a:ext cx="3033269" cy="3033269"/>
          </a:xfrm>
          <a:prstGeom prst="rect">
            <a:avLst/>
          </a:prstGeom>
        </p:spPr>
      </p:pic>
    </p:spTree>
    <p:extLst>
      <p:ext uri="{BB962C8B-B14F-4D97-AF65-F5344CB8AC3E}">
        <p14:creationId xmlns:p14="http://schemas.microsoft.com/office/powerpoint/2010/main" val="3851356958"/>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370878" y="181752"/>
            <a:ext cx="7479612"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lonely</a:t>
            </a:r>
            <a:endParaRPr sz="23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03081" y="5234911"/>
            <a:ext cx="10419220"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return</a:t>
            </a:r>
            <a:endParaRPr sz="19900" dirty="0">
              <a:latin typeface="Gill Sans MT" panose="020B0502020104020203" pitchFamily="34" charset="77"/>
            </a:endParaRPr>
          </a:p>
        </p:txBody>
      </p:sp>
      <p:pic>
        <p:nvPicPr>
          <p:cNvPr id="2" name="Picture 1" descr="A close up of a logo&#10;&#10;Description automatically generated">
            <a:extLst>
              <a:ext uri="{FF2B5EF4-FFF2-40B4-BE49-F238E27FC236}">
                <a16:creationId xmlns:a16="http://schemas.microsoft.com/office/drawing/2014/main" id="{5AE32446-F44C-504D-8539-9C73C46AC5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53137" y="578862"/>
            <a:ext cx="3399206" cy="3399206"/>
          </a:xfrm>
          <a:prstGeom prst="rect">
            <a:avLst/>
          </a:prstGeom>
        </p:spPr>
      </p:pic>
      <p:pic>
        <p:nvPicPr>
          <p:cNvPr id="4" name="Picture 3" descr="A close up of a logo&#10;&#10;Description automatically generated">
            <a:extLst>
              <a:ext uri="{FF2B5EF4-FFF2-40B4-BE49-F238E27FC236}">
                <a16:creationId xmlns:a16="http://schemas.microsoft.com/office/drawing/2014/main" id="{23165FA4-8F98-DB72-81CD-E1B7FE21BB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9809" y="5696018"/>
            <a:ext cx="3371754" cy="3371754"/>
          </a:xfrm>
          <a:prstGeom prst="rect">
            <a:avLst/>
          </a:prstGeom>
        </p:spPr>
      </p:pic>
    </p:spTree>
    <p:extLst>
      <p:ext uri="{BB962C8B-B14F-4D97-AF65-F5344CB8AC3E}">
        <p14:creationId xmlns:p14="http://schemas.microsoft.com/office/powerpoint/2010/main" val="1977406375"/>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805376" y="473186"/>
            <a:ext cx="8180124"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support</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641772" y="5819552"/>
            <a:ext cx="12346080"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uncertain</a:t>
            </a:r>
            <a:endParaRPr sz="11500" dirty="0">
              <a:latin typeface="Gill Sans MT" panose="020B0502020104020203" pitchFamily="34" charset="77"/>
            </a:endParaRPr>
          </a:p>
        </p:txBody>
      </p:sp>
      <p:pic>
        <p:nvPicPr>
          <p:cNvPr id="2" name="Picture 1" descr="A close up of a logo&#10;&#10;Description automatically generated">
            <a:extLst>
              <a:ext uri="{FF2B5EF4-FFF2-40B4-BE49-F238E27FC236}">
                <a16:creationId xmlns:a16="http://schemas.microsoft.com/office/drawing/2014/main" id="{3DCA8742-D19C-C6C0-D883-5E9BA0CEC5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7351" y="460003"/>
            <a:ext cx="3503246" cy="3503246"/>
          </a:xfrm>
          <a:prstGeom prst="rect">
            <a:avLst/>
          </a:prstGeom>
        </p:spPr>
      </p:pic>
      <p:pic>
        <p:nvPicPr>
          <p:cNvPr id="4" name="Picture 3" descr="A picture containing ball, table, room&#10;&#10;Description automatically generated">
            <a:extLst>
              <a:ext uri="{FF2B5EF4-FFF2-40B4-BE49-F238E27FC236}">
                <a16:creationId xmlns:a16="http://schemas.microsoft.com/office/drawing/2014/main" id="{7483A584-B7BA-8C65-B19A-F75B0A8899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6984" y="5598525"/>
            <a:ext cx="3540392" cy="3540392"/>
          </a:xfrm>
          <a:prstGeom prst="rect">
            <a:avLst/>
          </a:prstGeom>
        </p:spPr>
      </p:pic>
    </p:spTree>
    <p:extLst>
      <p:ext uri="{BB962C8B-B14F-4D97-AF65-F5344CB8AC3E}">
        <p14:creationId xmlns:p14="http://schemas.microsoft.com/office/powerpoint/2010/main" val="3853497979"/>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032068" y="803484"/>
            <a:ext cx="11999897"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emotional</a:t>
            </a:r>
            <a:endParaRPr sz="166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16470" y="6130524"/>
            <a:ext cx="10288591" cy="22262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3800" dirty="0">
                <a:latin typeface="Gill Sans MT" panose="020B0502020104020203" pitchFamily="34" charset="77"/>
              </a:rPr>
              <a:t>relationship</a:t>
            </a:r>
            <a:endParaRPr sz="13800" dirty="0">
              <a:latin typeface="Gill Sans MT" panose="020B0502020104020203" pitchFamily="34" charset="77"/>
            </a:endParaRPr>
          </a:p>
        </p:txBody>
      </p:sp>
      <p:pic>
        <p:nvPicPr>
          <p:cNvPr id="2" name="Picture 1" descr="A close up of a logo&#10;&#10;Description automatically generated">
            <a:extLst>
              <a:ext uri="{FF2B5EF4-FFF2-40B4-BE49-F238E27FC236}">
                <a16:creationId xmlns:a16="http://schemas.microsoft.com/office/drawing/2014/main" id="{63F01FCA-AE2E-9EEB-BAC1-41CCDF98B7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9527" y="537294"/>
            <a:ext cx="3382336" cy="3382336"/>
          </a:xfrm>
          <a:prstGeom prst="rect">
            <a:avLst/>
          </a:prstGeom>
        </p:spPr>
      </p:pic>
      <p:pic>
        <p:nvPicPr>
          <p:cNvPr id="4" name="Picture 3" descr="A drawing of a cartoon character&#10;&#10;Description automatically generated">
            <a:extLst>
              <a:ext uri="{FF2B5EF4-FFF2-40B4-BE49-F238E27FC236}">
                <a16:creationId xmlns:a16="http://schemas.microsoft.com/office/drawing/2014/main" id="{4930D525-995E-85C4-99D3-ECE45AAE3E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3622" y="5892032"/>
            <a:ext cx="2937248" cy="2937248"/>
          </a:xfrm>
          <a:prstGeom prst="rect">
            <a:avLst/>
          </a:prstGeom>
        </p:spPr>
      </p:pic>
    </p:spTree>
    <p:extLst>
      <p:ext uri="{BB962C8B-B14F-4D97-AF65-F5344CB8AC3E}">
        <p14:creationId xmlns:p14="http://schemas.microsoft.com/office/powerpoint/2010/main" val="2641727867"/>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032063"/>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936463" y="1073812"/>
            <a:ext cx="8160888" cy="22262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3800" dirty="0">
                <a:latin typeface="Gill Sans MT" panose="020B0502020104020203" pitchFamily="34" charset="77"/>
              </a:rPr>
              <a:t>overwhelm</a:t>
            </a:r>
            <a:endParaRPr sz="96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29947" y="6156122"/>
            <a:ext cx="9410447" cy="22262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3800" dirty="0">
                <a:latin typeface="Gill Sans MT" panose="020B0502020104020203" pitchFamily="34" charset="77"/>
              </a:rPr>
              <a:t>well-being</a:t>
            </a:r>
            <a:endParaRPr sz="13800" dirty="0">
              <a:latin typeface="Gill Sans MT" panose="020B0502020104020203" pitchFamily="34" charset="77"/>
            </a:endParaRPr>
          </a:p>
        </p:txBody>
      </p:sp>
      <p:pic>
        <p:nvPicPr>
          <p:cNvPr id="2" name="Picture 1" descr="A picture containing plate, light, food, drawing&#10;&#10;Description automatically generated">
            <a:extLst>
              <a:ext uri="{FF2B5EF4-FFF2-40B4-BE49-F238E27FC236}">
                <a16:creationId xmlns:a16="http://schemas.microsoft.com/office/drawing/2014/main" id="{8CA86645-A0A3-6447-0249-D5094E5E5F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07871" y="638289"/>
            <a:ext cx="3136599" cy="3136599"/>
          </a:xfrm>
          <a:prstGeom prst="rect">
            <a:avLst/>
          </a:prstGeom>
        </p:spPr>
      </p:pic>
      <p:pic>
        <p:nvPicPr>
          <p:cNvPr id="4" name="Picture 3" descr="A picture containing graphics&#10;&#10;Description automatically generated">
            <a:extLst>
              <a:ext uri="{FF2B5EF4-FFF2-40B4-BE49-F238E27FC236}">
                <a16:creationId xmlns:a16="http://schemas.microsoft.com/office/drawing/2014/main" id="{80181364-31BB-DF70-D337-CB11E43E54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6049" y="5527380"/>
            <a:ext cx="3540392" cy="3540392"/>
          </a:xfrm>
          <a:prstGeom prst="rect">
            <a:avLst/>
          </a:prstGeom>
        </p:spPr>
      </p:pic>
    </p:spTree>
    <p:extLst>
      <p:ext uri="{BB962C8B-B14F-4D97-AF65-F5344CB8AC3E}">
        <p14:creationId xmlns:p14="http://schemas.microsoft.com/office/powerpoint/2010/main" val="302383981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62730" y="1309202"/>
            <a:ext cx="1692772"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roar</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(verb</a:t>
            </a:r>
            <a:r>
              <a:rPr lang="en-GB" dirty="0">
                <a:latin typeface="Gill Sans MT" panose="020B0502020104020203" pitchFamily="34" charset="77"/>
              </a:rPr>
              <a:t>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7772" y="4158246"/>
            <a:ext cx="5507633" cy="13336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000" dirty="0">
                <a:latin typeface="Gill Sans MT" panose="020B0502020104020203" pitchFamily="34" charset="77"/>
              </a:rPr>
              <a:t>If something roars, it makes a very loud noise.</a:t>
            </a:r>
            <a:endParaRPr sz="4000" dirty="0">
              <a:latin typeface="Gill Sans MT" panose="020B0502020104020203" pitchFamily="34" charset="77"/>
            </a:endParaRPr>
          </a:p>
        </p:txBody>
      </p:sp>
      <p:sp>
        <p:nvSpPr>
          <p:cNvPr id="155" name="The was a tear in Freddie’s new school jumper."/>
          <p:cNvSpPr txBox="1"/>
          <p:nvPr/>
        </p:nvSpPr>
        <p:spPr>
          <a:xfrm>
            <a:off x="0" y="6333745"/>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children </a:t>
            </a:r>
            <a:r>
              <a:rPr lang="en-GB" sz="4000" b="1" dirty="0">
                <a:latin typeface="Gill Sans MT" panose="020B0502020104020203" pitchFamily="34" charset="77"/>
              </a:rPr>
              <a:t>roared</a:t>
            </a:r>
            <a:r>
              <a:rPr lang="en-GB" sz="4000" dirty="0">
                <a:latin typeface="Gill Sans MT" panose="020B0502020104020203" pitchFamily="34" charset="77"/>
              </a:rPr>
              <a:t> with happiness.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roar</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a:extLst>
              <a:ext uri="{FF2B5EF4-FFF2-40B4-BE49-F238E27FC236}">
                <a16:creationId xmlns:a16="http://schemas.microsoft.com/office/drawing/2014/main" id="{F7C898D6-73F4-54C1-D6FC-BA505CFB9F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4283" y="2455733"/>
            <a:ext cx="3512754" cy="3512754"/>
          </a:xfrm>
          <a:prstGeom prst="rect">
            <a:avLst/>
          </a:prstGeom>
        </p:spPr>
      </p:pic>
      <p:graphicFrame>
        <p:nvGraphicFramePr>
          <p:cNvPr id="3" name="Table 2">
            <a:extLst>
              <a:ext uri="{FF2B5EF4-FFF2-40B4-BE49-F238E27FC236}">
                <a16:creationId xmlns:a16="http://schemas.microsoft.com/office/drawing/2014/main" id="{602DA9B3-A014-374A-1FAB-554F187D2CA9}"/>
              </a:ext>
            </a:extLst>
          </p:cNvPr>
          <p:cNvGraphicFramePr>
            <a:graphicFrameLocks noGrp="1"/>
          </p:cNvGraphicFramePr>
          <p:nvPr>
            <p:extLst>
              <p:ext uri="{D42A27DB-BD31-4B8C-83A1-F6EECF244321}">
                <p14:modId xmlns:p14="http://schemas.microsoft.com/office/powerpoint/2010/main" val="2873004889"/>
              </p:ext>
            </p:extLst>
          </p:nvPr>
        </p:nvGraphicFramePr>
        <p:xfrm>
          <a:off x="5110" y="7542175"/>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boom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whisper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pour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animal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rumble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quiet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shore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loudly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49703423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95219" y="1309202"/>
            <a:ext cx="202779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crash</a:t>
            </a:r>
            <a:endParaRPr dirty="0">
              <a:latin typeface="Gill Sans MT" panose="020B0502020104020203" pitchFamily="34" charset="77"/>
            </a:endParaRPr>
          </a:p>
        </p:txBody>
      </p:sp>
      <p:sp>
        <p:nvSpPr>
          <p:cNvPr id="152" name="Definition:"/>
          <p:cNvSpPr txBox="1"/>
          <p:nvPr/>
        </p:nvSpPr>
        <p:spPr>
          <a:xfrm>
            <a:off x="2212466" y="3303841"/>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(verb / noun)</a:t>
            </a:r>
          </a:p>
        </p:txBody>
      </p:sp>
      <p:sp>
        <p:nvSpPr>
          <p:cNvPr id="154" name="If you tear paper, cloth, or another material, or if it tears, you pull it into two pieces or you pull it so that a hole appears in it."/>
          <p:cNvSpPr txBox="1"/>
          <p:nvPr/>
        </p:nvSpPr>
        <p:spPr>
          <a:xfrm>
            <a:off x="697772" y="4109058"/>
            <a:ext cx="6321593"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something crashes somewhere, it moves and hits something else violently, making a loud noise.</a:t>
            </a:r>
            <a:endParaRPr sz="3600" dirty="0">
              <a:latin typeface="Gill Sans MT" panose="020B0502020104020203" pitchFamily="34" charset="77"/>
            </a:endParaRPr>
          </a:p>
        </p:txBody>
      </p:sp>
      <p:sp>
        <p:nvSpPr>
          <p:cNvPr id="155" name="The was a tear in Freddie’s new school jumper."/>
          <p:cNvSpPr txBox="1"/>
          <p:nvPr/>
        </p:nvSpPr>
        <p:spPr>
          <a:xfrm>
            <a:off x="0" y="6471827"/>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Alex</a:t>
            </a:r>
            <a:r>
              <a:rPr lang="en-GB" sz="4000" b="1" dirty="0">
                <a:latin typeface="Gill Sans MT" panose="020B0502020104020203" pitchFamily="34" charset="77"/>
              </a:rPr>
              <a:t> crashed </a:t>
            </a:r>
            <a:r>
              <a:rPr lang="en-GB" sz="4000" dirty="0">
                <a:latin typeface="Gill Sans MT" panose="020B0502020104020203" pitchFamily="34" charset="77"/>
              </a:rPr>
              <a:t>through the classroom door.</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crash</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a:extLst>
              <a:ext uri="{FF2B5EF4-FFF2-40B4-BE49-F238E27FC236}">
                <a16:creationId xmlns:a16="http://schemas.microsoft.com/office/drawing/2014/main" id="{68D5F220-515C-65CE-BE8D-9BEEB801D0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89504" y="2253327"/>
            <a:ext cx="4043427" cy="4043427"/>
          </a:xfrm>
          <a:prstGeom prst="rect">
            <a:avLst/>
          </a:prstGeom>
        </p:spPr>
      </p:pic>
      <p:graphicFrame>
        <p:nvGraphicFramePr>
          <p:cNvPr id="3" name="Table 2">
            <a:extLst>
              <a:ext uri="{FF2B5EF4-FFF2-40B4-BE49-F238E27FC236}">
                <a16:creationId xmlns:a16="http://schemas.microsoft.com/office/drawing/2014/main" id="{FCD3E280-877B-5465-5D4E-571B431A0832}"/>
              </a:ext>
            </a:extLst>
          </p:cNvPr>
          <p:cNvGraphicFramePr>
            <a:graphicFrameLocks noGrp="1"/>
          </p:cNvGraphicFramePr>
          <p:nvPr>
            <p:extLst>
              <p:ext uri="{D42A27DB-BD31-4B8C-83A1-F6EECF244321}">
                <p14:modId xmlns:p14="http://schemas.microsoft.com/office/powerpoint/2010/main" val="16851984"/>
              </p:ext>
            </p:extLst>
          </p:nvPr>
        </p:nvGraphicFramePr>
        <p:xfrm>
          <a:off x="5110" y="7542175"/>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explode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implode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bash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sudden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blast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mash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minor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2832847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17660" y="1309202"/>
            <a:ext cx="1982915"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froze</a:t>
            </a:r>
            <a:endParaRPr dirty="0">
              <a:latin typeface="Gill Sans MT" panose="020B0502020104020203" pitchFamily="34" charset="77"/>
            </a:endParaRPr>
          </a:p>
        </p:txBody>
      </p:sp>
      <p:sp>
        <p:nvSpPr>
          <p:cNvPr id="152" name="Definition:"/>
          <p:cNvSpPr txBox="1"/>
          <p:nvPr/>
        </p:nvSpPr>
        <p:spPr>
          <a:xfrm>
            <a:off x="2212466" y="324149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90196" y="4046712"/>
            <a:ext cx="6590534"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someone who is moving freezes or is froze, they suddenly stop and become completely still and quiet.</a:t>
            </a:r>
            <a:endParaRPr sz="3600" dirty="0">
              <a:latin typeface="Gill Sans MT" panose="020B0502020104020203" pitchFamily="34" charset="77"/>
            </a:endParaRPr>
          </a:p>
        </p:txBody>
      </p:sp>
      <p:sp>
        <p:nvSpPr>
          <p:cNvPr id="155" name="The was a tear in Freddie’s new school jumper."/>
          <p:cNvSpPr txBox="1"/>
          <p:nvPr/>
        </p:nvSpPr>
        <p:spPr>
          <a:xfrm>
            <a:off x="0" y="6430608"/>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Julia </a:t>
            </a:r>
            <a:r>
              <a:rPr lang="en-GB" sz="4000" b="1" dirty="0">
                <a:latin typeface="Gill Sans MT" panose="020B0502020104020203" pitchFamily="34" charset="77"/>
              </a:rPr>
              <a:t>froze;</a:t>
            </a:r>
            <a:r>
              <a:rPr lang="en-GB" sz="4000" dirty="0">
                <a:latin typeface="Gill Sans MT" panose="020B0502020104020203" pitchFamily="34" charset="77"/>
              </a:rPr>
              <a:t> there was a spider in front of her.</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froze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a:extLst>
              <a:ext uri="{FF2B5EF4-FFF2-40B4-BE49-F238E27FC236}">
                <a16:creationId xmlns:a16="http://schemas.microsoft.com/office/drawing/2014/main" id="{61DBD9F8-FDD2-2902-7DF0-C561E8F9E6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9493" y="2465995"/>
            <a:ext cx="3372398" cy="3372398"/>
          </a:xfrm>
          <a:prstGeom prst="rect">
            <a:avLst/>
          </a:prstGeom>
        </p:spPr>
      </p:pic>
      <p:pic>
        <p:nvPicPr>
          <p:cNvPr id="7" name="Picture 6">
            <a:extLst>
              <a:ext uri="{FF2B5EF4-FFF2-40B4-BE49-F238E27FC236}">
                <a16:creationId xmlns:a16="http://schemas.microsoft.com/office/drawing/2014/main" id="{F20E8E79-D16B-1182-BEE1-A86BC2553B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47525" y="2455733"/>
            <a:ext cx="1372208" cy="1372208"/>
          </a:xfrm>
          <a:prstGeom prst="rect">
            <a:avLst/>
          </a:prstGeom>
        </p:spPr>
      </p:pic>
      <p:graphicFrame>
        <p:nvGraphicFramePr>
          <p:cNvPr id="3" name="Table 2">
            <a:extLst>
              <a:ext uri="{FF2B5EF4-FFF2-40B4-BE49-F238E27FC236}">
                <a16:creationId xmlns:a16="http://schemas.microsoft.com/office/drawing/2014/main" id="{AFFBD344-26A2-C9ED-B5C5-0B7FEAADDB47}"/>
              </a:ext>
            </a:extLst>
          </p:cNvPr>
          <p:cNvGraphicFramePr>
            <a:graphicFrameLocks noGrp="1"/>
          </p:cNvGraphicFramePr>
          <p:nvPr>
            <p:extLst>
              <p:ext uri="{D42A27DB-BD31-4B8C-83A1-F6EECF244321}">
                <p14:modId xmlns:p14="http://schemas.microsoft.com/office/powerpoint/2010/main" val="522841867"/>
              </p:ext>
            </p:extLst>
          </p:nvPr>
        </p:nvGraphicFramePr>
        <p:xfrm>
          <a:off x="5110" y="7542175"/>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suspend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continue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rose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completely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go</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hose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terror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425085605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867779" y="1309202"/>
            <a:ext cx="2282676"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clump</a:t>
            </a:r>
            <a:endParaRPr dirty="0">
              <a:latin typeface="Gill Sans MT" panose="020B0502020104020203" pitchFamily="34" charset="77"/>
            </a:endParaRPr>
          </a:p>
        </p:txBody>
      </p:sp>
      <p:sp>
        <p:nvSpPr>
          <p:cNvPr id="152" name="Definition:"/>
          <p:cNvSpPr txBox="1"/>
          <p:nvPr/>
        </p:nvSpPr>
        <p:spPr>
          <a:xfrm>
            <a:off x="2212466" y="3220713"/>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(noun)</a:t>
            </a:r>
          </a:p>
        </p:txBody>
      </p:sp>
      <p:sp>
        <p:nvSpPr>
          <p:cNvPr id="154" name="If you tear paper, cloth, or another material, or if it tears, you pull it into two pieces or you pull it so that a hole appears in it."/>
          <p:cNvSpPr txBox="1"/>
          <p:nvPr/>
        </p:nvSpPr>
        <p:spPr>
          <a:xfrm>
            <a:off x="697772" y="4025930"/>
            <a:ext cx="6160228"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clump of things such as trees or plants is a small group of them growing together.</a:t>
            </a:r>
            <a:endParaRPr sz="3600" dirty="0">
              <a:latin typeface="Gill Sans MT" panose="020B0502020104020203" pitchFamily="34" charset="77"/>
            </a:endParaRPr>
          </a:p>
        </p:txBody>
      </p:sp>
      <p:sp>
        <p:nvSpPr>
          <p:cNvPr id="155" name="The was a tear in Freddie’s new school jumper."/>
          <p:cNvSpPr txBox="1"/>
          <p:nvPr/>
        </p:nvSpPr>
        <p:spPr>
          <a:xfrm>
            <a:off x="0" y="6410404"/>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There was a </a:t>
            </a:r>
            <a:r>
              <a:rPr lang="en-GB" sz="4000" b="1" dirty="0">
                <a:latin typeface="Gill Sans MT" panose="020B0502020104020203" pitchFamily="34" charset="77"/>
              </a:rPr>
              <a:t>clump</a:t>
            </a:r>
            <a:r>
              <a:rPr lang="en-GB" sz="4000" dirty="0">
                <a:latin typeface="Gill Sans MT" panose="020B0502020104020203" pitchFamily="34" charset="77"/>
              </a:rPr>
              <a:t> of flowers growing in the grass.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clump</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130316746"/>
              </p:ext>
            </p:extLst>
          </p:nvPr>
        </p:nvGraphicFramePr>
        <p:xfrm>
          <a:off x="-41528" y="9746908"/>
          <a:ext cx="12999688" cy="1804446"/>
        </p:xfrm>
        <a:graphic>
          <a:graphicData uri="http://schemas.openxmlformats.org/drawingml/2006/table">
            <a:tbl>
              <a:tblPr firstRow="1" bandRow="1">
                <a:tableStyleId>{5940675A-B579-460E-94D1-54222C63F5DA}</a:tableStyleId>
              </a:tblPr>
              <a:tblGrid>
                <a:gridCol w="3249922">
                  <a:extLst>
                    <a:ext uri="{9D8B030D-6E8A-4147-A177-3AD203B41FA5}">
                      <a16:colId xmlns:a16="http://schemas.microsoft.com/office/drawing/2014/main" val="1062734036"/>
                    </a:ext>
                  </a:extLst>
                </a:gridCol>
                <a:gridCol w="3249922">
                  <a:extLst>
                    <a:ext uri="{9D8B030D-6E8A-4147-A177-3AD203B41FA5}">
                      <a16:colId xmlns:a16="http://schemas.microsoft.com/office/drawing/2014/main" val="2844254734"/>
                    </a:ext>
                  </a:extLst>
                </a:gridCol>
                <a:gridCol w="3249922">
                  <a:extLst>
                    <a:ext uri="{9D8B030D-6E8A-4147-A177-3AD203B41FA5}">
                      <a16:colId xmlns:a16="http://schemas.microsoft.com/office/drawing/2014/main" val="2209242225"/>
                    </a:ext>
                  </a:extLst>
                </a:gridCol>
                <a:gridCol w="3249922">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knot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hump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flowers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lump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trees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a:extLst>
              <a:ext uri="{FF2B5EF4-FFF2-40B4-BE49-F238E27FC236}">
                <a16:creationId xmlns:a16="http://schemas.microsoft.com/office/drawing/2014/main" id="{66FD6593-3D50-C641-9B03-41DCDCDEA3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0898" y="2407988"/>
            <a:ext cx="3398351" cy="3398351"/>
          </a:xfrm>
          <a:prstGeom prst="rect">
            <a:avLst/>
          </a:prstGeom>
        </p:spPr>
      </p:pic>
      <p:graphicFrame>
        <p:nvGraphicFramePr>
          <p:cNvPr id="3" name="Table 2">
            <a:extLst>
              <a:ext uri="{FF2B5EF4-FFF2-40B4-BE49-F238E27FC236}">
                <a16:creationId xmlns:a16="http://schemas.microsoft.com/office/drawing/2014/main" id="{D699ED40-1040-CF2B-910D-0ED957A40D4E}"/>
              </a:ext>
            </a:extLst>
          </p:cNvPr>
          <p:cNvGraphicFramePr>
            <a:graphicFrameLocks noGrp="1"/>
          </p:cNvGraphicFramePr>
          <p:nvPr>
            <p:extLst>
              <p:ext uri="{D42A27DB-BD31-4B8C-83A1-F6EECF244321}">
                <p14:modId xmlns:p14="http://schemas.microsoft.com/office/powerpoint/2010/main" val="4079521693"/>
              </p:ext>
            </p:extLst>
          </p:nvPr>
        </p:nvGraphicFramePr>
        <p:xfrm>
          <a:off x="5110" y="7542175"/>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knot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individual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rose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completely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chunk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a:latin typeface="Gill Sans MT" panose="020B0502020104020203" pitchFamily="34" charset="77"/>
                        </a:rPr>
                        <a:t>one</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hose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terror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9605014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32089" y="1309202"/>
            <a:ext cx="1954061"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clean</a:t>
            </a:r>
            <a:endParaRPr dirty="0">
              <a:latin typeface="Gill Sans MT" panose="020B0502020104020203" pitchFamily="34" charset="77"/>
            </a:endParaRPr>
          </a:p>
        </p:txBody>
      </p:sp>
      <p:sp>
        <p:nvSpPr>
          <p:cNvPr id="152" name="Definition:"/>
          <p:cNvSpPr txBox="1"/>
          <p:nvPr/>
        </p:nvSpPr>
        <p:spPr>
          <a:xfrm>
            <a:off x="2212466" y="3220713"/>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 / </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7772" y="4360080"/>
            <a:ext cx="5804628" cy="1210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Something that is clean is free from dirt or unwanted marks.</a:t>
            </a:r>
            <a:endParaRPr sz="3600" dirty="0">
              <a:latin typeface="Gill Sans MT" panose="020B0502020104020203" pitchFamily="34" charset="77"/>
            </a:endParaRPr>
          </a:p>
        </p:txBody>
      </p:sp>
      <p:sp>
        <p:nvSpPr>
          <p:cNvPr id="155" name="The was a tear in Freddie’s new school jumper."/>
          <p:cNvSpPr txBox="1"/>
          <p:nvPr/>
        </p:nvSpPr>
        <p:spPr>
          <a:xfrm>
            <a:off x="0" y="6370562"/>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Before we could leave, we needed to </a:t>
            </a:r>
            <a:r>
              <a:rPr lang="en-GB" sz="4000" b="1" dirty="0">
                <a:latin typeface="Gill Sans MT" panose="020B0502020104020203" pitchFamily="34" charset="77"/>
              </a:rPr>
              <a:t>clean</a:t>
            </a:r>
            <a:r>
              <a:rPr lang="en-GB" sz="4000" dirty="0">
                <a:latin typeface="Gill Sans MT" panose="020B0502020104020203" pitchFamily="34" charset="77"/>
              </a:rPr>
              <a:t> our table.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clean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5112" y="7481676"/>
          <a:ext cx="12999688" cy="1804446"/>
        </p:xfrm>
        <a:graphic>
          <a:graphicData uri="http://schemas.openxmlformats.org/drawingml/2006/table">
            <a:tbl>
              <a:tblPr firstRow="1" bandRow="1">
                <a:tableStyleId>{5940675A-B579-460E-94D1-54222C63F5DA}</a:tableStyleId>
              </a:tblPr>
              <a:tblGrid>
                <a:gridCol w="3249922">
                  <a:extLst>
                    <a:ext uri="{9D8B030D-6E8A-4147-A177-3AD203B41FA5}">
                      <a16:colId xmlns:a16="http://schemas.microsoft.com/office/drawing/2014/main" val="1062734036"/>
                    </a:ext>
                  </a:extLst>
                </a:gridCol>
                <a:gridCol w="3249922">
                  <a:extLst>
                    <a:ext uri="{9D8B030D-6E8A-4147-A177-3AD203B41FA5}">
                      <a16:colId xmlns:a16="http://schemas.microsoft.com/office/drawing/2014/main" val="2844254734"/>
                    </a:ext>
                  </a:extLst>
                </a:gridCol>
                <a:gridCol w="3249922">
                  <a:extLst>
                    <a:ext uri="{9D8B030D-6E8A-4147-A177-3AD203B41FA5}">
                      <a16:colId xmlns:a16="http://schemas.microsoft.com/office/drawing/2014/main" val="2209242225"/>
                    </a:ext>
                  </a:extLst>
                </a:gridCol>
                <a:gridCol w="3249922">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scrub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dirty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mean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dirt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mop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untidy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a:extLst>
              <a:ext uri="{FF2B5EF4-FFF2-40B4-BE49-F238E27FC236}">
                <a16:creationId xmlns:a16="http://schemas.microsoft.com/office/drawing/2014/main" id="{0EF80790-1709-AA80-9918-15A4D74324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6106" y="2563115"/>
            <a:ext cx="3488651" cy="3488651"/>
          </a:xfrm>
          <a:prstGeom prst="rect">
            <a:avLst/>
          </a:prstGeom>
        </p:spPr>
      </p:pic>
    </p:spTree>
    <p:extLst>
      <p:ext uri="{BB962C8B-B14F-4D97-AF65-F5344CB8AC3E}">
        <p14:creationId xmlns:p14="http://schemas.microsoft.com/office/powerpoint/2010/main" val="3531663813"/>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17284</TotalTime>
  <Words>2399</Words>
  <Application>Microsoft Macintosh PowerPoint</Application>
  <PresentationFormat>Custom</PresentationFormat>
  <Paragraphs>669</Paragraphs>
  <Slides>48</Slides>
  <Notes>39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48</vt:i4>
      </vt:variant>
    </vt:vector>
  </HeadingPairs>
  <TitlesOfParts>
    <vt:vector size="54" baseType="lpstr">
      <vt:lpstr>Gill Sans</vt:lpstr>
      <vt:lpstr>Gill Sans MT</vt:lpstr>
      <vt:lpstr>Helvetica</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Jennings</cp:lastModifiedBy>
  <cp:revision>324</cp:revision>
  <dcterms:modified xsi:type="dcterms:W3CDTF">2026-08-26T08:03:13Z</dcterms:modified>
</cp:coreProperties>
</file>