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271" r:id="rId6"/>
    <p:sldId id="273" r:id="rId7"/>
    <p:sldId id="274" r:id="rId8"/>
    <p:sldId id="635" r:id="rId9"/>
    <p:sldId id="276" r:id="rId10"/>
    <p:sldId id="272" r:id="rId11"/>
    <p:sldId id="277" r:id="rId12"/>
    <p:sldId id="278" r:id="rId13"/>
    <p:sldId id="279" r:id="rId14"/>
    <p:sldId id="280" r:id="rId15"/>
    <p:sldId id="289" r:id="rId16"/>
    <p:sldId id="636" r:id="rId17"/>
    <p:sldId id="290" r:id="rId18"/>
    <p:sldId id="637" r:id="rId19"/>
    <p:sldId id="638" r:id="rId20"/>
    <p:sldId id="639" r:id="rId21"/>
    <p:sldId id="640" r:id="rId22"/>
    <p:sldId id="641" r:id="rId23"/>
    <p:sldId id="642" r:id="rId24"/>
    <p:sldId id="643"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879"/>
  </p:normalViewPr>
  <p:slideViewPr>
    <p:cSldViewPr snapToGrid="0" snapToObjects="1">
      <p:cViewPr varScale="1">
        <p:scale>
          <a:sx n="81" d="100"/>
          <a:sy n="81"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1256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Summer</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538736" y="3226831"/>
            <a:ext cx="631102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42</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dirty="0">
                <a:latin typeface="Gill Sans MT" panose="020B0502020104020203" pitchFamily="34" charset="77"/>
              </a:rPr>
              <a:t>13th</a:t>
            </a:r>
            <a:r>
              <a:rPr dirty="0">
                <a:latin typeface="Gill Sans MT" panose="020B0502020104020203" pitchFamily="34" charset="77"/>
              </a:rPr>
              <a:t> </a:t>
            </a:r>
            <a:r>
              <a:rPr lang="en-GB" dirty="0">
                <a:latin typeface="Gill Sans MT" panose="020B0502020104020203" pitchFamily="34" charset="77"/>
              </a:rPr>
              <a:t>July</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400163" y="1309202"/>
            <a:ext cx="209352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creak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24927" y="4053817"/>
            <a:ext cx="6757180"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creaks, it makes a short, high-pitched sound when it moves.</a:t>
            </a:r>
            <a:endParaRPr sz="3600" dirty="0">
              <a:latin typeface="Gill Sans MT" panose="020B0502020104020203" pitchFamily="34" charset="77"/>
            </a:endParaRPr>
          </a:p>
        </p:txBody>
      </p:sp>
      <p:sp>
        <p:nvSpPr>
          <p:cNvPr id="155" name="The was a tear in Freddie’s new school jumper."/>
          <p:cNvSpPr txBox="1"/>
          <p:nvPr/>
        </p:nvSpPr>
        <p:spPr>
          <a:xfrm>
            <a:off x="5112" y="643919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wooden door </a:t>
            </a:r>
            <a:r>
              <a:rPr lang="en-GB" sz="4000" b="1" dirty="0">
                <a:latin typeface="Gill Sans MT" panose="020B0502020104020203" pitchFamily="34" charset="77"/>
              </a:rPr>
              <a:t>creaked</a:t>
            </a:r>
            <a:r>
              <a:rPr lang="en-GB" sz="4000" dirty="0">
                <a:latin typeface="Gill Sans MT" panose="020B0502020104020203" pitchFamily="34" charset="77"/>
              </a:rPr>
              <a:t> as it slowly opened.</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creak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9494760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grind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groan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peek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slowly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419AC53E-BA57-0B94-8D61-46CE3FD8E6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0624" y="2216494"/>
            <a:ext cx="4029206" cy="4029206"/>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95531" y="1376936"/>
            <a:ext cx="256801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update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03943" y="4085566"/>
            <a:ext cx="7124213"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update someone on a situation, you tell them the latest developments in that situation.</a:t>
            </a:r>
            <a:endParaRPr sz="3600" dirty="0">
              <a:latin typeface="Gill Sans MT" panose="020B0502020104020203" pitchFamily="34" charset="77"/>
            </a:endParaRPr>
          </a:p>
        </p:txBody>
      </p:sp>
      <p:sp>
        <p:nvSpPr>
          <p:cNvPr id="155" name="The was a tear in Freddie’s new school jumper."/>
          <p:cNvSpPr txBox="1"/>
          <p:nvPr/>
        </p:nvSpPr>
        <p:spPr>
          <a:xfrm>
            <a:off x="-12612" y="648455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We all received an </a:t>
            </a:r>
            <a:r>
              <a:rPr lang="en-GB" sz="4000" b="1" dirty="0">
                <a:latin typeface="Gill Sans MT" panose="020B0502020104020203" pitchFamily="34" charset="77"/>
              </a:rPr>
              <a:t>update</a:t>
            </a:r>
            <a:r>
              <a:rPr lang="en-GB" sz="4000" dirty="0">
                <a:latin typeface="Gill Sans MT" panose="020B0502020104020203" pitchFamily="34" charset="77"/>
              </a:rPr>
              <a:t> about the school trip to London.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736737" y="2182175"/>
            <a:ext cx="4764773"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up-date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317162" y="-6074048"/>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25941814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inform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late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provide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fill 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wait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instant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1" name="Picture 20" descr="Icon&#10;&#10;Description automatically generated">
            <a:extLst>
              <a:ext uri="{FF2B5EF4-FFF2-40B4-BE49-F238E27FC236}">
                <a16:creationId xmlns:a16="http://schemas.microsoft.com/office/drawing/2014/main" id="{871DD766-43D4-D5FD-CAEF-CBA9FBD669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4588" y="2256722"/>
            <a:ext cx="3975762" cy="3975762"/>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18060" y="1309202"/>
            <a:ext cx="308578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monitor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2979" y="4035980"/>
            <a:ext cx="771111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monitor something, you regularly check its development or progress, and sometimes comment on it.</a:t>
            </a:r>
            <a:endParaRPr sz="3600" dirty="0">
              <a:latin typeface="Gill Sans MT" panose="020B0502020104020203" pitchFamily="34" charset="77"/>
            </a:endParaRPr>
          </a:p>
        </p:txBody>
      </p:sp>
      <p:sp>
        <p:nvSpPr>
          <p:cNvPr id="155" name="The was a tear in Freddie’s new school jumper."/>
          <p:cNvSpPr txBox="1"/>
          <p:nvPr/>
        </p:nvSpPr>
        <p:spPr>
          <a:xfrm>
            <a:off x="5112" y="654494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In science, we </a:t>
            </a:r>
            <a:r>
              <a:rPr lang="en-GB" sz="4000" b="1" dirty="0">
                <a:latin typeface="Gill Sans MT" panose="020B0502020104020203" pitchFamily="34" charset="77"/>
              </a:rPr>
              <a:t>monitored</a:t>
            </a:r>
            <a:r>
              <a:rPr lang="en-GB" sz="4000" dirty="0">
                <a:latin typeface="Gill Sans MT" panose="020B0502020104020203" pitchFamily="34" charset="77"/>
              </a:rPr>
              <a:t> our heart rates.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mon-i-tor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6162523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observe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ignore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watch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neglect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visibly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1" name="Picture 20" descr="Icon&#10;&#10;Description automatically generated">
            <a:extLst>
              <a:ext uri="{FF2B5EF4-FFF2-40B4-BE49-F238E27FC236}">
                <a16:creationId xmlns:a16="http://schemas.microsoft.com/office/drawing/2014/main" id="{A847CFE2-0162-172C-3201-C0C4855E17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645" y="2719650"/>
            <a:ext cx="2993859" cy="2993859"/>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93662" y="1339979"/>
            <a:ext cx="2553584"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intense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3873272"/>
            <a:ext cx="6918998" cy="2072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describe an activity as intense, you mean that it is very serious and concentrated, and often involves doing a great deal in a short time.</a:t>
            </a:r>
            <a:endParaRPr sz="3200" dirty="0">
              <a:latin typeface="Gill Sans MT" panose="020B0502020104020203" pitchFamily="34" charset="77"/>
            </a:endParaRPr>
          </a:p>
        </p:txBody>
      </p:sp>
      <p:sp>
        <p:nvSpPr>
          <p:cNvPr id="155" name="The was a tear in Freddie’s new school jumper."/>
          <p:cNvSpPr txBox="1"/>
          <p:nvPr/>
        </p:nvSpPr>
        <p:spPr>
          <a:xfrm>
            <a:off x="0" y="6637323"/>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It became an </a:t>
            </a:r>
            <a:r>
              <a:rPr lang="en-GB" b="1" dirty="0">
                <a:latin typeface="Gill Sans MT" panose="020B0502020104020203" pitchFamily="34" charset="77"/>
              </a:rPr>
              <a:t>intense</a:t>
            </a:r>
            <a:r>
              <a:rPr lang="en-GB" dirty="0">
                <a:latin typeface="Gill Sans MT" panose="020B0502020104020203" pitchFamily="34" charset="77"/>
              </a:rPr>
              <a:t> game of chess.</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in-tense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53368728"/>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serious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-ify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defence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game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consuming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relaxed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immense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conversation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A picture containing icon&#10;&#10;Description automatically generated">
            <a:extLst>
              <a:ext uri="{FF2B5EF4-FFF2-40B4-BE49-F238E27FC236}">
                <a16:creationId xmlns:a16="http://schemas.microsoft.com/office/drawing/2014/main" id="{B3DA33AD-5C7E-1507-AF1D-5B47D7B21C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8668" y="3330281"/>
            <a:ext cx="1995235" cy="1995235"/>
          </a:xfrm>
          <a:prstGeom prst="rect">
            <a:avLst/>
          </a:prstGeom>
        </p:spPr>
      </p:pic>
      <p:pic>
        <p:nvPicPr>
          <p:cNvPr id="7" name="Picture 6" descr="Icon&#10;&#10;Description automatically generated">
            <a:extLst>
              <a:ext uri="{FF2B5EF4-FFF2-40B4-BE49-F238E27FC236}">
                <a16:creationId xmlns:a16="http://schemas.microsoft.com/office/drawing/2014/main" id="{54C1BF5C-C91A-8805-3FD2-389BC060AA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9743" y="3351902"/>
            <a:ext cx="2406089" cy="2406089"/>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82434" y="1339979"/>
            <a:ext cx="21464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erode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812563" y="3951024"/>
            <a:ext cx="668551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grind or wear down or away or become ground or worn down or away.</a:t>
            </a:r>
          </a:p>
        </p:txBody>
      </p:sp>
      <p:sp>
        <p:nvSpPr>
          <p:cNvPr id="155" name="The was a tear in Freddie’s new school jumper."/>
          <p:cNvSpPr txBox="1"/>
          <p:nvPr/>
        </p:nvSpPr>
        <p:spPr>
          <a:xfrm>
            <a:off x="0" y="651666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The sea was </a:t>
            </a:r>
            <a:r>
              <a:rPr lang="en-GB" b="1" dirty="0">
                <a:latin typeface="Gill Sans MT" panose="020B0502020104020203" pitchFamily="34" charset="77"/>
              </a:rPr>
              <a:t>eroding</a:t>
            </a:r>
            <a:r>
              <a:rPr lang="en-GB" dirty="0">
                <a:latin typeface="Gill Sans MT" panose="020B0502020104020203" pitchFamily="34" charset="77"/>
              </a:rPr>
              <a:t> the local coastline.</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e-rode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34090232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grind down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build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road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steadily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chip 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preserve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explode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1" name="Picture 20" descr="Logo&#10;&#10;Description automatically generated">
            <a:extLst>
              <a:ext uri="{FF2B5EF4-FFF2-40B4-BE49-F238E27FC236}">
                <a16:creationId xmlns:a16="http://schemas.microsoft.com/office/drawing/2014/main" id="{5DC3A99E-C582-70D3-3E94-8040D8E12E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9511" y="2509611"/>
            <a:ext cx="3352800" cy="3352800"/>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091233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buy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mix</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sell</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burn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08434581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creak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update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monitor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erode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14335828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buy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slice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mix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burn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sell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80280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bread, meat, fruit, or other food, you cut it into thin pieces.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 something, you destroy or damage it with fire.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something, you obtain it by paying money for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something that you own, you let someone have it in return for money.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two substances ** or if you ** one substance with another, you stir or shake them together, or combine them in some other way, so that they become a single substance.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5" name="Picture 14" descr="Icon&#10;&#10;Description automatically generated">
            <a:extLst>
              <a:ext uri="{FF2B5EF4-FFF2-40B4-BE49-F238E27FC236}">
                <a16:creationId xmlns:a16="http://schemas.microsoft.com/office/drawing/2014/main" id="{95217077-CB1C-E02B-11DC-77D9B3A6D8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59966" y="5099240"/>
            <a:ext cx="1181069" cy="1181069"/>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820E771-ECC4-177F-B013-7A175BCDE5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84112" y="2521847"/>
            <a:ext cx="1189133" cy="1189133"/>
          </a:xfrm>
          <a:prstGeom prst="rect">
            <a:avLst/>
          </a:prstGeom>
        </p:spPr>
      </p:pic>
      <p:pic>
        <p:nvPicPr>
          <p:cNvPr id="17" name="Picture 16" descr="Icon&#10;&#10;Description automatically generated with medium confidence">
            <a:extLst>
              <a:ext uri="{FF2B5EF4-FFF2-40B4-BE49-F238E27FC236}">
                <a16:creationId xmlns:a16="http://schemas.microsoft.com/office/drawing/2014/main" id="{50C09DA5-E059-3C9F-9624-9337CA4148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36257" y="7668569"/>
            <a:ext cx="1181069" cy="1181069"/>
          </a:xfrm>
          <a:prstGeom prst="rect">
            <a:avLst/>
          </a:prstGeom>
        </p:spPr>
      </p:pic>
      <p:pic>
        <p:nvPicPr>
          <p:cNvPr id="18" name="Picture 17" descr="Icon&#10;&#10;Description automatically generated">
            <a:extLst>
              <a:ext uri="{FF2B5EF4-FFF2-40B4-BE49-F238E27FC236}">
                <a16:creationId xmlns:a16="http://schemas.microsoft.com/office/drawing/2014/main" id="{D36A77A5-0423-002B-3210-AA980AF9C3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59966" y="3824359"/>
            <a:ext cx="1181069" cy="1181069"/>
          </a:xfrm>
          <a:prstGeom prst="rect">
            <a:avLst/>
          </a:prstGeom>
        </p:spPr>
      </p:pic>
      <p:pic>
        <p:nvPicPr>
          <p:cNvPr id="19" name="Picture 18" descr="Icon&#10;&#10;Description automatically generated">
            <a:extLst>
              <a:ext uri="{FF2B5EF4-FFF2-40B4-BE49-F238E27FC236}">
                <a16:creationId xmlns:a16="http://schemas.microsoft.com/office/drawing/2014/main" id="{E43B5179-3742-729D-EE97-4F073C4B66C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10576708" y="6439860"/>
            <a:ext cx="1181069" cy="1181069"/>
          </a:xfrm>
          <a:prstGeom prst="rect">
            <a:avLst/>
          </a:prstGeom>
        </p:spPr>
      </p:pic>
    </p:spTree>
    <p:extLst>
      <p:ext uri="{BB962C8B-B14F-4D97-AF65-F5344CB8AC3E}">
        <p14:creationId xmlns:p14="http://schemas.microsoft.com/office/powerpoint/2010/main" val="192205409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creak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update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monitor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intense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erode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00008"/>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someone on a situation, you tell them the latest developments in that situation.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describe an activity as ***, you mean that it is very serious and concentrated, and often involves doing a great deal in a short time.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something ***, it makes a short, high-pitched sound when it moves.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To grind or wear down or away or become ground or worn down or 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159320">
                <a:tc>
                  <a:txBody>
                    <a:bodyPr/>
                    <a:lstStyle/>
                    <a:p>
                      <a:r>
                        <a:rPr lang="en-GB" sz="2000" dirty="0">
                          <a:latin typeface="Gill Sans MT" panose="020B0502020104020203" pitchFamily="34" charset="77"/>
                        </a:rPr>
                        <a:t>If you *** something, you regularly check its development or progress, and sometimes comment on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5" name="Picture 14" descr="Icon&#10;&#10;Description automatically generated">
            <a:extLst>
              <a:ext uri="{FF2B5EF4-FFF2-40B4-BE49-F238E27FC236}">
                <a16:creationId xmlns:a16="http://schemas.microsoft.com/office/drawing/2014/main" id="{84D70088-3E3A-8DFD-2699-CD073F7F31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59342" y="5116552"/>
            <a:ext cx="1104740" cy="1104740"/>
          </a:xfrm>
          <a:prstGeom prst="rect">
            <a:avLst/>
          </a:prstGeom>
        </p:spPr>
      </p:pic>
      <p:pic>
        <p:nvPicPr>
          <p:cNvPr id="16" name="Picture 15" descr="Icon&#10;&#10;Description automatically generated">
            <a:extLst>
              <a:ext uri="{FF2B5EF4-FFF2-40B4-BE49-F238E27FC236}">
                <a16:creationId xmlns:a16="http://schemas.microsoft.com/office/drawing/2014/main" id="{544D4032-1D74-3E25-8DBD-C440C3ECD3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59342" y="2572699"/>
            <a:ext cx="1104740" cy="1104740"/>
          </a:xfrm>
          <a:prstGeom prst="rect">
            <a:avLst/>
          </a:prstGeom>
        </p:spPr>
      </p:pic>
      <p:pic>
        <p:nvPicPr>
          <p:cNvPr id="3" name="Picture 2" descr="Icon&#10;&#10;Description automatically generated">
            <a:extLst>
              <a:ext uri="{FF2B5EF4-FFF2-40B4-BE49-F238E27FC236}">
                <a16:creationId xmlns:a16="http://schemas.microsoft.com/office/drawing/2014/main" id="{C06722CC-D246-387B-34D9-7FFBF4D33B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15472" y="7725391"/>
            <a:ext cx="792480" cy="792480"/>
          </a:xfrm>
          <a:prstGeom prst="rect">
            <a:avLst/>
          </a:prstGeom>
        </p:spPr>
      </p:pic>
      <p:pic>
        <p:nvPicPr>
          <p:cNvPr id="18" name="Picture 17" descr="A picture containing icon&#10;&#10;Description automatically generated">
            <a:extLst>
              <a:ext uri="{FF2B5EF4-FFF2-40B4-BE49-F238E27FC236}">
                <a16:creationId xmlns:a16="http://schemas.microsoft.com/office/drawing/2014/main" id="{B2C3D3BE-B572-FB42-6571-84FCDC6A0C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90202" y="3998482"/>
            <a:ext cx="611276" cy="611276"/>
          </a:xfrm>
          <a:prstGeom prst="rect">
            <a:avLst/>
          </a:prstGeom>
        </p:spPr>
      </p:pic>
      <p:pic>
        <p:nvPicPr>
          <p:cNvPr id="19" name="Picture 18" descr="Icon&#10;&#10;Description automatically generated">
            <a:extLst>
              <a:ext uri="{FF2B5EF4-FFF2-40B4-BE49-F238E27FC236}">
                <a16:creationId xmlns:a16="http://schemas.microsoft.com/office/drawing/2014/main" id="{56ACBD84-EEA3-8221-C3F5-822E92DE631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39728" y="3977092"/>
            <a:ext cx="737148" cy="737148"/>
          </a:xfrm>
          <a:prstGeom prst="rect">
            <a:avLst/>
          </a:prstGeom>
        </p:spPr>
      </p:pic>
      <p:pic>
        <p:nvPicPr>
          <p:cNvPr id="20" name="Picture 19" descr="Logo&#10;&#10;Description automatically generated">
            <a:extLst>
              <a:ext uri="{FF2B5EF4-FFF2-40B4-BE49-F238E27FC236}">
                <a16:creationId xmlns:a16="http://schemas.microsoft.com/office/drawing/2014/main" id="{6CF68ABC-48E1-3AD8-1630-262D3D0ACC4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75266" y="6348641"/>
            <a:ext cx="987563" cy="987563"/>
          </a:xfrm>
          <a:prstGeom prst="rect">
            <a:avLst/>
          </a:prstGeom>
        </p:spPr>
      </p:pic>
    </p:spTree>
    <p:extLst>
      <p:ext uri="{BB962C8B-B14F-4D97-AF65-F5344CB8AC3E}">
        <p14:creationId xmlns:p14="http://schemas.microsoft.com/office/powerpoint/2010/main" val="242891286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3220392" y="3085008"/>
            <a:ext cx="115736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buy</a:t>
            </a:r>
            <a:endParaRPr b="1" dirty="0">
              <a:latin typeface="Gill Sans MT" panose="020B0502020104020203" pitchFamily="34" charset="77"/>
              <a:sym typeface="American Typewriter"/>
            </a:endParaRPr>
          </a:p>
        </p:txBody>
      </p:sp>
      <p:sp>
        <p:nvSpPr>
          <p:cNvPr id="134" name="office"/>
          <p:cNvSpPr txBox="1"/>
          <p:nvPr/>
        </p:nvSpPr>
        <p:spPr>
          <a:xfrm>
            <a:off x="3113799" y="3993661"/>
            <a:ext cx="137056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slice</a:t>
            </a:r>
            <a:endParaRPr dirty="0">
              <a:latin typeface="Gill Sans MT" panose="020B0502020104020203" pitchFamily="34" charset="77"/>
            </a:endParaRPr>
          </a:p>
        </p:txBody>
      </p:sp>
      <p:sp>
        <p:nvSpPr>
          <p:cNvPr id="135" name="spare"/>
          <p:cNvSpPr txBox="1"/>
          <p:nvPr/>
        </p:nvSpPr>
        <p:spPr>
          <a:xfrm>
            <a:off x="3188332" y="4843260"/>
            <a:ext cx="122148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mix</a:t>
            </a:r>
            <a:endParaRPr b="1" dirty="0">
              <a:latin typeface="Gill Sans MT" panose="020B0502020104020203" pitchFamily="34" charset="77"/>
              <a:sym typeface="American Typewriter"/>
            </a:endParaRPr>
          </a:p>
        </p:txBody>
      </p:sp>
      <p:sp>
        <p:nvSpPr>
          <p:cNvPr id="136" name="chipped"/>
          <p:cNvSpPr txBox="1"/>
          <p:nvPr/>
        </p:nvSpPr>
        <p:spPr>
          <a:xfrm>
            <a:off x="3056089" y="5769060"/>
            <a:ext cx="148598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burn</a:t>
            </a:r>
            <a:endParaRPr dirty="0">
              <a:latin typeface="Gill Sans MT" panose="020B0502020104020203" pitchFamily="34" charset="77"/>
            </a:endParaRPr>
          </a:p>
        </p:txBody>
      </p:sp>
      <p:sp>
        <p:nvSpPr>
          <p:cNvPr id="137" name="lift"/>
          <p:cNvSpPr txBox="1"/>
          <p:nvPr/>
        </p:nvSpPr>
        <p:spPr>
          <a:xfrm>
            <a:off x="3270888" y="6639612"/>
            <a:ext cx="105637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sell</a:t>
            </a:r>
            <a:endParaRPr dirty="0">
              <a:latin typeface="Gill Sans MT" panose="020B0502020104020203" pitchFamily="34" charset="77"/>
            </a:endParaRPr>
          </a:p>
        </p:txBody>
      </p:sp>
      <p:sp>
        <p:nvSpPr>
          <p:cNvPr id="138" name="mutter"/>
          <p:cNvSpPr txBox="1"/>
          <p:nvPr/>
        </p:nvSpPr>
        <p:spPr>
          <a:xfrm>
            <a:off x="8147002" y="3961911"/>
            <a:ext cx="213840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update</a:t>
            </a:r>
            <a:endParaRPr b="1" dirty="0">
              <a:latin typeface="Gill Sans MT" panose="020B0502020104020203" pitchFamily="34" charset="77"/>
              <a:sym typeface="American Typewriter"/>
            </a:endParaRPr>
          </a:p>
        </p:txBody>
      </p:sp>
      <p:sp>
        <p:nvSpPr>
          <p:cNvPr id="139" name="unveil"/>
          <p:cNvSpPr txBox="1"/>
          <p:nvPr/>
        </p:nvSpPr>
        <p:spPr>
          <a:xfrm>
            <a:off x="8011932" y="5769060"/>
            <a:ext cx="222176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intense</a:t>
            </a:r>
            <a:endParaRPr b="1" dirty="0">
              <a:latin typeface="Gill Sans MT" panose="020B0502020104020203" pitchFamily="34" charset="77"/>
              <a:sym typeface="American Typewriter"/>
            </a:endParaRPr>
          </a:p>
        </p:txBody>
      </p:sp>
      <p:sp>
        <p:nvSpPr>
          <p:cNvPr id="140" name="tolerate"/>
          <p:cNvSpPr txBox="1"/>
          <p:nvPr/>
        </p:nvSpPr>
        <p:spPr>
          <a:xfrm>
            <a:off x="8353788" y="3065958"/>
            <a:ext cx="172483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creak</a:t>
            </a:r>
            <a:endParaRPr dirty="0">
              <a:latin typeface="Gill Sans MT" panose="020B0502020104020203" pitchFamily="34" charset="77"/>
            </a:endParaRPr>
          </a:p>
        </p:txBody>
      </p:sp>
      <p:sp>
        <p:nvSpPr>
          <p:cNvPr id="141" name="fixation"/>
          <p:cNvSpPr txBox="1"/>
          <p:nvPr/>
        </p:nvSpPr>
        <p:spPr>
          <a:xfrm>
            <a:off x="7953052" y="4824210"/>
            <a:ext cx="252633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monitor</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8240034" y="6639611"/>
            <a:ext cx="181780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erode</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55789344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37188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2366527" y="105540"/>
            <a:ext cx="4509248"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buy</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91044" y="5287250"/>
            <a:ext cx="1087598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slice</a:t>
            </a:r>
            <a:endParaRPr sz="23900" dirty="0">
              <a:latin typeface="Gill Sans MT" panose="020B0502020104020203" pitchFamily="34" charset="77"/>
            </a:endParaRPr>
          </a:p>
        </p:txBody>
      </p:sp>
      <p:pic>
        <p:nvPicPr>
          <p:cNvPr id="12" name="Picture 11" descr="Icon&#10;&#10;Description automatically generated">
            <a:extLst>
              <a:ext uri="{FF2B5EF4-FFF2-40B4-BE49-F238E27FC236}">
                <a16:creationId xmlns:a16="http://schemas.microsoft.com/office/drawing/2014/main" id="{62EEA6AE-819D-56E6-44B7-F58947E201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3033" y="793611"/>
            <a:ext cx="3099240" cy="3099240"/>
          </a:xfrm>
          <a:prstGeom prst="rect">
            <a:avLst/>
          </a:prstGeom>
        </p:spPr>
      </p:pic>
      <p:pic>
        <p:nvPicPr>
          <p:cNvPr id="13" name="Picture 12" descr="Icon&#10;&#10;Description automatically generated with medium confidence">
            <a:extLst>
              <a:ext uri="{FF2B5EF4-FFF2-40B4-BE49-F238E27FC236}">
                <a16:creationId xmlns:a16="http://schemas.microsoft.com/office/drawing/2014/main" id="{D19E3092-9FF2-4B4B-759E-C0E0ED456B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4854" y="5375450"/>
            <a:ext cx="3961581" cy="3961581"/>
          </a:xfrm>
          <a:prstGeom prst="rect">
            <a:avLst/>
          </a:prstGeom>
        </p:spPr>
      </p:pic>
    </p:spTree>
    <p:extLst>
      <p:ext uri="{BB962C8B-B14F-4D97-AF65-F5344CB8AC3E}">
        <p14:creationId xmlns:p14="http://schemas.microsoft.com/office/powerpoint/2010/main" val="341482899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2016850" y="42942"/>
            <a:ext cx="4669548"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mix</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60664" y="5411738"/>
            <a:ext cx="1103913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burn</a:t>
            </a:r>
            <a:endParaRPr sz="13800" dirty="0">
              <a:latin typeface="Gill Sans MT" panose="020B0502020104020203" pitchFamily="34" charset="77"/>
            </a:endParaRPr>
          </a:p>
        </p:txBody>
      </p:sp>
      <p:pic>
        <p:nvPicPr>
          <p:cNvPr id="4" name="Picture 3" descr="Icon&#10;&#10;Description automatically generated with medium confidence">
            <a:extLst>
              <a:ext uri="{FF2B5EF4-FFF2-40B4-BE49-F238E27FC236}">
                <a16:creationId xmlns:a16="http://schemas.microsoft.com/office/drawing/2014/main" id="{354B3B8E-BD65-FE9C-55C4-8B2FBC76B9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0960" y="490228"/>
            <a:ext cx="3476468" cy="3476468"/>
          </a:xfrm>
          <a:prstGeom prst="rect">
            <a:avLst/>
          </a:prstGeom>
        </p:spPr>
      </p:pic>
      <p:pic>
        <p:nvPicPr>
          <p:cNvPr id="16" name="Picture 15" descr="Icon&#10;&#10;Description automatically generated">
            <a:extLst>
              <a:ext uri="{FF2B5EF4-FFF2-40B4-BE49-F238E27FC236}">
                <a16:creationId xmlns:a16="http://schemas.microsoft.com/office/drawing/2014/main" id="{DAD70AA2-CB62-957A-21F8-89462C4054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4390" y="5623103"/>
            <a:ext cx="3453632" cy="3453632"/>
          </a:xfrm>
          <a:prstGeom prst="rect">
            <a:avLst/>
          </a:prstGeom>
        </p:spPr>
      </p:pic>
    </p:spTree>
    <p:extLst>
      <p:ext uri="{BB962C8B-B14F-4D97-AF65-F5344CB8AC3E}">
        <p14:creationId xmlns:p14="http://schemas.microsoft.com/office/powerpoint/2010/main" val="229302648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2592328" y="61962"/>
            <a:ext cx="409406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sell</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5548" y="5287250"/>
            <a:ext cx="1234608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creak</a:t>
            </a:r>
            <a:endParaRPr sz="8000" dirty="0">
              <a:latin typeface="Gill Sans MT" panose="020B0502020104020203" pitchFamily="34" charset="77"/>
            </a:endParaRPr>
          </a:p>
        </p:txBody>
      </p:sp>
      <p:pic>
        <p:nvPicPr>
          <p:cNvPr id="4" name="Picture 3" descr="Icon&#10;&#10;Description automatically generated">
            <a:extLst>
              <a:ext uri="{FF2B5EF4-FFF2-40B4-BE49-F238E27FC236}">
                <a16:creationId xmlns:a16="http://schemas.microsoft.com/office/drawing/2014/main" id="{4F259C6C-E88F-E771-BBEA-02DE0FA84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030096" y="412850"/>
            <a:ext cx="3780522" cy="3780522"/>
          </a:xfrm>
          <a:prstGeom prst="rect">
            <a:avLst/>
          </a:prstGeom>
        </p:spPr>
      </p:pic>
      <p:pic>
        <p:nvPicPr>
          <p:cNvPr id="16" name="Picture 15" descr="Icon&#10;&#10;Description automatically generated">
            <a:extLst>
              <a:ext uri="{FF2B5EF4-FFF2-40B4-BE49-F238E27FC236}">
                <a16:creationId xmlns:a16="http://schemas.microsoft.com/office/drawing/2014/main" id="{10FF55E2-C8EF-6042-685D-14149D76EA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614" y="5623765"/>
            <a:ext cx="3394091" cy="3394091"/>
          </a:xfrm>
          <a:prstGeom prst="rect">
            <a:avLst/>
          </a:prstGeom>
        </p:spPr>
      </p:pic>
    </p:spTree>
    <p:extLst>
      <p:ext uri="{BB962C8B-B14F-4D97-AF65-F5344CB8AC3E}">
        <p14:creationId xmlns:p14="http://schemas.microsoft.com/office/powerpoint/2010/main" val="16469071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04511" y="410726"/>
            <a:ext cx="11999897"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update</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69107" y="5643529"/>
            <a:ext cx="11000055"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monitor</a:t>
            </a:r>
            <a:endParaRPr sz="16600" dirty="0">
              <a:latin typeface="Gill Sans MT" panose="020B0502020104020203" pitchFamily="34" charset="77"/>
            </a:endParaRPr>
          </a:p>
        </p:txBody>
      </p:sp>
      <p:pic>
        <p:nvPicPr>
          <p:cNvPr id="4" name="Picture 3" descr="Icon&#10;&#10;Description automatically generated">
            <a:extLst>
              <a:ext uri="{FF2B5EF4-FFF2-40B4-BE49-F238E27FC236}">
                <a16:creationId xmlns:a16="http://schemas.microsoft.com/office/drawing/2014/main" id="{FEB1D9B3-C5C3-3936-F0CD-B7FC11633B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5152" y="618642"/>
            <a:ext cx="3329105" cy="3329105"/>
          </a:xfrm>
          <a:prstGeom prst="rect">
            <a:avLst/>
          </a:prstGeom>
        </p:spPr>
      </p:pic>
      <p:pic>
        <p:nvPicPr>
          <p:cNvPr id="16" name="Picture 15" descr="Icon&#10;&#10;Description automatically generated">
            <a:extLst>
              <a:ext uri="{FF2B5EF4-FFF2-40B4-BE49-F238E27FC236}">
                <a16:creationId xmlns:a16="http://schemas.microsoft.com/office/drawing/2014/main" id="{8AE82FA7-C540-B3C7-0D91-A3C6BADA93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788" y="5951228"/>
            <a:ext cx="2895472" cy="2895472"/>
          </a:xfrm>
          <a:prstGeom prst="rect">
            <a:avLst/>
          </a:prstGeom>
        </p:spPr>
      </p:pic>
    </p:spTree>
    <p:extLst>
      <p:ext uri="{BB962C8B-B14F-4D97-AF65-F5344CB8AC3E}">
        <p14:creationId xmlns:p14="http://schemas.microsoft.com/office/powerpoint/2010/main" val="183153769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087309"/>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84854" y="608391"/>
            <a:ext cx="7492436"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intense</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229708" y="5203194"/>
            <a:ext cx="1296543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erode</a:t>
            </a:r>
            <a:endParaRPr sz="9600" dirty="0">
              <a:latin typeface="Gill Sans MT" panose="020B0502020104020203" pitchFamily="34" charset="77"/>
            </a:endParaRPr>
          </a:p>
        </p:txBody>
      </p:sp>
      <p:pic>
        <p:nvPicPr>
          <p:cNvPr id="12" name="Picture 11" descr="A picture containing icon&#10;&#10;Description automatically generated">
            <a:extLst>
              <a:ext uri="{FF2B5EF4-FFF2-40B4-BE49-F238E27FC236}">
                <a16:creationId xmlns:a16="http://schemas.microsoft.com/office/drawing/2014/main" id="{DAABD5D3-4FBE-87E7-439E-A4A78DE669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4685" y="685828"/>
            <a:ext cx="1455299" cy="1455299"/>
          </a:xfrm>
          <a:prstGeom prst="rect">
            <a:avLst/>
          </a:prstGeom>
        </p:spPr>
      </p:pic>
      <p:pic>
        <p:nvPicPr>
          <p:cNvPr id="13" name="Picture 12" descr="Icon&#10;&#10;Description automatically generated">
            <a:extLst>
              <a:ext uri="{FF2B5EF4-FFF2-40B4-BE49-F238E27FC236}">
                <a16:creationId xmlns:a16="http://schemas.microsoft.com/office/drawing/2014/main" id="{A89EFEEB-1DBC-B08E-C629-4D9C91EEA6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40660" y="769884"/>
            <a:ext cx="3055229" cy="3055229"/>
          </a:xfrm>
          <a:prstGeom prst="rect">
            <a:avLst/>
          </a:prstGeom>
        </p:spPr>
      </p:pic>
      <p:pic>
        <p:nvPicPr>
          <p:cNvPr id="4" name="Picture 3" descr="Logo&#10;&#10;Description automatically generated">
            <a:extLst>
              <a:ext uri="{FF2B5EF4-FFF2-40B4-BE49-F238E27FC236}">
                <a16:creationId xmlns:a16="http://schemas.microsoft.com/office/drawing/2014/main" id="{B7E35525-3922-A106-4070-AC8D6D8D6C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363" y="5742443"/>
            <a:ext cx="3352800" cy="3352800"/>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982037" y="2274766"/>
            <a:ext cx="115736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buy	</a:t>
            </a:r>
            <a:endParaRPr b="1" dirty="0">
              <a:latin typeface="Gill Sans MT" panose="020B0502020104020203" pitchFamily="34" charset="77"/>
              <a:sym typeface="American Typewriter"/>
            </a:endParaRPr>
          </a:p>
        </p:txBody>
      </p:sp>
      <p:sp>
        <p:nvSpPr>
          <p:cNvPr id="134" name="office"/>
          <p:cNvSpPr txBox="1"/>
          <p:nvPr/>
        </p:nvSpPr>
        <p:spPr>
          <a:xfrm>
            <a:off x="5875457" y="3183419"/>
            <a:ext cx="137056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slice</a:t>
            </a:r>
            <a:endParaRPr dirty="0">
              <a:latin typeface="Gill Sans MT" panose="020B0502020104020203" pitchFamily="34" charset="77"/>
            </a:endParaRPr>
          </a:p>
        </p:txBody>
      </p:sp>
      <p:sp>
        <p:nvSpPr>
          <p:cNvPr id="135" name="spare"/>
          <p:cNvSpPr txBox="1"/>
          <p:nvPr/>
        </p:nvSpPr>
        <p:spPr>
          <a:xfrm>
            <a:off x="5949985" y="4033018"/>
            <a:ext cx="122148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mix</a:t>
            </a:r>
            <a:endParaRPr b="1" dirty="0">
              <a:latin typeface="Gill Sans MT" panose="020B0502020104020203" pitchFamily="34" charset="77"/>
              <a:sym typeface="American Typewriter"/>
            </a:endParaRPr>
          </a:p>
        </p:txBody>
      </p:sp>
      <p:sp>
        <p:nvSpPr>
          <p:cNvPr id="136" name="chipped"/>
          <p:cNvSpPr txBox="1"/>
          <p:nvPr/>
        </p:nvSpPr>
        <p:spPr>
          <a:xfrm>
            <a:off x="5817747" y="4958818"/>
            <a:ext cx="148598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burn</a:t>
            </a:r>
            <a:endParaRPr dirty="0">
              <a:latin typeface="Gill Sans MT" panose="020B0502020104020203" pitchFamily="34" charset="77"/>
            </a:endParaRPr>
          </a:p>
        </p:txBody>
      </p:sp>
      <p:sp>
        <p:nvSpPr>
          <p:cNvPr id="137" name="lift"/>
          <p:cNvSpPr txBox="1"/>
          <p:nvPr/>
        </p:nvSpPr>
        <p:spPr>
          <a:xfrm>
            <a:off x="6032544" y="5829370"/>
            <a:ext cx="105637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sell</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491560" y="3418118"/>
            <a:ext cx="213840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update</a:t>
            </a:r>
            <a:endParaRPr b="1" dirty="0">
              <a:latin typeface="Gill Sans MT" panose="020B0502020104020203" pitchFamily="34" charset="77"/>
              <a:sym typeface="American Typewriter"/>
            </a:endParaRPr>
          </a:p>
        </p:txBody>
      </p:sp>
      <p:sp>
        <p:nvSpPr>
          <p:cNvPr id="140" name="tolerate"/>
          <p:cNvSpPr txBox="1"/>
          <p:nvPr/>
        </p:nvSpPr>
        <p:spPr>
          <a:xfrm>
            <a:off x="5698342" y="2522165"/>
            <a:ext cx="172483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creak</a:t>
            </a:r>
            <a:endParaRPr dirty="0">
              <a:latin typeface="Gill Sans MT" panose="020B0502020104020203" pitchFamily="34" charset="77"/>
            </a:endParaRPr>
          </a:p>
        </p:txBody>
      </p:sp>
      <p:sp>
        <p:nvSpPr>
          <p:cNvPr id="141" name="fixation"/>
          <p:cNvSpPr txBox="1"/>
          <p:nvPr/>
        </p:nvSpPr>
        <p:spPr>
          <a:xfrm>
            <a:off x="5297598" y="4280417"/>
            <a:ext cx="252633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monitor</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391556" y="5188117"/>
            <a:ext cx="222176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intense</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593538" y="5996646"/>
            <a:ext cx="181780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erode</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312664" y="1309202"/>
            <a:ext cx="139301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buy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4286747"/>
            <a:ext cx="6322627"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buy something, you obtain it by paying money for it.</a:t>
            </a:r>
            <a:endParaRPr sz="3600" dirty="0">
              <a:latin typeface="Gill Sans MT" panose="020B0502020104020203" pitchFamily="34" charset="77"/>
            </a:endParaRPr>
          </a:p>
        </p:txBody>
      </p:sp>
      <p:sp>
        <p:nvSpPr>
          <p:cNvPr id="155" name="The was a tear in Freddie’s new school jumper."/>
          <p:cNvSpPr txBox="1"/>
          <p:nvPr/>
        </p:nvSpPr>
        <p:spPr>
          <a:xfrm>
            <a:off x="0" y="64718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Alina went to </a:t>
            </a:r>
            <a:r>
              <a:rPr lang="en-GB" sz="4000" b="1" dirty="0">
                <a:latin typeface="Gill Sans MT" panose="020B0502020104020203" pitchFamily="34" charset="77"/>
              </a:rPr>
              <a:t>buy</a:t>
            </a:r>
            <a:r>
              <a:rPr lang="en-GB" sz="4000" dirty="0">
                <a:latin typeface="Gill Sans MT" panose="020B0502020104020203" pitchFamily="34" charset="77"/>
              </a:rPr>
              <a:t> some cookies from the shop.</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buy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07C2625E-5AA4-8C16-D7AC-4207E25B66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5607" y="2864458"/>
            <a:ext cx="3099240" cy="3099240"/>
          </a:xfrm>
          <a:prstGeom prst="rect">
            <a:avLst/>
          </a:prstGeom>
        </p:spPr>
      </p:pic>
      <p:graphicFrame>
        <p:nvGraphicFramePr>
          <p:cNvPr id="3" name="Table 2">
            <a:extLst>
              <a:ext uri="{FF2B5EF4-FFF2-40B4-BE49-F238E27FC236}">
                <a16:creationId xmlns:a16="http://schemas.microsoft.com/office/drawing/2014/main" id="{49036A18-C67D-B026-3633-E1D20D09025A}"/>
              </a:ext>
            </a:extLst>
          </p:cNvPr>
          <p:cNvGraphicFramePr>
            <a:graphicFrameLocks noGrp="1"/>
          </p:cNvGraphicFramePr>
          <p:nvPr>
            <p:extLst>
              <p:ext uri="{D42A27DB-BD31-4B8C-83A1-F6EECF244321}">
                <p14:modId xmlns:p14="http://schemas.microsoft.com/office/powerpoint/2010/main" val="374944850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purchase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bulk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investment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surrender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eye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impulsively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77212" y="1309202"/>
            <a:ext cx="1663917"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slice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24722" y="4098628"/>
            <a:ext cx="646855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slice bread, meat, fruit, or other food, you cut it into thin pieces.</a:t>
            </a:r>
            <a:endParaRPr sz="3600" dirty="0">
              <a:latin typeface="Gill Sans MT" panose="020B0502020104020203" pitchFamily="34" charset="77"/>
            </a:endParaRPr>
          </a:p>
        </p:txBody>
      </p:sp>
      <p:sp>
        <p:nvSpPr>
          <p:cNvPr id="155" name="The was a tear in Freddie’s new school jumper."/>
          <p:cNvSpPr txBox="1"/>
          <p:nvPr/>
        </p:nvSpPr>
        <p:spPr>
          <a:xfrm>
            <a:off x="5112" y="65409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Amir </a:t>
            </a:r>
            <a:r>
              <a:rPr lang="en-GB" sz="4000" b="1" dirty="0">
                <a:latin typeface="Gill Sans MT" panose="020B0502020104020203" pitchFamily="34" charset="77"/>
              </a:rPr>
              <a:t>sliced</a:t>
            </a:r>
            <a:r>
              <a:rPr lang="en-GB" sz="4000" dirty="0">
                <a:latin typeface="Gill Sans MT" panose="020B0502020104020203" pitchFamily="34" charset="77"/>
              </a:rPr>
              <a:t> the carrots ready for the soup.</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slice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with medium confidence">
            <a:extLst>
              <a:ext uri="{FF2B5EF4-FFF2-40B4-BE49-F238E27FC236}">
                <a16:creationId xmlns:a16="http://schemas.microsoft.com/office/drawing/2014/main" id="{DC244FD5-0508-BFAF-74D9-587B9C1082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0009" y="2326792"/>
            <a:ext cx="3961581" cy="3961581"/>
          </a:xfrm>
          <a:prstGeom prst="rect">
            <a:avLst/>
          </a:prstGeom>
        </p:spPr>
      </p:pic>
      <p:graphicFrame>
        <p:nvGraphicFramePr>
          <p:cNvPr id="3" name="Table 2">
            <a:extLst>
              <a:ext uri="{FF2B5EF4-FFF2-40B4-BE49-F238E27FC236}">
                <a16:creationId xmlns:a16="http://schemas.microsoft.com/office/drawing/2014/main" id="{477052C7-6098-C4F3-7DE3-6FBA6C84471D}"/>
              </a:ext>
            </a:extLst>
          </p:cNvPr>
          <p:cNvGraphicFramePr>
            <a:graphicFrameLocks noGrp="1"/>
          </p:cNvGraphicFramePr>
          <p:nvPr>
            <p:extLst>
              <p:ext uri="{D42A27DB-BD31-4B8C-83A1-F6EECF244321}">
                <p14:modId xmlns:p14="http://schemas.microsoft.com/office/powerpoint/2010/main" val="170970199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price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evenly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divide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unite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cleanly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288621" y="1309202"/>
            <a:ext cx="144110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mix</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76435" y="4023041"/>
            <a:ext cx="6967365" cy="1826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If two substances mix or if you mix one substance with another, you stir or shake them together, or combine them in some other way, so that they become a single substance.</a:t>
            </a:r>
            <a:endParaRPr sz="2800" dirty="0">
              <a:latin typeface="Gill Sans MT" panose="020B0502020104020203" pitchFamily="34" charset="77"/>
            </a:endParaRPr>
          </a:p>
        </p:txBody>
      </p:sp>
      <p:sp>
        <p:nvSpPr>
          <p:cNvPr id="155" name="The was a tear in Freddie’s new school jumper."/>
          <p:cNvSpPr txBox="1"/>
          <p:nvPr/>
        </p:nvSpPr>
        <p:spPr>
          <a:xfrm>
            <a:off x="0" y="655056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Amelia </a:t>
            </a:r>
            <a:r>
              <a:rPr lang="en-GB" sz="4000" b="1" dirty="0">
                <a:latin typeface="Gill Sans MT" panose="020B0502020104020203" pitchFamily="34" charset="77"/>
              </a:rPr>
              <a:t>mixed</a:t>
            </a:r>
            <a:r>
              <a:rPr lang="en-GB" sz="4000" dirty="0">
                <a:latin typeface="Gill Sans MT" panose="020B0502020104020203" pitchFamily="34" charset="77"/>
              </a:rPr>
              <a:t> the flour with the eggs, milk and butter.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mix</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1" name="Picture 20" descr="Icon&#10;&#10;Description automatically generated with medium confidence">
            <a:extLst>
              <a:ext uri="{FF2B5EF4-FFF2-40B4-BE49-F238E27FC236}">
                <a16:creationId xmlns:a16="http://schemas.microsoft.com/office/drawing/2014/main" id="{ECA43A9D-99A1-7BD3-8E66-2BA553B391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3511" y="2489012"/>
            <a:ext cx="3476468" cy="3476468"/>
          </a:xfrm>
          <a:prstGeom prst="rect">
            <a:avLst/>
          </a:prstGeom>
        </p:spPr>
      </p:pic>
      <p:graphicFrame>
        <p:nvGraphicFramePr>
          <p:cNvPr id="3" name="Table 2">
            <a:extLst>
              <a:ext uri="{FF2B5EF4-FFF2-40B4-BE49-F238E27FC236}">
                <a16:creationId xmlns:a16="http://schemas.microsoft.com/office/drawing/2014/main" id="{CB9065E9-7CD4-4EEC-EC6A-597D286249BE}"/>
              </a:ext>
            </a:extLst>
          </p:cNvPr>
          <p:cNvGraphicFramePr>
            <a:graphicFrameLocks noGrp="1"/>
          </p:cNvGraphicFramePr>
          <p:nvPr>
            <p:extLst>
              <p:ext uri="{D42A27DB-BD31-4B8C-83A1-F6EECF244321}">
                <p14:modId xmlns:p14="http://schemas.microsoft.com/office/powerpoint/2010/main" val="169811552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stir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divide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evenly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blend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separate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cleanly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06678" y="1309202"/>
            <a:ext cx="180498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burn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8795" y="4364888"/>
            <a:ext cx="6410662"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burn something, you destroy or damage it with fire.</a:t>
            </a:r>
            <a:endParaRPr sz="4000" dirty="0">
              <a:latin typeface="Gill Sans MT" panose="020B0502020104020203" pitchFamily="34" charset="77"/>
            </a:endParaRPr>
          </a:p>
        </p:txBody>
      </p:sp>
      <p:sp>
        <p:nvSpPr>
          <p:cNvPr id="155" name="The was a tear in Freddie’s new school jumper."/>
          <p:cNvSpPr txBox="1"/>
          <p:nvPr/>
        </p:nvSpPr>
        <p:spPr>
          <a:xfrm>
            <a:off x="0" y="645240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fire will </a:t>
            </a:r>
            <a:r>
              <a:rPr lang="en-GB" sz="4000" b="1" dirty="0">
                <a:latin typeface="Gill Sans MT" panose="020B0502020104020203" pitchFamily="34" charset="77"/>
              </a:rPr>
              <a:t>burn</a:t>
            </a:r>
            <a:r>
              <a:rPr lang="en-GB" sz="4000" dirty="0">
                <a:latin typeface="Gill Sans MT" panose="020B0502020104020203" pitchFamily="34" charset="77"/>
              </a:rPr>
              <a:t> you, if you move too close to it.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burn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D3754C61-1240-06F1-B7AF-65CECE299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0347" y="2296371"/>
            <a:ext cx="3802831" cy="3802831"/>
          </a:xfrm>
          <a:prstGeom prst="rect">
            <a:avLst/>
          </a:prstGeom>
        </p:spPr>
      </p:pic>
      <p:graphicFrame>
        <p:nvGraphicFramePr>
          <p:cNvPr id="3" name="Table 2">
            <a:extLst>
              <a:ext uri="{FF2B5EF4-FFF2-40B4-BE49-F238E27FC236}">
                <a16:creationId xmlns:a16="http://schemas.microsoft.com/office/drawing/2014/main" id="{31C123BD-82CE-65E2-278E-5008A0A5D607}"/>
              </a:ext>
            </a:extLst>
          </p:cNvPr>
          <p:cNvGraphicFramePr>
            <a:graphicFrameLocks noGrp="1"/>
          </p:cNvGraphicFramePr>
          <p:nvPr>
            <p:extLst>
              <p:ext uri="{D42A27DB-BD31-4B8C-83A1-F6EECF244321}">
                <p14:modId xmlns:p14="http://schemas.microsoft.com/office/powerpoint/2010/main" val="128911525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ignite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extinguish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turn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severe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blaze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freeze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earn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brightly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59914222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373588" y="1309202"/>
            <a:ext cx="127118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sell</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1" y="4057934"/>
            <a:ext cx="682378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sell something that you own, you let someone have it in return for money.</a:t>
            </a:r>
          </a:p>
        </p:txBody>
      </p:sp>
      <p:sp>
        <p:nvSpPr>
          <p:cNvPr id="155" name="The was a tear in Freddie’s new school jumper."/>
          <p:cNvSpPr txBox="1"/>
          <p:nvPr/>
        </p:nvSpPr>
        <p:spPr>
          <a:xfrm>
            <a:off x="5112" y="635606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Christina was </a:t>
            </a:r>
            <a:r>
              <a:rPr lang="en-GB" sz="4000" b="1" dirty="0">
                <a:latin typeface="Gill Sans MT" panose="020B0502020104020203" pitchFamily="34" charset="77"/>
              </a:rPr>
              <a:t>selling</a:t>
            </a:r>
            <a:r>
              <a:rPr lang="en-GB" sz="4000" dirty="0">
                <a:latin typeface="Gill Sans MT" panose="020B0502020104020203" pitchFamily="34" charset="77"/>
              </a:rPr>
              <a:t> her old reading books.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sell</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1" name="Picture 20" descr="Icon&#10;&#10;Description automatically generated">
            <a:extLst>
              <a:ext uri="{FF2B5EF4-FFF2-40B4-BE49-F238E27FC236}">
                <a16:creationId xmlns:a16="http://schemas.microsoft.com/office/drawing/2014/main" id="{066AFF21-A87C-2DC8-4A9F-6D45F6E48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8451283" y="2214418"/>
            <a:ext cx="3780522" cy="3780522"/>
          </a:xfrm>
          <a:prstGeom prst="rect">
            <a:avLst/>
          </a:prstGeom>
        </p:spPr>
      </p:pic>
      <p:graphicFrame>
        <p:nvGraphicFramePr>
          <p:cNvPr id="3" name="Table 2">
            <a:extLst>
              <a:ext uri="{FF2B5EF4-FFF2-40B4-BE49-F238E27FC236}">
                <a16:creationId xmlns:a16="http://schemas.microsoft.com/office/drawing/2014/main" id="{BB38F42F-4A20-3F95-4B32-E6FAC7831BDE}"/>
              </a:ext>
            </a:extLst>
          </p:cNvPr>
          <p:cNvGraphicFramePr>
            <a:graphicFrameLocks noGrp="1"/>
          </p:cNvGraphicFramePr>
          <p:nvPr>
            <p:extLst>
              <p:ext uri="{D42A27DB-BD31-4B8C-83A1-F6EECF244321}">
                <p14:modId xmlns:p14="http://schemas.microsoft.com/office/powerpoint/2010/main" val="382868567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exchange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buy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ethical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trade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briskly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24253</TotalTime>
  <Words>1262</Words>
  <Application>Microsoft Macintosh PowerPoint</Application>
  <PresentationFormat>Custom</PresentationFormat>
  <Paragraphs>342</Paragraphs>
  <Slides>25</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646</cp:revision>
  <dcterms:modified xsi:type="dcterms:W3CDTF">2026-07-07T07:50:37Z</dcterms:modified>
</cp:coreProperties>
</file>