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2" r:id="rId3"/>
    <p:sldId id="257" r:id="rId4"/>
    <p:sldId id="258" r:id="rId5"/>
    <p:sldId id="259" r:id="rId6"/>
    <p:sldId id="260" r:id="rId7"/>
    <p:sldId id="261" r:id="rId8"/>
    <p:sldId id="269" r:id="rId9"/>
    <p:sldId id="262" r:id="rId10"/>
    <p:sldId id="263" r:id="rId11"/>
    <p:sldId id="264" r:id="rId12"/>
    <p:sldId id="265" r:id="rId13"/>
    <p:sldId id="266" r:id="rId14"/>
    <p:sldId id="267" r:id="rId15"/>
    <p:sldId id="268"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8" r:id="rId53"/>
    <p:sldId id="313"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6" autoAdjust="0"/>
    <p:restoredTop sz="94660"/>
  </p:normalViewPr>
  <p:slideViewPr>
    <p:cSldViewPr snapToGrid="0">
      <p:cViewPr varScale="1">
        <p:scale>
          <a:sx n="108" d="100"/>
          <a:sy n="108" d="100"/>
        </p:scale>
        <p:origin x="67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A24A3-9A49-46DA-BC0E-5355918236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0F5B5AF9-6F8D-425D-96A4-7738841721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E9495B4E-5FDA-46BB-A6A1-C3B9E1F4686D}"/>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5" name="Footer Placeholder 4">
            <a:extLst>
              <a:ext uri="{FF2B5EF4-FFF2-40B4-BE49-F238E27FC236}">
                <a16:creationId xmlns:a16="http://schemas.microsoft.com/office/drawing/2014/main" id="{39580F0B-E754-4848-8A92-D4F6992A2FE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9303A72-BD80-4225-B71C-C8F809B68426}"/>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205849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679EE-F00A-4677-89DA-5A4A4C08E37C}"/>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E46194F-336E-44B2-BBF8-0B15EBA6381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44F1A61-A522-4BE6-93C6-3DD11DF84B10}"/>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5" name="Footer Placeholder 4">
            <a:extLst>
              <a:ext uri="{FF2B5EF4-FFF2-40B4-BE49-F238E27FC236}">
                <a16:creationId xmlns:a16="http://schemas.microsoft.com/office/drawing/2014/main" id="{321B6EB6-D5E1-4E24-BEB0-E43843986AC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113C583-2AD9-47BD-A483-F1EE12B49296}"/>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122511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AAC6C0-0E0F-4BD8-91DC-7075EF4FB4D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3CF6ADF-289B-4C01-9693-EBE4580B08A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662EE5A-2925-4376-808C-85C43804DBEF}"/>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5" name="Footer Placeholder 4">
            <a:extLst>
              <a:ext uri="{FF2B5EF4-FFF2-40B4-BE49-F238E27FC236}">
                <a16:creationId xmlns:a16="http://schemas.microsoft.com/office/drawing/2014/main" id="{2DC103CC-2D9E-4F1D-8169-5B01559B895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C536460-6DE3-4329-BF68-57AEF57BF046}"/>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7257350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1D951-21DD-4A4C-A5D4-5D1D811A224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2B403D18-4677-47E9-9F69-E8B1821E2CC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87212DE-025A-4CCB-918C-05ED6CFC68F5}"/>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5" name="Footer Placeholder 4">
            <a:extLst>
              <a:ext uri="{FF2B5EF4-FFF2-40B4-BE49-F238E27FC236}">
                <a16:creationId xmlns:a16="http://schemas.microsoft.com/office/drawing/2014/main" id="{161799DF-E756-4B2B-A8E0-CC4F1AC26AF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956D066-018E-49D3-BD91-95BF6567EE79}"/>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3354147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CC8F5-E611-41CD-94AA-1694D559A2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AF9D26AA-AF1E-4A0F-B506-188B475410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F9E63C7-4F8C-427B-A17A-661D74485728}"/>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5" name="Footer Placeholder 4">
            <a:extLst>
              <a:ext uri="{FF2B5EF4-FFF2-40B4-BE49-F238E27FC236}">
                <a16:creationId xmlns:a16="http://schemas.microsoft.com/office/drawing/2014/main" id="{D0BA1E8F-404C-407F-B262-AE4ACA4AE61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0D79608-64AC-4750-A8B1-73EAFB5E561F}"/>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4359642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8F1E4-8C43-4000-B6A6-A02B9D5D3D0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79A7622-0182-4952-9090-E71BB91AC6E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88D3476B-AEBB-4BED-ACA0-DE0CA3D21CE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977B13D0-2FD3-4407-8BD5-1B9A0A955D2E}"/>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6" name="Footer Placeholder 5">
            <a:extLst>
              <a:ext uri="{FF2B5EF4-FFF2-40B4-BE49-F238E27FC236}">
                <a16:creationId xmlns:a16="http://schemas.microsoft.com/office/drawing/2014/main" id="{1169414C-7222-479E-BF9F-2AEDE3868A3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5C7148AE-A44A-494A-8E06-ECF3FC168EBE}"/>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11778583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06118-32B2-47D8-9951-259EA61A2680}"/>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B38C099-694A-4FC4-885C-5CEA7EF459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6922FB1-1541-4C57-B5B9-D5377BDE0DC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CF2EB-C6A9-4403-B4F8-44B01DC21C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2D43389-7158-4CED-99EE-708085D144B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E090588D-AC24-4A7E-AA2E-76169B525969}"/>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8" name="Footer Placeholder 7">
            <a:extLst>
              <a:ext uri="{FF2B5EF4-FFF2-40B4-BE49-F238E27FC236}">
                <a16:creationId xmlns:a16="http://schemas.microsoft.com/office/drawing/2014/main" id="{C0E86751-439E-4CCB-9707-3F5E31FD37CA}"/>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B59EC4D6-239D-4AB0-98AD-3439CEDD2B06}"/>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19622993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FA885-376C-4074-ACEE-3AD28AF8A575}"/>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873E7079-1891-4B2A-BDE5-E9A8F98B6CEA}"/>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4" name="Footer Placeholder 3">
            <a:extLst>
              <a:ext uri="{FF2B5EF4-FFF2-40B4-BE49-F238E27FC236}">
                <a16:creationId xmlns:a16="http://schemas.microsoft.com/office/drawing/2014/main" id="{20FAC069-33F6-4E84-8F88-3A2DDEF75763}"/>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09C2B366-1C6E-4FF5-A32A-266DDC373F8B}"/>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1175794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14C7BE8-82E4-4F94-B3EF-6A1962053E9F}"/>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3" name="Footer Placeholder 2">
            <a:extLst>
              <a:ext uri="{FF2B5EF4-FFF2-40B4-BE49-F238E27FC236}">
                <a16:creationId xmlns:a16="http://schemas.microsoft.com/office/drawing/2014/main" id="{258AD2C4-99F4-40E5-9606-64BE5D11AABE}"/>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50231A0C-ED31-4D9F-B2D1-B71AB5DA3BCC}"/>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3538627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D8485-DE59-497D-A61F-0A5A84F4B1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389D4513-CDBB-4EE6-A599-B03DC8F2EA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28239CE4-48FF-4328-88C5-FE6480FF63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0E1B4F2-3009-41A4-8561-04D1622A679E}"/>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6" name="Footer Placeholder 5">
            <a:extLst>
              <a:ext uri="{FF2B5EF4-FFF2-40B4-BE49-F238E27FC236}">
                <a16:creationId xmlns:a16="http://schemas.microsoft.com/office/drawing/2014/main" id="{0CD436BB-0DE4-4937-92FC-9E856558C5B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D431FF3-C1A9-4784-B7A1-99E319F6F0D8}"/>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6887520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1D3F7-F067-4221-B15C-6185AACF22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D411B042-A7AF-44B4-BF88-11D36F77D4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E1EFF6E-BC92-441E-8888-9FC3CCFE4C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AD5CF15-79BB-49D6-8C03-109228CE5B0A}"/>
              </a:ext>
            </a:extLst>
          </p:cNvPr>
          <p:cNvSpPr>
            <a:spLocks noGrp="1"/>
          </p:cNvSpPr>
          <p:nvPr>
            <p:ph type="dt" sz="half" idx="10"/>
          </p:nvPr>
        </p:nvSpPr>
        <p:spPr/>
        <p:txBody>
          <a:bodyPr/>
          <a:lstStyle/>
          <a:p>
            <a:fld id="{10E6E398-1F31-46C0-8C68-C6D6D977F61E}" type="datetimeFigureOut">
              <a:rPr lang="en-AU" smtClean="0"/>
              <a:t>3/7/2026</a:t>
            </a:fld>
            <a:endParaRPr lang="en-AU"/>
          </a:p>
        </p:txBody>
      </p:sp>
      <p:sp>
        <p:nvSpPr>
          <p:cNvPr id="6" name="Footer Placeholder 5">
            <a:extLst>
              <a:ext uri="{FF2B5EF4-FFF2-40B4-BE49-F238E27FC236}">
                <a16:creationId xmlns:a16="http://schemas.microsoft.com/office/drawing/2014/main" id="{4C4AF917-29C6-4820-BD8A-8501EA80056D}"/>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7D3B60EF-4ABA-49F6-995C-C2DDE6CB458C}"/>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32366163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8EF335-28E5-4588-8391-FAFFC1C81F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DAB5364-2829-4033-812F-AB557E720C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E0450EB-3A55-4A33-99A4-30EF8DA09A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E6E398-1F31-46C0-8C68-C6D6D977F61E}" type="datetimeFigureOut">
              <a:rPr lang="en-AU" smtClean="0"/>
              <a:t>3/7/2026</a:t>
            </a:fld>
            <a:endParaRPr lang="en-AU"/>
          </a:p>
        </p:txBody>
      </p:sp>
      <p:sp>
        <p:nvSpPr>
          <p:cNvPr id="5" name="Footer Placeholder 4">
            <a:extLst>
              <a:ext uri="{FF2B5EF4-FFF2-40B4-BE49-F238E27FC236}">
                <a16:creationId xmlns:a16="http://schemas.microsoft.com/office/drawing/2014/main" id="{EEFF9949-E8B4-46E5-9DD1-9B8291704E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D9CE1CE9-10CA-42A1-83FF-8A93D89AFB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912467-72CB-4B7E-86D9-DADD88246DF0}" type="slidenum">
              <a:rPr lang="en-AU" smtClean="0"/>
              <a:t>‹#›</a:t>
            </a:fld>
            <a:endParaRPr lang="en-AU"/>
          </a:p>
        </p:txBody>
      </p:sp>
    </p:spTree>
    <p:extLst>
      <p:ext uri="{BB962C8B-B14F-4D97-AF65-F5344CB8AC3E}">
        <p14:creationId xmlns:p14="http://schemas.microsoft.com/office/powerpoint/2010/main" val="1289585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dafont.com/dk-toverheks.font"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4938407" y="2120708"/>
            <a:ext cx="6400798" cy="2923877"/>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effectLst>
                  <a:outerShdw blurRad="25500" dist="23000" dir="7020000" algn="tl">
                    <a:srgbClr val="000000">
                      <a:alpha val="50000"/>
                    </a:srgbClr>
                  </a:outerShdw>
                </a:effectLst>
                <a:latin typeface="DK Toverheks" panose="02000000000000000000" pitchFamily="50" charset="0"/>
              </a:rPr>
              <a:t>STICH HEAD</a:t>
            </a:r>
            <a:endParaRPr lang="en-US" sz="10000" cap="none" spc="0" dirty="0">
              <a:ln w="28575">
                <a:solidFill>
                  <a:schemeClr val="bg1"/>
                </a:solidFill>
                <a:prstDash val="solid"/>
                <a:miter lim="800000"/>
              </a:ln>
              <a:solidFill>
                <a:srgbClr val="E90505"/>
              </a:solidFill>
              <a:effectLst>
                <a:outerShdw blurRad="25500" dist="23000" dir="7020000" algn="tl">
                  <a:srgbClr val="000000">
                    <a:alpha val="50000"/>
                  </a:srgbClr>
                </a:outerShdw>
              </a:effectLst>
              <a:latin typeface="DK Toverheks" panose="02000000000000000000" pitchFamily="50" charset="0"/>
            </a:endParaRPr>
          </a:p>
          <a:p>
            <a:pPr algn="ctr"/>
            <a:endParaRPr lang="en-US" sz="3600" dirty="0">
              <a:ln w="6350">
                <a:solidFill>
                  <a:srgbClr val="E90505"/>
                </a:solidFill>
                <a:prstDash val="solid"/>
                <a:miter lim="800000"/>
              </a:ln>
              <a:solidFill>
                <a:srgbClr val="E90505"/>
              </a:solidFill>
              <a:latin typeface="DK Toverheks" panose="02000000000000000000" pitchFamily="50" charset="0"/>
            </a:endParaRPr>
          </a:p>
          <a:p>
            <a:pPr algn="ctr"/>
            <a:r>
              <a:rPr lang="en-US" sz="4800" dirty="0">
                <a:ln w="6350">
                  <a:solidFill>
                    <a:srgbClr val="E90505"/>
                  </a:solidFill>
                  <a:prstDash val="solid"/>
                  <a:miter lim="800000"/>
                </a:ln>
                <a:solidFill>
                  <a:srgbClr val="E90505"/>
                </a:solidFill>
                <a:latin typeface="DK Closet Skeleton" panose="02000000000000000000" pitchFamily="50" charset="0"/>
              </a:rPr>
              <a:t>By Guy Bass</a:t>
            </a:r>
            <a:endParaRPr lang="en-AU" sz="4000" dirty="0">
              <a:latin typeface="DK Closet Skeleton"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6035" y="1142745"/>
            <a:ext cx="3202372" cy="4879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978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2613392"/>
            <a:ext cx="6400798" cy="1631216"/>
          </a:xfrm>
          <a:prstGeom prst="rect">
            <a:avLst/>
          </a:prstGeom>
          <a:noFill/>
        </p:spPr>
        <p:txBody>
          <a:bodyPr wrap="square" rtlCol="0">
            <a:spAutoFit/>
          </a:bodyPr>
          <a:lstStyle/>
          <a:p>
            <a:pPr algn="ctr"/>
            <a:r>
              <a:rPr lang="en-US" sz="10000" dirty="0">
                <a:ln w="28575">
                  <a:solidFill>
                    <a:srgbClr val="E90505"/>
                  </a:solidFill>
                  <a:prstDash val="solid"/>
                  <a:miter lim="800000"/>
                </a:ln>
                <a:solidFill>
                  <a:srgbClr val="E90505"/>
                </a:solidFill>
                <a:latin typeface="DK Toverheks" panose="02000000000000000000" pitchFamily="50" charset="0"/>
              </a:rPr>
              <a:t>Prologue</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77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b="1" dirty="0">
                <a:ln w="28575">
                  <a:noFill/>
                  <a:prstDash val="solid"/>
                  <a:miter lim="800000"/>
                </a:ln>
                <a:solidFill>
                  <a:srgbClr val="FF0000"/>
                </a:solidFill>
                <a:latin typeface="DK Closet Skeleton" panose="02000000000000000000" pitchFamily="50" charset="0"/>
              </a:rPr>
              <a:t>Vocab</a:t>
            </a:r>
            <a:r>
              <a:rPr lang="en-US" sz="6000" b="1" dirty="0">
                <a:ln w="28575">
                  <a:noFill/>
                  <a:prstDash val="solid"/>
                  <a:miter lim="800000"/>
                </a:ln>
                <a:solidFill>
                  <a:srgbClr val="E90505"/>
                </a:solidFill>
                <a:latin typeface="DK Closet Skeleton" panose="02000000000000000000" pitchFamily="50" charset="0"/>
              </a:rPr>
              <a:t> check</a:t>
            </a:r>
            <a:r>
              <a:rPr lang="en-US" sz="6000" b="1" dirty="0">
                <a:ln w="28575">
                  <a:no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15409" y="1876090"/>
            <a:ext cx="454549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756458722"/>
              </p:ext>
            </p:extLst>
          </p:nvPr>
        </p:nvGraphicFramePr>
        <p:xfrm>
          <a:off x="2153479" y="2548429"/>
          <a:ext cx="8077200" cy="2990981"/>
        </p:xfrm>
        <a:graphic>
          <a:graphicData uri="http://schemas.openxmlformats.org/drawingml/2006/table">
            <a:tbl>
              <a:tblPr firstRow="1" bandRow="1">
                <a:solidFill>
                  <a:schemeClr val="bg2">
                    <a:lumMod val="75000"/>
                  </a:schemeClr>
                </a:solidFill>
                <a:tableStyleId>{616DA210-FB5B-4158-B5E0-FEB733F419BA}</a:tableStyleId>
              </a:tblPr>
              <a:tblGrid>
                <a:gridCol w="2887533">
                  <a:extLst>
                    <a:ext uri="{9D8B030D-6E8A-4147-A177-3AD203B41FA5}">
                      <a16:colId xmlns:a16="http://schemas.microsoft.com/office/drawing/2014/main" val="20000"/>
                    </a:ext>
                  </a:extLst>
                </a:gridCol>
                <a:gridCol w="5189667">
                  <a:extLst>
                    <a:ext uri="{9D8B030D-6E8A-4147-A177-3AD203B41FA5}">
                      <a16:colId xmlns:a16="http://schemas.microsoft.com/office/drawing/2014/main" val="20001"/>
                    </a:ext>
                  </a:extLst>
                </a:gridCol>
              </a:tblGrid>
              <a:tr h="636425">
                <a:tc>
                  <a:txBody>
                    <a:bodyPr/>
                    <a:lstStyle/>
                    <a:p>
                      <a:pPr algn="ctr"/>
                      <a:r>
                        <a:rPr lang="en-AU" sz="2400" b="1" u="none" dirty="0">
                          <a:ln>
                            <a:solidFill>
                              <a:srgbClr val="FF0000"/>
                            </a:solidFill>
                          </a:ln>
                          <a:solidFill>
                            <a:srgbClr val="FF0000"/>
                          </a:solidFill>
                          <a:latin typeface="DK Closet Skeleton" panose="02000000000000000000" pitchFamily="50" charset="0"/>
                        </a:rPr>
                        <a:t>VOCABULARY WORD</a:t>
                      </a:r>
                    </a:p>
                  </a:txBody>
                  <a:tcPr anchor="ctr">
                    <a:solidFill>
                      <a:schemeClr val="bg1"/>
                    </a:solidFill>
                  </a:tcPr>
                </a:tc>
                <a:tc>
                  <a:txBody>
                    <a:bodyPr/>
                    <a:lstStyle/>
                    <a:p>
                      <a:pPr algn="ctr"/>
                      <a:r>
                        <a:rPr lang="en-AU" sz="2400" b="1" u="none" dirty="0">
                          <a:ln>
                            <a:solidFill>
                              <a:srgbClr val="FF0000"/>
                            </a:solidFill>
                          </a:ln>
                          <a:solidFill>
                            <a:srgbClr val="FF0000"/>
                          </a:solidFill>
                          <a:latin typeface="DK Closet Skeleton" panose="02000000000000000000" pitchFamily="50" charset="0"/>
                        </a:rPr>
                        <a:t>MEANING</a:t>
                      </a:r>
                    </a:p>
                  </a:txBody>
                  <a:tcPr anchor="ctr">
                    <a:solidFill>
                      <a:schemeClr val="bg1"/>
                    </a:solidFill>
                  </a:tcPr>
                </a:tc>
                <a:extLst>
                  <a:ext uri="{0D108BD9-81ED-4DB2-BD59-A6C34878D82A}">
                    <a16:rowId xmlns:a16="http://schemas.microsoft.com/office/drawing/2014/main" val="10000"/>
                  </a:ext>
                </a:extLst>
              </a:tr>
              <a:tr h="626390">
                <a:tc>
                  <a:txBody>
                    <a:bodyPr/>
                    <a:lstStyle/>
                    <a:p>
                      <a:r>
                        <a:rPr lang="en-AU" sz="2000" b="1" dirty="0">
                          <a:latin typeface="DK Closet Skeleton" panose="02000000000000000000" pitchFamily="50" charset="0"/>
                        </a:rPr>
                        <a:t>Disbelief </a:t>
                      </a:r>
                    </a:p>
                  </a:txBody>
                  <a:tcPr anchor="ctr">
                    <a:solidFill>
                      <a:schemeClr val="bg1"/>
                    </a:solidFill>
                  </a:tcPr>
                </a:tc>
                <a:tc>
                  <a:txBody>
                    <a:bodyPr/>
                    <a:lstStyle/>
                    <a:p>
                      <a:r>
                        <a:rPr lang="en-AU" dirty="0">
                          <a:latin typeface="Antique Olive" panose="020B0603020204030204" pitchFamily="34" charset="0"/>
                        </a:rPr>
                        <a:t>Lack of faith. </a:t>
                      </a:r>
                    </a:p>
                  </a:txBody>
                  <a:tcPr anchor="ctr">
                    <a:solidFill>
                      <a:schemeClr val="bg1"/>
                    </a:solidFill>
                  </a:tcPr>
                </a:tc>
                <a:extLst>
                  <a:ext uri="{0D108BD9-81ED-4DB2-BD59-A6C34878D82A}">
                    <a16:rowId xmlns:a16="http://schemas.microsoft.com/office/drawing/2014/main" val="10001"/>
                  </a:ext>
                </a:extLst>
              </a:tr>
              <a:tr h="864083">
                <a:tc>
                  <a:txBody>
                    <a:bodyPr/>
                    <a:lstStyle/>
                    <a:p>
                      <a:r>
                        <a:rPr lang="en-AU" sz="2000" b="1" dirty="0">
                          <a:latin typeface="DK Closet Skeleton" panose="02000000000000000000" pitchFamily="50" charset="0"/>
                        </a:rPr>
                        <a:t>Peculiar </a:t>
                      </a:r>
                    </a:p>
                  </a:txBody>
                  <a:tcPr anchor="ctr">
                    <a:lnB w="12700" cap="flat" cmpd="sng" algn="ctr">
                      <a:solidFill>
                        <a:schemeClr val="tx1"/>
                      </a:solidFill>
                      <a:prstDash val="solid"/>
                      <a:round/>
                      <a:headEnd type="none" w="med" len="med"/>
                      <a:tailEnd type="none" w="med" len="med"/>
                    </a:lnB>
                    <a:solidFill>
                      <a:schemeClr val="bg1"/>
                    </a:solidFill>
                  </a:tcPr>
                </a:tc>
                <a:tc>
                  <a:txBody>
                    <a:bodyPr/>
                    <a:lstStyle/>
                    <a:p>
                      <a:r>
                        <a:rPr lang="en-AU" dirty="0">
                          <a:latin typeface="Antique Olive" panose="020B0603020204030204" pitchFamily="34" charset="0"/>
                        </a:rPr>
                        <a:t>Different to what is normal or expected; strange</a:t>
                      </a:r>
                    </a:p>
                  </a:txBody>
                  <a:tcPr anchor="ctr">
                    <a:solidFill>
                      <a:schemeClr val="bg1"/>
                    </a:solidFill>
                  </a:tcPr>
                </a:tc>
                <a:extLst>
                  <a:ext uri="{0D108BD9-81ED-4DB2-BD59-A6C34878D82A}">
                    <a16:rowId xmlns:a16="http://schemas.microsoft.com/office/drawing/2014/main" val="10003"/>
                  </a:ext>
                </a:extLst>
              </a:tr>
              <a:tr h="864083">
                <a:tc>
                  <a:txBody>
                    <a:bodyPr/>
                    <a:lstStyle/>
                    <a:p>
                      <a:r>
                        <a:rPr lang="en-AU" sz="2000" b="1" dirty="0">
                          <a:latin typeface="DK Closet Skeleton" panose="02000000000000000000" pitchFamily="50" charset="0"/>
                        </a:rPr>
                        <a:t>Daubed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AU" dirty="0">
                          <a:latin typeface="Antique Olive" panose="020B0603020204030204" pitchFamily="34" charset="0"/>
                        </a:rPr>
                        <a:t>Spread (a thick or sticky substance) on a surface in a careless or clumsy way.</a:t>
                      </a:r>
                    </a:p>
                  </a:txBody>
                  <a:tcPr anchor="ctr">
                    <a:lnL w="12700" cap="flat" cmpd="sng" algn="ctr">
                      <a:solidFill>
                        <a:schemeClr val="tx1"/>
                      </a:solidFill>
                      <a:prstDash val="solid"/>
                      <a:round/>
                      <a:headEnd type="none" w="med" len="med"/>
                      <a:tailEnd type="none" w="med" len="med"/>
                    </a:lnL>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765415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chemeClr val="tx1"/>
                  </a:solidFill>
                  <a:prstDash val="solid"/>
                  <a:miter lim="800000"/>
                </a:ln>
                <a:latin typeface="DK Closet Skeleton" panose="02000000000000000000" pitchFamily="50" charset="0"/>
              </a:rPr>
              <a:t>Prologue </a:t>
            </a:r>
          </a:p>
          <a:p>
            <a:pPr algn="ctr"/>
            <a:endParaRPr lang="en-US" sz="1200" dirty="0">
              <a:ln w="28575">
                <a:solidFill>
                  <a:schemeClr val="tx1"/>
                </a:solidFill>
                <a:prstDash val="solid"/>
                <a:miter lim="800000"/>
              </a:ln>
              <a:latin typeface="DK Closet Skeleton" panose="02000000000000000000" pitchFamily="50" charset="0"/>
            </a:endParaRPr>
          </a:p>
          <a:p>
            <a:pPr algn="ctr"/>
            <a:r>
              <a:rPr lang="en-US" sz="4800" dirty="0">
                <a:ln w="28575">
                  <a:solidFill>
                    <a:schemeClr val="tx1"/>
                  </a:solidFill>
                  <a:prstDash val="solid"/>
                  <a:miter lim="800000"/>
                </a:ln>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093320" y="2793952"/>
            <a:ext cx="10316802" cy="3293209"/>
          </a:xfrm>
          <a:prstGeom prst="rect">
            <a:avLst/>
          </a:prstGeom>
          <a:noFill/>
        </p:spPr>
        <p:txBody>
          <a:bodyPr wrap="square" rtlCol="0" anchor="ctr">
            <a:spAutoFit/>
          </a:bodyPr>
          <a:lstStyle/>
          <a:p>
            <a:pPr marL="285750" indent="-285750">
              <a:buFont typeface="Arial" panose="020B0604020202020204" pitchFamily="34" charset="0"/>
              <a:buChar char="•"/>
            </a:pPr>
            <a:r>
              <a:rPr lang="en-US" sz="2600" dirty="0">
                <a:ln w="28575">
                  <a:solidFill>
                    <a:srgbClr val="FF0000"/>
                  </a:solidFill>
                  <a:prstDash val="solid"/>
                  <a:miter lim="800000"/>
                </a:ln>
                <a:solidFill>
                  <a:srgbClr val="FF0000"/>
                </a:solidFill>
                <a:latin typeface="Antique Olive" panose="020B0603020204030204" pitchFamily="34" charset="0"/>
              </a:rPr>
              <a:t>Why are the ‘Monsters’ in Castle </a:t>
            </a:r>
            <a:r>
              <a:rPr lang="en-US" sz="2600" dirty="0" err="1">
                <a:ln w="28575">
                  <a:solidFill>
                    <a:srgbClr val="FF0000"/>
                  </a:solidFill>
                  <a:prstDash val="solid"/>
                  <a:miter lim="800000"/>
                </a:ln>
                <a:solidFill>
                  <a:srgbClr val="FF0000"/>
                </a:solidFill>
                <a:latin typeface="Antique Olive" panose="020B0603020204030204" pitchFamily="34" charset="0"/>
              </a:rPr>
              <a:t>Grotteskew</a:t>
            </a:r>
            <a:r>
              <a:rPr lang="en-US" sz="2600" dirty="0">
                <a:ln w="28575">
                  <a:solidFill>
                    <a:srgbClr val="FF0000"/>
                  </a:solidFill>
                  <a:prstDash val="solid"/>
                  <a:miter lim="800000"/>
                </a:ln>
                <a:solidFill>
                  <a:srgbClr val="FF0000"/>
                </a:solidFill>
                <a:latin typeface="Antique Olive" panose="020B0603020204030204" pitchFamily="34" charset="0"/>
              </a:rPr>
              <a:t> more terrifying than the ‘freaks’ of </a:t>
            </a:r>
            <a:r>
              <a:rPr lang="en-US" sz="2600" dirty="0" err="1">
                <a:ln w="28575">
                  <a:solidFill>
                    <a:srgbClr val="FF0000"/>
                  </a:solidFill>
                  <a:prstDash val="solid"/>
                  <a:miter lim="800000"/>
                </a:ln>
                <a:solidFill>
                  <a:srgbClr val="FF0000"/>
                </a:solidFill>
                <a:latin typeface="Antique Olive" panose="020B0603020204030204" pitchFamily="34" charset="0"/>
              </a:rPr>
              <a:t>Fulbert</a:t>
            </a:r>
            <a:r>
              <a:rPr lang="en-US" sz="2600" dirty="0">
                <a:ln w="28575">
                  <a:solidFill>
                    <a:srgbClr val="FF0000"/>
                  </a:solidFill>
                  <a:prstDash val="solid"/>
                  <a:miter lim="800000"/>
                </a:ln>
                <a:solidFill>
                  <a:srgbClr val="FF0000"/>
                </a:solidFill>
                <a:latin typeface="Antique Olive" panose="020B0603020204030204" pitchFamily="34" charset="0"/>
              </a:rPr>
              <a:t> </a:t>
            </a:r>
            <a:r>
              <a:rPr lang="en-US" sz="2600" dirty="0" err="1">
                <a:ln w="28575">
                  <a:solidFill>
                    <a:srgbClr val="FF0000"/>
                  </a:solidFill>
                  <a:prstDash val="solid"/>
                  <a:miter lim="800000"/>
                </a:ln>
                <a:solidFill>
                  <a:srgbClr val="FF0000"/>
                </a:solidFill>
                <a:latin typeface="Antique Olive" panose="020B0603020204030204" pitchFamily="34" charset="0"/>
              </a:rPr>
              <a:t>Freakfinder</a:t>
            </a:r>
            <a:r>
              <a:rPr lang="en-US" sz="2600" dirty="0">
                <a:ln w="28575">
                  <a:solidFill>
                    <a:srgbClr val="FF0000"/>
                  </a:solidFill>
                  <a:prstDash val="solid"/>
                  <a:miter lim="800000"/>
                </a:ln>
                <a:solidFill>
                  <a:srgbClr val="FF0000"/>
                </a:solidFill>
                <a:latin typeface="Antique Olive" panose="020B0603020204030204" pitchFamily="34" charset="0"/>
              </a:rPr>
              <a:t>?</a:t>
            </a:r>
          </a:p>
          <a:p>
            <a:pPr marL="285750" indent="-285750">
              <a:buFont typeface="Arial" panose="020B0604020202020204" pitchFamily="34" charset="0"/>
              <a:buChar char="•"/>
            </a:pPr>
            <a:endParaRPr lang="en-US" sz="2600" dirty="0">
              <a:ln w="28575">
                <a:solidFill>
                  <a:srgbClr val="FF0000"/>
                </a:solidFill>
                <a:prstDash val="solid"/>
                <a:miter lim="800000"/>
              </a:ln>
              <a:solidFill>
                <a:srgbClr val="FF0000"/>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FF0000"/>
                  </a:solidFill>
                  <a:prstDash val="solid"/>
                  <a:miter lim="800000"/>
                </a:ln>
                <a:solidFill>
                  <a:srgbClr val="FF0000"/>
                </a:solidFill>
                <a:latin typeface="Antique Olive" panose="020B0603020204030204" pitchFamily="34" charset="0"/>
              </a:rPr>
              <a:t>What is your first impression of Mad Professor Erasmus based on how he is being spoken about and why?</a:t>
            </a:r>
          </a:p>
          <a:p>
            <a:pPr marL="285750" indent="-285750">
              <a:buFont typeface="Arial" panose="020B0604020202020204" pitchFamily="34" charset="0"/>
              <a:buChar char="•"/>
            </a:pPr>
            <a:endParaRPr lang="en-US" sz="2600" dirty="0">
              <a:ln w="28575">
                <a:solidFill>
                  <a:srgbClr val="FF0000"/>
                </a:solidFill>
                <a:prstDash val="solid"/>
                <a:miter lim="800000"/>
              </a:ln>
              <a:solidFill>
                <a:srgbClr val="FF0000"/>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FF0000"/>
                  </a:solidFill>
                  <a:prstDash val="solid"/>
                  <a:miter lim="800000"/>
                </a:ln>
                <a:solidFill>
                  <a:srgbClr val="FF0000"/>
                </a:solidFill>
                <a:latin typeface="Antique Olive" panose="020B0603020204030204" pitchFamily="34" charset="0"/>
              </a:rPr>
              <a:t>Why did “an evil grin” spread across </a:t>
            </a:r>
            <a:r>
              <a:rPr lang="en-US" sz="2600" dirty="0" err="1">
                <a:ln w="28575">
                  <a:solidFill>
                    <a:srgbClr val="FF0000"/>
                  </a:solidFill>
                  <a:prstDash val="solid"/>
                  <a:miter lim="800000"/>
                </a:ln>
                <a:solidFill>
                  <a:srgbClr val="FF0000"/>
                </a:solidFill>
                <a:latin typeface="Antique Olive" panose="020B0603020204030204" pitchFamily="34" charset="0"/>
              </a:rPr>
              <a:t>Fulbert</a:t>
            </a:r>
            <a:r>
              <a:rPr lang="en-US" sz="2600" dirty="0">
                <a:ln w="28575">
                  <a:solidFill>
                    <a:srgbClr val="FF0000"/>
                  </a:solidFill>
                  <a:prstDash val="solid"/>
                  <a:miter lim="800000"/>
                </a:ln>
                <a:solidFill>
                  <a:srgbClr val="FF0000"/>
                </a:solidFill>
                <a:latin typeface="Antique Olive" panose="020B0603020204030204" pitchFamily="34" charset="0"/>
              </a:rPr>
              <a:t> </a:t>
            </a:r>
            <a:r>
              <a:rPr lang="en-US" sz="2600" dirty="0" err="1">
                <a:ln w="28575">
                  <a:solidFill>
                    <a:srgbClr val="FF0000"/>
                  </a:solidFill>
                  <a:prstDash val="solid"/>
                  <a:miter lim="800000"/>
                </a:ln>
                <a:solidFill>
                  <a:srgbClr val="FF0000"/>
                </a:solidFill>
                <a:latin typeface="Antique Olive" panose="020B0603020204030204" pitchFamily="34" charset="0"/>
              </a:rPr>
              <a:t>Freakfinder’s</a:t>
            </a:r>
            <a:r>
              <a:rPr lang="en-US" sz="2600" dirty="0">
                <a:ln w="28575">
                  <a:solidFill>
                    <a:srgbClr val="FF0000"/>
                  </a:solidFill>
                  <a:prstDash val="solid"/>
                  <a:miter lim="800000"/>
                </a:ln>
                <a:solidFill>
                  <a:srgbClr val="FF0000"/>
                </a:solidFill>
                <a:latin typeface="Antique Olive" panose="020B0603020204030204" pitchFamily="34" charset="0"/>
              </a:rPr>
              <a:t> face?</a:t>
            </a:r>
            <a:endParaRPr lang="en-AU" sz="2600" dirty="0">
              <a:ln>
                <a:solidFill>
                  <a:srgbClr val="FF0000"/>
                </a:solidFill>
              </a:ln>
              <a:solidFill>
                <a:srgbClr val="FF0000"/>
              </a:solidFill>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43868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p>
          <a:p>
            <a:pPr algn="ctr"/>
            <a:r>
              <a:rPr lang="en-US" sz="10000" dirty="0">
                <a:ln w="28575">
                  <a:solidFill>
                    <a:srgbClr val="E90505"/>
                  </a:solidFill>
                  <a:prstDash val="solid"/>
                  <a:miter lim="800000"/>
                </a:ln>
                <a:solidFill>
                  <a:srgbClr val="E90505"/>
                </a:solidFill>
                <a:latin typeface="DK Toverheks" panose="02000000000000000000" pitchFamily="50" charset="0"/>
              </a:rPr>
              <a:t>	1</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97982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2138567593"/>
              </p:ext>
            </p:extLst>
          </p:nvPr>
        </p:nvGraphicFramePr>
        <p:xfrm>
          <a:off x="2153478" y="2548429"/>
          <a:ext cx="8136835" cy="2791470"/>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Unnatural </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Laboratory</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r h="464006">
                <a:tc>
                  <a:txBody>
                    <a:bodyPr/>
                    <a:lstStyle/>
                    <a:p>
                      <a:r>
                        <a:rPr lang="en-AU" b="1" dirty="0">
                          <a:latin typeface="Antique Olive" panose="020B0603020204030204" pitchFamily="34" charset="0"/>
                        </a:rPr>
                        <a:t>Protruding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3"/>
                  </a:ext>
                </a:extLst>
              </a:tr>
              <a:tr h="464006">
                <a:tc>
                  <a:txBody>
                    <a:bodyPr/>
                    <a:lstStyle/>
                    <a:p>
                      <a:r>
                        <a:rPr lang="en-AU" b="1" dirty="0">
                          <a:latin typeface="Antique Olive" panose="020B0603020204030204" pitchFamily="34" charset="0"/>
                        </a:rPr>
                        <a:t>Nimble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4"/>
                  </a:ext>
                </a:extLst>
              </a:tr>
              <a:tr h="464006">
                <a:tc>
                  <a:txBody>
                    <a:bodyPr/>
                    <a:lstStyle/>
                    <a:p>
                      <a:r>
                        <a:rPr lang="en-AU" b="1" dirty="0">
                          <a:latin typeface="Antique Olive" panose="020B0603020204030204" pitchFamily="34" charset="0"/>
                        </a:rPr>
                        <a:t>Monstrousness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143232507"/>
                  </a:ext>
                </a:extLst>
              </a:tr>
            </a:tbl>
          </a:graphicData>
        </a:graphic>
      </p:graphicFrame>
    </p:spTree>
    <p:extLst>
      <p:ext uri="{BB962C8B-B14F-4D97-AF65-F5344CB8AC3E}">
        <p14:creationId xmlns:p14="http://schemas.microsoft.com/office/powerpoint/2010/main" val="402813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19824" y="3209522"/>
            <a:ext cx="10316802" cy="2246769"/>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Explain Stich Head’s back story. How did the character come to life and what did he mean to the professor at the time?</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Were your predictions correct about Professor Erasmus from the prologue? Why/why not?</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72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p>
          <a:p>
            <a:pPr algn="ctr"/>
            <a:r>
              <a:rPr lang="en-US" sz="10000" dirty="0">
                <a:ln w="28575">
                  <a:solidFill>
                    <a:srgbClr val="E90505"/>
                  </a:solidFill>
                  <a:prstDash val="solid"/>
                  <a:miter lim="800000"/>
                </a:ln>
                <a:solidFill>
                  <a:srgbClr val="E90505"/>
                </a:solidFill>
                <a:latin typeface="DK Toverheks" panose="02000000000000000000" pitchFamily="50" charset="0"/>
              </a:rPr>
              <a:t>2 </a:t>
            </a:r>
            <a:r>
              <a:rPr lang="en-US" sz="10000" b="1" dirty="0">
                <a:ln w="28575">
                  <a:solidFill>
                    <a:srgbClr val="E90505"/>
                  </a:solidFill>
                  <a:prstDash val="solid"/>
                  <a:miter lim="800000"/>
                </a:ln>
                <a:solidFill>
                  <a:srgbClr val="E90505"/>
                </a:solidFill>
                <a:latin typeface="ABIGAIL" pitchFamily="2" charset="2"/>
              </a:rPr>
              <a:t>&amp;</a:t>
            </a:r>
            <a:r>
              <a:rPr lang="en-US" sz="10000" dirty="0">
                <a:ln w="28575">
                  <a:solidFill>
                    <a:srgbClr val="E90505"/>
                  </a:solidFill>
                  <a:prstDash val="solid"/>
                  <a:miter lim="800000"/>
                </a:ln>
                <a:solidFill>
                  <a:srgbClr val="E90505"/>
                </a:solidFill>
                <a:latin typeface="DK Toverheks" panose="02000000000000000000" pitchFamily="50" charset="0"/>
              </a:rPr>
              <a:t> 3</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1072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3162041088"/>
              </p:ext>
            </p:extLst>
          </p:nvPr>
        </p:nvGraphicFramePr>
        <p:xfrm>
          <a:off x="2256024" y="2172073"/>
          <a:ext cx="8136835" cy="3719482"/>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sz="2400" b="1" u="sng" dirty="0">
                          <a:solidFill>
                            <a:srgbClr val="FF0000"/>
                          </a:solidFill>
                          <a:latin typeface="DK Closet Skeleton" panose="02000000000000000000" pitchFamily="50" charset="0"/>
                        </a:rPr>
                        <a:t>VOCABULARY WORD</a:t>
                      </a:r>
                    </a:p>
                  </a:txBody>
                  <a:tcPr anchor="ctr">
                    <a:solidFill>
                      <a:schemeClr val="tx1"/>
                    </a:solidFill>
                  </a:tcPr>
                </a:tc>
                <a:tc>
                  <a:txBody>
                    <a:bodyPr/>
                    <a:lstStyle/>
                    <a:p>
                      <a:pPr algn="ctr"/>
                      <a:r>
                        <a:rPr lang="en-AU" sz="2400" b="1" u="sng" dirty="0">
                          <a:solidFill>
                            <a:srgbClr val="FF0000"/>
                          </a:solidFill>
                          <a:latin typeface="DK Closet Skeleton" panose="02000000000000000000" pitchFamily="50"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Trampling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Revenge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r h="464006">
                <a:tc>
                  <a:txBody>
                    <a:bodyPr/>
                    <a:lstStyle/>
                    <a:p>
                      <a:r>
                        <a:rPr lang="en-AU" b="1" dirty="0">
                          <a:latin typeface="Antique Olive" panose="020B0603020204030204" pitchFamily="34" charset="0"/>
                        </a:rPr>
                        <a:t>Insignificant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3"/>
                  </a:ext>
                </a:extLst>
              </a:tr>
              <a:tr h="464006">
                <a:tc>
                  <a:txBody>
                    <a:bodyPr/>
                    <a:lstStyle/>
                    <a:p>
                      <a:r>
                        <a:rPr lang="en-AU" b="1" dirty="0">
                          <a:latin typeface="Antique Olive" panose="020B0603020204030204" pitchFamily="34" charset="0"/>
                        </a:rPr>
                        <a:t>Curing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4"/>
                  </a:ext>
                </a:extLst>
              </a:tr>
              <a:tr h="464006">
                <a:tc>
                  <a:txBody>
                    <a:bodyPr/>
                    <a:lstStyle/>
                    <a:p>
                      <a:r>
                        <a:rPr lang="en-AU" b="1" dirty="0">
                          <a:latin typeface="Antique Olive" panose="020B0603020204030204" pitchFamily="34" charset="0"/>
                        </a:rPr>
                        <a:t>Unpredictable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143232507"/>
                  </a:ext>
                </a:extLst>
              </a:tr>
              <a:tr h="464006">
                <a:tc>
                  <a:txBody>
                    <a:bodyPr/>
                    <a:lstStyle/>
                    <a:p>
                      <a:r>
                        <a:rPr lang="en-AU" b="1" dirty="0">
                          <a:latin typeface="Antique Olive" panose="020B0603020204030204" pitchFamily="34" charset="0"/>
                        </a:rPr>
                        <a:t>Adept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20532081"/>
                  </a:ext>
                </a:extLst>
              </a:tr>
              <a:tr h="464006">
                <a:tc>
                  <a:txBody>
                    <a:bodyPr/>
                    <a:lstStyle/>
                    <a:p>
                      <a:r>
                        <a:rPr lang="en-AU" b="1" dirty="0">
                          <a:latin typeface="Antique Olive" panose="020B0603020204030204" pitchFamily="34" charset="0"/>
                        </a:rPr>
                        <a:t>Rampage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734340437"/>
                  </a:ext>
                </a:extLst>
              </a:tr>
            </a:tbl>
          </a:graphicData>
        </a:graphic>
      </p:graphicFrame>
    </p:spTree>
    <p:extLst>
      <p:ext uri="{BB962C8B-B14F-4D97-AF65-F5344CB8AC3E}">
        <p14:creationId xmlns:p14="http://schemas.microsoft.com/office/powerpoint/2010/main" val="2084969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85104"/>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2 </a:t>
            </a:r>
            <a:r>
              <a:rPr lang="en-US" sz="6000" dirty="0">
                <a:ln w="28575">
                  <a:solidFill>
                    <a:sysClr val="windowText" lastClr="000000"/>
                  </a:solidFill>
                  <a:prstDash val="solid"/>
                  <a:miter lim="800000"/>
                </a:ln>
                <a:latin typeface="ABIGAIL" pitchFamily="2" charset="2"/>
              </a:rPr>
              <a:t>&amp;</a:t>
            </a:r>
            <a:r>
              <a:rPr lang="en-US" sz="4800" dirty="0">
                <a:ln w="28575">
                  <a:solidFill>
                    <a:sysClr val="windowText" lastClr="000000"/>
                  </a:solidFill>
                  <a:prstDash val="solid"/>
                  <a:miter lim="800000"/>
                </a:ln>
                <a:latin typeface="DK Closet Skeleton" panose="02000000000000000000" pitchFamily="50" charset="0"/>
              </a:rPr>
              <a:t> 3</a:t>
            </a:r>
            <a:r>
              <a:rPr lang="en-US" sz="4800" dirty="0">
                <a:ln w="28575">
                  <a:solidFill>
                    <a:srgbClr val="E90505"/>
                  </a:solidFill>
                  <a:prstDash val="solid"/>
                  <a:miter lim="800000"/>
                </a:ln>
                <a:latin typeface="DK Closet Skeleton" panose="02000000000000000000" pitchFamily="50" charset="0"/>
              </a:rPr>
              <a:t> </a:t>
            </a:r>
          </a:p>
          <a:p>
            <a:pPr algn="ctr"/>
            <a:endParaRPr lang="en-US" sz="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808383" y="2636436"/>
            <a:ext cx="10446018" cy="3416320"/>
          </a:xfrm>
          <a:prstGeom prst="rect">
            <a:avLst/>
          </a:prstGeom>
          <a:noFill/>
        </p:spPr>
        <p:txBody>
          <a:bodyPr wrap="square" rtlCol="0" anchor="ctr">
            <a:spAutoFit/>
          </a:bodyPr>
          <a:lstStyle/>
          <a:p>
            <a:pPr marL="285750"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Despite being small (and way smaller than the monster) Stitch Head saves the town by not letting the monster escape. What character traits does Stitch Head show in the text with these actions? Explain each of your answers.</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742950" lvl="1"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Why does Stitch Head want to be forgotten and spend his days away in the dungeons of the castle?</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1200150" lvl="2"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Where does Stitch Head have to go and why?</a:t>
            </a:r>
            <a:endParaRPr lang="en-AU" sz="24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591414"/>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0187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477875"/>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2000" dirty="0">
                <a:ln w="28575">
                  <a:solidFill>
                    <a:schemeClr val="bg1"/>
                  </a:solidFill>
                  <a:prstDash val="solid"/>
                  <a:miter lim="800000"/>
                </a:ln>
                <a:solidFill>
                  <a:srgbClr val="E90505"/>
                </a:solidFill>
                <a:latin typeface="Gilligans Island" panose="00000400000000000000" pitchFamily="2" charset="0"/>
              </a:rPr>
              <a:t>4</a:t>
            </a:r>
            <a:endParaRPr lang="en-US" sz="12000" cap="none" spc="0" dirty="0">
              <a:ln w="28575">
                <a:solidFill>
                  <a:srgbClr val="E90505"/>
                </a:solidFill>
                <a:prstDash val="solid"/>
                <a:miter lim="800000"/>
              </a:ln>
              <a:solidFill>
                <a:srgbClr val="E90505"/>
              </a:solidFill>
              <a:latin typeface="Gilligans Island" panose="00000400000000000000" pitchFamily="2"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26720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spooky black border png">
            <a:extLst>
              <a:ext uri="{FF2B5EF4-FFF2-40B4-BE49-F238E27FC236}">
                <a16:creationId xmlns:a16="http://schemas.microsoft.com/office/drawing/2014/main" id="{6DBEA633-13E1-4E28-8237-347B78ABED9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B8C2FC9-A0FF-43BD-9C9A-180A001F23F7}"/>
              </a:ext>
            </a:extLst>
          </p:cNvPr>
          <p:cNvSpPr txBox="1"/>
          <p:nvPr/>
        </p:nvSpPr>
        <p:spPr>
          <a:xfrm>
            <a:off x="1719309" y="1260860"/>
            <a:ext cx="8753382" cy="4893647"/>
          </a:xfrm>
          <a:prstGeom prst="rect">
            <a:avLst/>
          </a:prstGeom>
          <a:noFill/>
        </p:spPr>
        <p:txBody>
          <a:bodyPr wrap="square" rtlCol="0">
            <a:spAutoFit/>
          </a:bodyPr>
          <a:lstStyle/>
          <a:p>
            <a:pPr algn="ctr"/>
            <a:r>
              <a:rPr lang="en-AU" sz="3200" dirty="0">
                <a:latin typeface="Candara" panose="020E0502030303020204" pitchFamily="34" charset="0"/>
              </a:rPr>
              <a:t>For the premium presentation to display correctly and maintain the intended formatting/layout, please install the following fonts before opening the presentation. Without these fonts, some text may appear misaligned or not fit properly within the slides:</a:t>
            </a:r>
          </a:p>
          <a:p>
            <a:pPr algn="ctr"/>
            <a:endParaRPr lang="en-AU" sz="3200" dirty="0">
              <a:latin typeface="Candara" panose="020E0502030303020204" pitchFamily="34" charset="0"/>
            </a:endParaRPr>
          </a:p>
          <a:p>
            <a:pPr marL="285750" indent="-285750">
              <a:buFont typeface="Arial" panose="020B0604020202020204" pitchFamily="34" charset="0"/>
              <a:buChar char="•"/>
            </a:pPr>
            <a:r>
              <a:rPr lang="en-AU" sz="3200" dirty="0">
                <a:latin typeface="Candara" panose="020E0502030303020204" pitchFamily="34" charset="0"/>
                <a:hlinkClick r:id="rId3"/>
              </a:rPr>
              <a:t>https://www.dafont.com/dk-toverheks.font</a:t>
            </a:r>
            <a:endParaRPr lang="en-AU" sz="3200" dirty="0">
              <a:latin typeface="Candara" panose="020E0502030303020204" pitchFamily="34" charset="0"/>
            </a:endParaRPr>
          </a:p>
          <a:p>
            <a:pPr marL="285750" indent="-285750">
              <a:buFont typeface="Arial" panose="020B0604020202020204" pitchFamily="34" charset="0"/>
              <a:buChar char="•"/>
            </a:pPr>
            <a:endParaRPr lang="en-AU" sz="2800" dirty="0">
              <a:latin typeface="Candara" panose="020E0502030303020204" pitchFamily="34" charset="0"/>
            </a:endParaRPr>
          </a:p>
          <a:p>
            <a:pPr marL="285750" indent="-285750">
              <a:buFont typeface="Arial" panose="020B0604020202020204" pitchFamily="34" charset="0"/>
              <a:buChar char="•"/>
            </a:pPr>
            <a:endParaRPr lang="en-AU" sz="2800" dirty="0">
              <a:latin typeface="Candara" panose="020E0502030303020204" pitchFamily="34" charset="0"/>
            </a:endParaRPr>
          </a:p>
        </p:txBody>
      </p:sp>
    </p:spTree>
    <p:extLst>
      <p:ext uri="{BB962C8B-B14F-4D97-AF65-F5344CB8AC3E}">
        <p14:creationId xmlns:p14="http://schemas.microsoft.com/office/powerpoint/2010/main" val="1759040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2741013494"/>
              </p:ext>
            </p:extLst>
          </p:nvPr>
        </p:nvGraphicFramePr>
        <p:xfrm>
          <a:off x="2153478" y="2243629"/>
          <a:ext cx="8136835" cy="3255476"/>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Reluctant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Lumbered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r h="464006">
                <a:tc>
                  <a:txBody>
                    <a:bodyPr/>
                    <a:lstStyle/>
                    <a:p>
                      <a:r>
                        <a:rPr lang="en-AU" b="1" dirty="0">
                          <a:latin typeface="Antique Olive" panose="020B0603020204030204" pitchFamily="34" charset="0"/>
                        </a:rPr>
                        <a:t>Bulging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3"/>
                  </a:ext>
                </a:extLst>
              </a:tr>
              <a:tr h="464006">
                <a:tc>
                  <a:txBody>
                    <a:bodyPr/>
                    <a:lstStyle/>
                    <a:p>
                      <a:r>
                        <a:rPr lang="en-AU" b="1" dirty="0">
                          <a:latin typeface="Antique Olive" panose="020B0603020204030204" pitchFamily="34" charset="0"/>
                        </a:rPr>
                        <a:t>Disembodied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4"/>
                  </a:ext>
                </a:extLst>
              </a:tr>
              <a:tr h="464006">
                <a:tc>
                  <a:txBody>
                    <a:bodyPr/>
                    <a:lstStyle/>
                    <a:p>
                      <a:r>
                        <a:rPr lang="en-AU" b="1" dirty="0">
                          <a:latin typeface="Antique Olive" panose="020B0603020204030204" pitchFamily="34" charset="0"/>
                        </a:rPr>
                        <a:t>Abomination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143232507"/>
                  </a:ext>
                </a:extLst>
              </a:tr>
              <a:tr h="464006">
                <a:tc>
                  <a:txBody>
                    <a:bodyPr/>
                    <a:lstStyle/>
                    <a:p>
                      <a:r>
                        <a:rPr lang="en-AU" b="1" dirty="0">
                          <a:latin typeface="Antique Olive" panose="020B0603020204030204" pitchFamily="34" charset="0"/>
                        </a:rPr>
                        <a:t>Appendages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688530709"/>
                  </a:ext>
                </a:extLst>
              </a:tr>
            </a:tbl>
          </a:graphicData>
        </a:graphic>
      </p:graphicFrame>
    </p:spTree>
    <p:extLst>
      <p:ext uri="{BB962C8B-B14F-4D97-AF65-F5344CB8AC3E}">
        <p14:creationId xmlns:p14="http://schemas.microsoft.com/office/powerpoint/2010/main" val="2355496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b="1"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Gilligans Island" panose="00000400000000000000" pitchFamily="2" charset="0"/>
              </a:rPr>
              <a:t>4</a:t>
            </a:r>
            <a:r>
              <a:rPr lang="en-US" sz="44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86085" y="2727153"/>
            <a:ext cx="10316802" cy="3970318"/>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Why is Stitch Head referred to as the “Ghost of </a:t>
            </a:r>
            <a:r>
              <a:rPr lang="en-US" sz="2800" dirty="0" err="1">
                <a:ln w="28575">
                  <a:solidFill>
                    <a:srgbClr val="E90505"/>
                  </a:solidFill>
                  <a:prstDash val="solid"/>
                  <a:miter lim="800000"/>
                </a:ln>
                <a:solidFill>
                  <a:srgbClr val="E90505"/>
                </a:solidFill>
                <a:latin typeface="Antique Olive" panose="020B0603020204030204" pitchFamily="34" charset="0"/>
              </a:rPr>
              <a:t>Grottskew</a:t>
            </a:r>
            <a:r>
              <a:rPr lang="en-US" sz="2800" dirty="0">
                <a:ln w="28575">
                  <a:solidFill>
                    <a:srgbClr val="E90505"/>
                  </a:solidFill>
                  <a:prstDash val="solid"/>
                  <a:miter lim="800000"/>
                </a:ln>
                <a:solidFill>
                  <a:srgbClr val="E90505"/>
                </a:solidFill>
                <a:latin typeface="Antique Olive" panose="020B0603020204030204" pitchFamily="34" charset="0"/>
              </a:rPr>
              <a:t>” by the other monsters in the castle?</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What evidence from the text proves Stitch Head isn't an actual ghost but seems like one of the monsters?</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How does the creature feel while looking for Stitch Head?</a:t>
            </a:r>
            <a:endParaRPr lang="en-AU" sz="2800" dirty="0">
              <a:latin typeface="Antique Olive" panose="020B0603020204030204" pitchFamily="34" charset="0"/>
            </a:endParaRPr>
          </a:p>
          <a:p>
            <a:pPr marL="285750" indent="-285750">
              <a:buFont typeface="Arial" panose="020B0604020202020204" pitchFamily="34" charset="0"/>
              <a:buChar char="•"/>
            </a:pPr>
            <a:endParaRPr lang="en-AU" sz="28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671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p>
          <a:p>
            <a:pPr algn="ctr"/>
            <a:r>
              <a:rPr lang="en-US" sz="10000" dirty="0">
                <a:ln w="28575">
                  <a:solidFill>
                    <a:srgbClr val="E90505"/>
                  </a:solidFill>
                  <a:prstDash val="solid"/>
                  <a:miter lim="800000"/>
                </a:ln>
                <a:solidFill>
                  <a:srgbClr val="E90505"/>
                </a:solidFill>
                <a:latin typeface="DK Toverheks" panose="02000000000000000000" pitchFamily="50" charset="0"/>
              </a:rPr>
              <a:t>	5</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052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3670074250"/>
              </p:ext>
            </p:extLst>
          </p:nvPr>
        </p:nvGraphicFramePr>
        <p:xfrm>
          <a:off x="2153478" y="2172073"/>
          <a:ext cx="8136835" cy="3719482"/>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Slunk</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Descended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r h="464006">
                <a:tc>
                  <a:txBody>
                    <a:bodyPr/>
                    <a:lstStyle/>
                    <a:p>
                      <a:r>
                        <a:rPr lang="en-AU" b="1" dirty="0">
                          <a:latin typeface="Antique Olive" panose="020B0603020204030204" pitchFamily="34" charset="0"/>
                        </a:rPr>
                        <a:t>Foul</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3"/>
                  </a:ext>
                </a:extLst>
              </a:tr>
              <a:tr h="464006">
                <a:tc>
                  <a:txBody>
                    <a:bodyPr/>
                    <a:lstStyle/>
                    <a:p>
                      <a:r>
                        <a:rPr lang="en-AU" b="1" dirty="0">
                          <a:latin typeface="Antique Olive" panose="020B0603020204030204" pitchFamily="34" charset="0"/>
                        </a:rPr>
                        <a:t>Concoction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4"/>
                  </a:ext>
                </a:extLst>
              </a:tr>
              <a:tr h="464006">
                <a:tc>
                  <a:txBody>
                    <a:bodyPr/>
                    <a:lstStyle/>
                    <a:p>
                      <a:r>
                        <a:rPr lang="en-AU" b="1" dirty="0">
                          <a:latin typeface="Antique Olive" panose="020B0603020204030204" pitchFamily="34" charset="0"/>
                        </a:rPr>
                        <a:t>Pungent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143232507"/>
                  </a:ext>
                </a:extLst>
              </a:tr>
              <a:tr h="464006">
                <a:tc>
                  <a:txBody>
                    <a:bodyPr/>
                    <a:lstStyle/>
                    <a:p>
                      <a:r>
                        <a:rPr lang="en-AU" b="1" dirty="0">
                          <a:latin typeface="Antique Olive" panose="020B0603020204030204" pitchFamily="34" charset="0"/>
                        </a:rPr>
                        <a:t>Antidote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07189059"/>
                  </a:ext>
                </a:extLst>
              </a:tr>
              <a:tr h="464006">
                <a:tc>
                  <a:txBody>
                    <a:bodyPr/>
                    <a:lstStyle/>
                    <a:p>
                      <a:r>
                        <a:rPr lang="en-AU" b="1" dirty="0">
                          <a:latin typeface="Antique Olive" panose="020B0603020204030204" pitchFamily="34" charset="0"/>
                        </a:rPr>
                        <a:t>Curative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656049888"/>
                  </a:ext>
                </a:extLst>
              </a:tr>
            </a:tbl>
          </a:graphicData>
        </a:graphic>
      </p:graphicFrame>
    </p:spTree>
    <p:extLst>
      <p:ext uri="{BB962C8B-B14F-4D97-AF65-F5344CB8AC3E}">
        <p14:creationId xmlns:p14="http://schemas.microsoft.com/office/powerpoint/2010/main" val="26083783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5</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72832" y="3191589"/>
            <a:ext cx="10316802" cy="1815882"/>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Explain why Stitch Head is reacting to the noise in the trumpets?</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Who is at the door of the castle and why?</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88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cap="none" spc="0" dirty="0">
                <a:ln w="28575">
                  <a:solidFill>
                    <a:schemeClr val="bg1"/>
                  </a:solidFill>
                  <a:prstDash val="solid"/>
                  <a:miter lim="800000"/>
                </a:ln>
                <a:solidFill>
                  <a:srgbClr val="E90505"/>
                </a:solidFill>
                <a:latin typeface="DK Toverheks" panose="02000000000000000000" pitchFamily="50" charset="0"/>
              </a:rPr>
              <a:t>6</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1460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783908319"/>
              </p:ext>
            </p:extLst>
          </p:nvPr>
        </p:nvGraphicFramePr>
        <p:xfrm>
          <a:off x="2153478" y="2172073"/>
          <a:ext cx="8136835" cy="1399452"/>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Repel</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Enrage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6939930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6</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305354" y="3337270"/>
            <a:ext cx="10316802" cy="954107"/>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What is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motivation to get inside the castle? What does he ultimately want to achieve.</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308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7</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1357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99035535"/>
              </p:ext>
            </p:extLst>
          </p:nvPr>
        </p:nvGraphicFramePr>
        <p:xfrm>
          <a:off x="2153478" y="2172073"/>
          <a:ext cx="8136835" cy="2791470"/>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Unfathomable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Sympathetic</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Inseparable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Dawn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Dusk</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620966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856738" y="1843950"/>
            <a:ext cx="6400798" cy="3170099"/>
          </a:xfrm>
          <a:prstGeom prst="rect">
            <a:avLst/>
          </a:prstGeom>
          <a:noFill/>
        </p:spPr>
        <p:txBody>
          <a:bodyPr wrap="square" rtlCol="0">
            <a:spAutoFit/>
          </a:bodyPr>
          <a:lstStyle/>
          <a:p>
            <a:pPr algn="ctr"/>
            <a:r>
              <a:rPr lang="en-US" sz="10000" dirty="0">
                <a:ln w="28575">
                  <a:solidFill>
                    <a:srgbClr val="E90505"/>
                  </a:solidFill>
                  <a:prstDash val="solid"/>
                  <a:miter lim="800000"/>
                </a:ln>
                <a:solidFill>
                  <a:srgbClr val="E90505"/>
                </a:solidFill>
                <a:latin typeface="DK Toverheks" panose="02000000000000000000" pitchFamily="50" charset="0"/>
              </a:rPr>
              <a:t>Front </a:t>
            </a:r>
          </a:p>
          <a:p>
            <a:pPr algn="ctr"/>
            <a:r>
              <a:rPr lang="en-US" sz="10000" dirty="0">
                <a:ln w="28575">
                  <a:solidFill>
                    <a:srgbClr val="E90505"/>
                  </a:solidFill>
                  <a:prstDash val="solid"/>
                  <a:miter lim="800000"/>
                </a:ln>
                <a:solidFill>
                  <a:srgbClr val="E90505"/>
                </a:solidFill>
                <a:latin typeface="DK Toverheks" panose="02000000000000000000" pitchFamily="50" charset="0"/>
              </a:rPr>
              <a:t>Cover</a:t>
            </a:r>
            <a:r>
              <a:rPr lang="en-US" sz="10000" cap="none" spc="0" dirty="0">
                <a:ln w="28575">
                  <a:solidFill>
                    <a:srgbClr val="E90505"/>
                  </a:solidFill>
                  <a:prstDash val="solid"/>
                  <a:miter lim="800000"/>
                </a:ln>
                <a:solidFill>
                  <a:srgbClr val="E90505"/>
                </a:solidFill>
                <a:latin typeface="DK Toverheks" panose="02000000000000000000" pitchFamily="50" charset="0"/>
              </a:rPr>
              <a:t> </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1375" y="678859"/>
            <a:ext cx="3644347" cy="5553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89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7</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305354" y="2924267"/>
            <a:ext cx="10316802" cy="3108543"/>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err="1">
                <a:ln w="28575">
                  <a:solidFill>
                    <a:srgbClr val="E90505"/>
                  </a:solidFill>
                  <a:prstDash val="solid"/>
                  <a:miter lim="800000"/>
                </a:ln>
                <a:solidFill>
                  <a:srgbClr val="E90505"/>
                </a:solidFill>
                <a:latin typeface="Antique Olive" panose="020B0603020204030204" pitchFamily="34" charset="0"/>
              </a:rPr>
              <a:t>Summarise</a:t>
            </a:r>
            <a:r>
              <a:rPr lang="en-US" sz="2800" dirty="0">
                <a:ln w="28575">
                  <a:solidFill>
                    <a:srgbClr val="E90505"/>
                  </a:solidFill>
                  <a:prstDash val="solid"/>
                  <a:miter lim="800000"/>
                </a:ln>
                <a:solidFill>
                  <a:srgbClr val="E90505"/>
                </a:solidFill>
                <a:latin typeface="Antique Olive" panose="020B0603020204030204" pitchFamily="34" charset="0"/>
              </a:rPr>
              <a:t> Stitch Head’s story of his past. Include how he felt being ‘forgotten.’</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Why did Stitch Head stare at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poster “until all the candles had burnt out” pg. 90. Does the author make this sound like a long time or a short time?</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183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cap="none" spc="0" dirty="0">
                <a:ln w="28575">
                  <a:solidFill>
                    <a:schemeClr val="bg1"/>
                  </a:solidFill>
                  <a:prstDash val="solid"/>
                  <a:miter lim="800000"/>
                </a:ln>
                <a:solidFill>
                  <a:srgbClr val="E90505"/>
                </a:solidFill>
                <a:latin typeface="DK Toverheks" panose="02000000000000000000" pitchFamily="50" charset="0"/>
              </a:rPr>
              <a:t>8</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3328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72778679"/>
              </p:ext>
            </p:extLst>
          </p:nvPr>
        </p:nvGraphicFramePr>
        <p:xfrm>
          <a:off x="2153478" y="2172073"/>
          <a:ext cx="8136835" cy="1863458"/>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Regale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Languished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Unison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bl>
          </a:graphicData>
        </a:graphic>
      </p:graphicFrame>
    </p:spTree>
    <p:extLst>
      <p:ext uri="{BB962C8B-B14F-4D97-AF65-F5344CB8AC3E}">
        <p14:creationId xmlns:p14="http://schemas.microsoft.com/office/powerpoint/2010/main" val="131767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8</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305354" y="3355153"/>
            <a:ext cx="10316802" cy="2246769"/>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Create a T-Chart to show positives and negatives of Stitch Head joining Fulbert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show of freaks.</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“I could make you unforgettable” pg. 100. Why how might these words impact Stitch Head?</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627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9</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1954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9</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384867" y="2905780"/>
            <a:ext cx="10316802" cy="523220"/>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No Questions</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504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10</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686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232309086"/>
              </p:ext>
            </p:extLst>
          </p:nvPr>
        </p:nvGraphicFramePr>
        <p:xfrm>
          <a:off x="2153478" y="2172073"/>
          <a:ext cx="8136835" cy="1863458"/>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Affliction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Antagonist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Beaming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bl>
          </a:graphicData>
        </a:graphic>
      </p:graphicFrame>
    </p:spTree>
    <p:extLst>
      <p:ext uri="{BB962C8B-B14F-4D97-AF65-F5344CB8AC3E}">
        <p14:creationId xmlns:p14="http://schemas.microsoft.com/office/powerpoint/2010/main" val="124247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10</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33076" y="2994079"/>
            <a:ext cx="9945741" cy="2677656"/>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How does Stitch Head feel in the chapter? </a:t>
            </a:r>
          </a:p>
          <a:p>
            <a:r>
              <a:rPr lang="en-US" sz="2800" dirty="0">
                <a:ln w="28575">
                  <a:solidFill>
                    <a:srgbClr val="E90505"/>
                  </a:solidFill>
                  <a:prstDash val="solid"/>
                  <a:miter lim="800000"/>
                </a:ln>
                <a:solidFill>
                  <a:srgbClr val="E90505"/>
                </a:solidFill>
                <a:latin typeface="Antique Olive" panose="020B0603020204030204" pitchFamily="34" charset="0"/>
              </a:rPr>
              <a:t>   Use examples from the text in your answer.</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How does Creature feel in the chapter? </a:t>
            </a:r>
          </a:p>
          <a:p>
            <a:r>
              <a:rPr lang="en-US" sz="2800" dirty="0">
                <a:ln w="28575">
                  <a:solidFill>
                    <a:srgbClr val="E90505"/>
                  </a:solidFill>
                  <a:prstDash val="solid"/>
                  <a:miter lim="800000"/>
                </a:ln>
                <a:solidFill>
                  <a:srgbClr val="E90505"/>
                </a:solidFill>
                <a:latin typeface="Antique Olive" panose="020B0603020204030204" pitchFamily="34" charset="0"/>
              </a:rPr>
              <a:t>   Use examples from the text in your answer.</a:t>
            </a:r>
            <a:endParaRPr lang="en-AU" sz="2800" dirty="0">
              <a:latin typeface="Antique Olive" panose="020B0603020204030204" pitchFamily="34" charset="0"/>
            </a:endParaRPr>
          </a:p>
          <a:p>
            <a:pPr marL="285750" indent="-285750">
              <a:buFont typeface="Arial" panose="020B0604020202020204" pitchFamily="34" charset="0"/>
              <a:buChar char="•"/>
            </a:pPr>
            <a:endParaRPr lang="en-AU" sz="28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2070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11</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51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0708" y="1142745"/>
            <a:ext cx="3076640" cy="468821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6668152-B670-4261-A0C2-C2D6929E146F}"/>
              </a:ext>
            </a:extLst>
          </p:cNvPr>
          <p:cNvSpPr txBox="1"/>
          <p:nvPr/>
        </p:nvSpPr>
        <p:spPr>
          <a:xfrm>
            <a:off x="4860796" y="1142745"/>
            <a:ext cx="6374296" cy="4401205"/>
          </a:xfrm>
          <a:prstGeom prst="rect">
            <a:avLst/>
          </a:prstGeom>
          <a:noFill/>
        </p:spPr>
        <p:txBody>
          <a:bodyPr wrap="square" rtlCol="0">
            <a:spAutoFit/>
          </a:bodyPr>
          <a:lstStyle/>
          <a:p>
            <a:pPr algn="ctr"/>
            <a:r>
              <a:rPr lang="en-AU" sz="4000" b="1" dirty="0">
                <a:solidFill>
                  <a:srgbClr val="E90505"/>
                </a:solidFill>
                <a:latin typeface="DK Closet Skeleton" panose="02000000000000000000" pitchFamily="50" charset="0"/>
              </a:rPr>
              <a:t>ANALYSE THE FRONT COVER; WHAT DO YOU WONDER/THINK ABOUT THIS STORY?</a:t>
            </a:r>
          </a:p>
          <a:p>
            <a:pPr algn="ctr"/>
            <a:endParaRPr lang="en-AU" sz="2800" b="1" dirty="0">
              <a:solidFill>
                <a:srgbClr val="E90505"/>
              </a:solidFill>
              <a:latin typeface="DK Closet Skeleton" panose="02000000000000000000" pitchFamily="50" charset="0"/>
            </a:endParaRPr>
          </a:p>
          <a:p>
            <a:pPr algn="ctr"/>
            <a:r>
              <a:rPr lang="en-AU" sz="4000" b="1" dirty="0">
                <a:solidFill>
                  <a:srgbClr val="E90505"/>
                </a:solidFill>
                <a:latin typeface="DK Closet Skeleton" panose="02000000000000000000" pitchFamily="50" charset="0"/>
              </a:rPr>
              <a:t>WHAT DO YOU THINK THE PLOT OF THE STORY WILL BE?</a:t>
            </a:r>
            <a:endParaRPr lang="en-AU" sz="4000" dirty="0">
              <a:solidFill>
                <a:srgbClr val="E90505"/>
              </a:solidFill>
              <a:latin typeface="DK Closet Skeleton" panose="02000000000000000000" pitchFamily="50" charset="0"/>
            </a:endParaRPr>
          </a:p>
          <a:p>
            <a:endParaRPr lang="en-AU" sz="1200" dirty="0">
              <a:solidFill>
                <a:srgbClr val="FF0000"/>
              </a:solidFill>
              <a:latin typeface="DK Closet Skeleton" panose="02000000000000000000" pitchFamily="50" charset="0"/>
            </a:endParaRPr>
          </a:p>
        </p:txBody>
      </p:sp>
    </p:spTree>
    <p:extLst>
      <p:ext uri="{BB962C8B-B14F-4D97-AF65-F5344CB8AC3E}">
        <p14:creationId xmlns:p14="http://schemas.microsoft.com/office/powerpoint/2010/main" val="1423955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2703998618"/>
              </p:ext>
            </p:extLst>
          </p:nvPr>
        </p:nvGraphicFramePr>
        <p:xfrm>
          <a:off x="2153478" y="2172073"/>
          <a:ext cx="8136835" cy="2327464"/>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Clambered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Humiliation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Ramparts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Glinted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034609450"/>
                  </a:ext>
                </a:extLst>
              </a:tr>
            </a:tbl>
          </a:graphicData>
        </a:graphic>
      </p:graphicFrame>
    </p:spTree>
    <p:extLst>
      <p:ext uri="{BB962C8B-B14F-4D97-AF65-F5344CB8AC3E}">
        <p14:creationId xmlns:p14="http://schemas.microsoft.com/office/powerpoint/2010/main" val="11606573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11</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78850" y="3221093"/>
            <a:ext cx="9945741" cy="1815882"/>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err="1">
                <a:ln w="28575">
                  <a:solidFill>
                    <a:srgbClr val="E90505"/>
                  </a:solidFill>
                  <a:prstDash val="solid"/>
                  <a:miter lim="800000"/>
                </a:ln>
                <a:solidFill>
                  <a:srgbClr val="E90505"/>
                </a:solidFill>
                <a:latin typeface="Antique Olive" panose="020B0603020204030204" pitchFamily="34" charset="0"/>
              </a:rPr>
              <a:t>Freakfinder</a:t>
            </a:r>
            <a:r>
              <a:rPr lang="en-US" sz="2800" dirty="0">
                <a:ln w="28575">
                  <a:solidFill>
                    <a:srgbClr val="E90505"/>
                  </a:solidFill>
                  <a:prstDash val="solid"/>
                  <a:miter lim="800000"/>
                </a:ln>
                <a:solidFill>
                  <a:srgbClr val="E90505"/>
                </a:solidFill>
                <a:latin typeface="Antique Olive" panose="020B0603020204030204" pitchFamily="34" charset="0"/>
              </a:rPr>
              <a:t> tried so hard to convince Stitch Head only to say “why would I take you with me…” pg.134. once Stitch Head agreed. What do you think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plan is?</a:t>
            </a:r>
          </a:p>
          <a:p>
            <a:pPr marL="285750" indent="-285750">
              <a:buFont typeface="Arial" panose="020B0604020202020204" pitchFamily="34" charset="0"/>
              <a:buChar char="•"/>
            </a:pPr>
            <a:endParaRPr lang="en-AU" sz="28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648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12</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8175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843129613"/>
              </p:ext>
            </p:extLst>
          </p:nvPr>
        </p:nvGraphicFramePr>
        <p:xfrm>
          <a:off x="2153478" y="2172073"/>
          <a:ext cx="8136835" cy="3255476"/>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Shimmer</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Profitable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Companions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Uncouth</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034609450"/>
                  </a:ext>
                </a:extLst>
              </a:tr>
              <a:tr h="464006">
                <a:tc>
                  <a:txBody>
                    <a:bodyPr/>
                    <a:lstStyle/>
                    <a:p>
                      <a:r>
                        <a:rPr lang="en-AU" b="1" dirty="0">
                          <a:latin typeface="Antique Olive" panose="020B0603020204030204" pitchFamily="34" charset="0"/>
                        </a:rPr>
                        <a:t>Growled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223947921"/>
                  </a:ext>
                </a:extLst>
              </a:tr>
              <a:tr h="464006">
                <a:tc>
                  <a:txBody>
                    <a:bodyPr/>
                    <a:lstStyle/>
                    <a:p>
                      <a:r>
                        <a:rPr lang="en-AU" b="1" dirty="0">
                          <a:latin typeface="Antique Olive" panose="020B0603020204030204" pitchFamily="34" charset="0"/>
                        </a:rPr>
                        <a:t>Flung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950328995"/>
                  </a:ext>
                </a:extLst>
              </a:tr>
            </a:tbl>
          </a:graphicData>
        </a:graphic>
      </p:graphicFrame>
    </p:spTree>
    <p:extLst>
      <p:ext uri="{BB962C8B-B14F-4D97-AF65-F5344CB8AC3E}">
        <p14:creationId xmlns:p14="http://schemas.microsoft.com/office/powerpoint/2010/main" val="13376298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12</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Discussion</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78850" y="3099989"/>
            <a:ext cx="9945741" cy="1384995"/>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Table Talk – Discuss with your table group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plan. How do you think it will unfold?</a:t>
            </a:r>
            <a:endParaRPr lang="en-AU" dirty="0">
              <a:latin typeface="Antique Olive" panose="020B0603020204030204" pitchFamily="34" charset="0"/>
            </a:endParaRPr>
          </a:p>
          <a:p>
            <a:pPr marL="285750" indent="-285750">
              <a:buFont typeface="Arial" panose="020B0604020202020204" pitchFamily="34" charset="0"/>
              <a:buChar char="•"/>
            </a:pPr>
            <a:endParaRPr lang="en-AU" sz="28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8291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13</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009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225780247"/>
              </p:ext>
            </p:extLst>
          </p:nvPr>
        </p:nvGraphicFramePr>
        <p:xfrm>
          <a:off x="2153478" y="2172073"/>
          <a:ext cx="8136835" cy="2791470"/>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Snarled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Vengeful</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Scoffed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Writhing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034609450"/>
                  </a:ext>
                </a:extLst>
              </a:tr>
              <a:tr h="464006">
                <a:tc>
                  <a:txBody>
                    <a:bodyPr/>
                    <a:lstStyle/>
                    <a:p>
                      <a:r>
                        <a:rPr lang="en-AU" b="1" dirty="0">
                          <a:latin typeface="Antique Olive" panose="020B0603020204030204" pitchFamily="34" charset="0"/>
                        </a:rPr>
                        <a:t>Cohorts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223947921"/>
                  </a:ext>
                </a:extLst>
              </a:tr>
            </a:tbl>
          </a:graphicData>
        </a:graphic>
      </p:graphicFrame>
    </p:spTree>
    <p:extLst>
      <p:ext uri="{BB962C8B-B14F-4D97-AF65-F5344CB8AC3E}">
        <p14:creationId xmlns:p14="http://schemas.microsoft.com/office/powerpoint/2010/main" val="16871324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13</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78850" y="3099989"/>
            <a:ext cx="9945741" cy="1384995"/>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Why does Stitch Head care so much about defending the castle and most importantly the Mad Professor from the angry mob?</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31175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a:t>
            </a:r>
            <a:r>
              <a:rPr lang="en-US" sz="10000" dirty="0">
                <a:ln w="28575">
                  <a:solidFill>
                    <a:schemeClr val="bg1"/>
                  </a:solidFill>
                  <a:prstDash val="solid"/>
                  <a:miter lim="800000"/>
                </a:ln>
                <a:solidFill>
                  <a:srgbClr val="E90505"/>
                </a:solidFill>
                <a:latin typeface="Gilligans Island" panose="00000400000000000000" pitchFamily="2" charset="0"/>
              </a:rPr>
              <a:t>4</a:t>
            </a:r>
            <a:r>
              <a:rPr lang="en-US" sz="4000" dirty="0">
                <a:ln w="28575">
                  <a:solidFill>
                    <a:schemeClr val="bg1"/>
                  </a:solidFill>
                  <a:prstDash val="solid"/>
                  <a:miter lim="800000"/>
                </a:ln>
                <a:solidFill>
                  <a:srgbClr val="E90505"/>
                </a:solidFill>
                <a:latin typeface="Gilligans Island" panose="00000400000000000000" pitchFamily="2" charset="0"/>
              </a:rPr>
              <a:t> </a:t>
            </a:r>
            <a:r>
              <a:rPr lang="en-US" sz="10000" dirty="0">
                <a:ln w="28575">
                  <a:solidFill>
                    <a:schemeClr val="bg1"/>
                  </a:solidFill>
                  <a:prstDash val="solid"/>
                  <a:miter lim="800000"/>
                </a:ln>
                <a:solidFill>
                  <a:srgbClr val="E90505"/>
                </a:solidFill>
                <a:latin typeface="Gilligans Island" panose="00000400000000000000" pitchFamily="2" charset="0"/>
              </a:rPr>
              <a:t>&amp;</a:t>
            </a:r>
            <a:r>
              <a:rPr lang="en-US" sz="2000" dirty="0">
                <a:ln w="28575">
                  <a:solidFill>
                    <a:schemeClr val="bg1"/>
                  </a:solidFill>
                  <a:prstDash val="solid"/>
                  <a:miter lim="800000"/>
                </a:ln>
                <a:solidFill>
                  <a:srgbClr val="E90505"/>
                </a:solidFill>
                <a:latin typeface="Gilligans Island" panose="00000400000000000000" pitchFamily="2" charset="0"/>
              </a:rPr>
              <a:t> </a:t>
            </a:r>
            <a:r>
              <a:rPr lang="en-US" sz="10000" dirty="0">
                <a:ln w="28575">
                  <a:solidFill>
                    <a:schemeClr val="bg1"/>
                  </a:solidFill>
                  <a:prstDash val="solid"/>
                  <a:miter lim="800000"/>
                </a:ln>
                <a:solidFill>
                  <a:srgbClr val="E90505"/>
                </a:solidFill>
                <a:latin typeface="DK Closet Skeleton" panose="02000000000000000000" pitchFamily="50" charset="0"/>
              </a:rPr>
              <a:t>15</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2037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329485835"/>
              </p:ext>
            </p:extLst>
          </p:nvPr>
        </p:nvGraphicFramePr>
        <p:xfrm>
          <a:off x="2153478" y="2172073"/>
          <a:ext cx="8136835" cy="2791470"/>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Wafted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Gravely</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Tutted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Cowering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034609450"/>
                  </a:ext>
                </a:extLst>
              </a:tr>
              <a:tr h="464006">
                <a:tc>
                  <a:txBody>
                    <a:bodyPr/>
                    <a:lstStyle/>
                    <a:p>
                      <a:r>
                        <a:rPr lang="en-AU" b="1">
                          <a:latin typeface="Antique Olive" panose="020B0603020204030204" pitchFamily="34" charset="0"/>
                        </a:rPr>
                        <a:t>Rifled</a:t>
                      </a:r>
                      <a:endParaRPr lang="en-AU" b="1" dirty="0">
                        <a:latin typeface="Antique Olive" panose="020B0603020204030204" pitchFamily="34" charset="0"/>
                      </a:endParaRP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223947921"/>
                  </a:ext>
                </a:extLst>
              </a:tr>
            </a:tbl>
          </a:graphicData>
        </a:graphic>
      </p:graphicFrame>
    </p:spTree>
    <p:extLst>
      <p:ext uri="{BB962C8B-B14F-4D97-AF65-F5344CB8AC3E}">
        <p14:creationId xmlns:p14="http://schemas.microsoft.com/office/powerpoint/2010/main" val="12409723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856738" y="1843950"/>
            <a:ext cx="6400798" cy="3170099"/>
          </a:xfrm>
          <a:prstGeom prst="rect">
            <a:avLst/>
          </a:prstGeom>
          <a:noFill/>
        </p:spPr>
        <p:txBody>
          <a:bodyPr wrap="square" rtlCol="0">
            <a:spAutoFit/>
          </a:bodyPr>
          <a:lstStyle/>
          <a:p>
            <a:pPr algn="ctr"/>
            <a:r>
              <a:rPr lang="en-US" sz="10000" dirty="0">
                <a:ln w="28575">
                  <a:solidFill>
                    <a:srgbClr val="E90505"/>
                  </a:solidFill>
                  <a:prstDash val="solid"/>
                  <a:miter lim="800000"/>
                </a:ln>
                <a:solidFill>
                  <a:srgbClr val="E90505"/>
                </a:solidFill>
                <a:latin typeface="DK Toverheks" panose="02000000000000000000" pitchFamily="50" charset="0"/>
              </a:rPr>
              <a:t>First  </a:t>
            </a:r>
          </a:p>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Sentence</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8" name="Picture 2" descr="Image result for stitch head">
            <a:extLst>
              <a:ext uri="{FF2B5EF4-FFF2-40B4-BE49-F238E27FC236}">
                <a16:creationId xmlns:a16="http://schemas.microsoft.com/office/drawing/2014/main" id="{4B3AB85D-D810-44EE-B71A-2851B7BB889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03961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a:t>
            </a:r>
            <a:r>
              <a:rPr lang="en-US" sz="4800" dirty="0">
                <a:ln w="28575">
                  <a:solidFill>
                    <a:sysClr val="windowText" lastClr="000000"/>
                  </a:solidFill>
                  <a:prstDash val="solid"/>
                  <a:miter lim="800000"/>
                </a:ln>
                <a:latin typeface="Gilligans Island" panose="00000400000000000000" pitchFamily="2" charset="0"/>
              </a:rPr>
              <a:t>4 &amp; </a:t>
            </a:r>
            <a:r>
              <a:rPr lang="en-US" sz="4800" dirty="0">
                <a:ln w="28575">
                  <a:solidFill>
                    <a:sysClr val="windowText" lastClr="000000"/>
                  </a:solidFill>
                  <a:prstDash val="solid"/>
                  <a:miter lim="800000"/>
                </a:ln>
                <a:latin typeface="DK Closet Skeleton" panose="02000000000000000000" pitchFamily="50" charset="0"/>
              </a:rPr>
              <a:t>15</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92103" y="2905780"/>
            <a:ext cx="9945741" cy="523220"/>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No Questions </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477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272875"/>
            <a:ext cx="6400798" cy="4708981"/>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 </a:t>
            </a:r>
          </a:p>
          <a:p>
            <a:pPr algn="ctr"/>
            <a:r>
              <a:rPr lang="en-US" sz="10000" dirty="0">
                <a:ln w="28575">
                  <a:solidFill>
                    <a:schemeClr val="bg1"/>
                  </a:solidFill>
                  <a:prstDash val="solid"/>
                  <a:miter lim="800000"/>
                </a:ln>
                <a:solidFill>
                  <a:srgbClr val="E90505"/>
                </a:solidFill>
                <a:latin typeface="DK Toverheks" panose="02000000000000000000" pitchFamily="50" charset="0"/>
              </a:rPr>
              <a:t>16</a:t>
            </a:r>
            <a:r>
              <a:rPr lang="en-US" sz="4000" dirty="0">
                <a:ln w="28575">
                  <a:solidFill>
                    <a:schemeClr val="bg1"/>
                  </a:solidFill>
                  <a:prstDash val="solid"/>
                  <a:miter lim="800000"/>
                </a:ln>
                <a:solidFill>
                  <a:srgbClr val="E90505"/>
                </a:solidFill>
                <a:latin typeface="Gilligans Island" panose="00000400000000000000" pitchFamily="2" charset="0"/>
              </a:rPr>
              <a:t> </a:t>
            </a:r>
            <a:r>
              <a:rPr lang="en-US" sz="10000" dirty="0">
                <a:ln w="28575">
                  <a:solidFill>
                    <a:schemeClr val="bg1"/>
                  </a:solidFill>
                  <a:prstDash val="solid"/>
                  <a:miter lim="800000"/>
                </a:ln>
                <a:solidFill>
                  <a:srgbClr val="E90505"/>
                </a:solidFill>
                <a:latin typeface="Gilligans Island" panose="00000400000000000000" pitchFamily="2" charset="0"/>
              </a:rPr>
              <a:t>&amp;</a:t>
            </a:r>
            <a:endParaRPr lang="en-US" sz="10000" dirty="0">
              <a:ln w="28575">
                <a:solidFill>
                  <a:srgbClr val="E90505"/>
                </a:solidFill>
                <a:prstDash val="solid"/>
                <a:miter lim="800000"/>
              </a:ln>
              <a:solidFill>
                <a:srgbClr val="E90505"/>
              </a:solidFill>
              <a:latin typeface="DK Toverheks" panose="02000000000000000000" pitchFamily="50" charset="0"/>
            </a:endParaRPr>
          </a:p>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Epilogue</a:t>
            </a:r>
            <a:endParaRPr lang="en-US" sz="1000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2780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 16</a:t>
            </a:r>
            <a:r>
              <a:rPr lang="en-US" sz="3200" dirty="0">
                <a:ln w="28575">
                  <a:solidFill>
                    <a:sysClr val="windowText" lastClr="000000"/>
                  </a:solidFill>
                  <a:prstDash val="solid"/>
                  <a:miter lim="800000"/>
                </a:ln>
                <a:latin typeface="Gilligans Island" panose="00000400000000000000" pitchFamily="2" charset="0"/>
              </a:rPr>
              <a:t> </a:t>
            </a:r>
            <a:r>
              <a:rPr lang="en-US" sz="4800" dirty="0">
                <a:ln w="28575">
                  <a:solidFill>
                    <a:sysClr val="windowText" lastClr="000000"/>
                  </a:solidFill>
                  <a:prstDash val="solid"/>
                  <a:miter lim="800000"/>
                </a:ln>
                <a:latin typeface="Gilligans Island" panose="00000400000000000000" pitchFamily="2" charset="0"/>
              </a:rPr>
              <a:t>&amp;</a:t>
            </a:r>
            <a:r>
              <a:rPr lang="en-US" sz="2800" dirty="0">
                <a:ln w="28575">
                  <a:solidFill>
                    <a:sysClr val="windowText" lastClr="000000"/>
                  </a:solidFill>
                  <a:prstDash val="solid"/>
                  <a:miter lim="800000"/>
                </a:ln>
                <a:latin typeface="Gilligans Island" panose="00000400000000000000" pitchFamily="2" charset="0"/>
              </a:rPr>
              <a:t> </a:t>
            </a:r>
            <a:r>
              <a:rPr lang="en-US" sz="4800" dirty="0">
                <a:ln w="28575">
                  <a:solidFill>
                    <a:sysClr val="windowText" lastClr="000000"/>
                  </a:solidFill>
                  <a:prstDash val="solid"/>
                  <a:miter lim="800000"/>
                </a:ln>
                <a:latin typeface="DK Closet Skeleton" panose="02000000000000000000" pitchFamily="50" charset="0"/>
              </a:rPr>
              <a:t>Epilogue</a:t>
            </a:r>
            <a:r>
              <a:rPr lang="en-US" sz="4800" dirty="0">
                <a:ln w="28575">
                  <a:solidFill>
                    <a:sysClr val="windowText" lastClr="000000"/>
                  </a:solidFill>
                  <a:prstDash val="solid"/>
                  <a:miter lim="800000"/>
                </a:ln>
                <a:latin typeface="Gilligans Island" panose="00000400000000000000" pitchFamily="2" charset="0"/>
              </a:rPr>
              <a:t> </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2623930" y="1447334"/>
            <a:ext cx="6228522" cy="148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92103" y="2905780"/>
            <a:ext cx="9945741" cy="523220"/>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No Questions </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9915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8722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BFD918E-8669-4F00-A49D-FA18B6100A43}"/>
              </a:ext>
            </a:extLst>
          </p:cNvPr>
          <p:cNvSpPr txBox="1"/>
          <p:nvPr/>
        </p:nvSpPr>
        <p:spPr>
          <a:xfrm>
            <a:off x="1537252" y="1720840"/>
            <a:ext cx="9356034" cy="3416320"/>
          </a:xfrm>
          <a:prstGeom prst="rect">
            <a:avLst/>
          </a:prstGeom>
          <a:noFill/>
        </p:spPr>
        <p:txBody>
          <a:bodyPr wrap="square" rtlCol="0">
            <a:spAutoFit/>
          </a:bodyPr>
          <a:lstStyle/>
          <a:p>
            <a:pPr algn="ctr"/>
            <a:r>
              <a:rPr lang="en-US" sz="7200" cap="none" spc="0" dirty="0">
                <a:ln w="28575">
                  <a:solidFill>
                    <a:srgbClr val="E90505"/>
                  </a:solidFill>
                  <a:prstDash val="solid"/>
                  <a:miter lim="800000"/>
                </a:ln>
                <a:solidFill>
                  <a:srgbClr val="E90505"/>
                </a:solidFill>
                <a:latin typeface="DK Closet Skeleton" panose="02000000000000000000" pitchFamily="50" charset="0"/>
              </a:rPr>
              <a:t>It was the night </a:t>
            </a:r>
          </a:p>
          <a:p>
            <a:pPr algn="ctr"/>
            <a:r>
              <a:rPr lang="en-US" sz="7200" cap="none" spc="0" dirty="0">
                <a:ln w="28575">
                  <a:solidFill>
                    <a:srgbClr val="E90505"/>
                  </a:solidFill>
                  <a:prstDash val="solid"/>
                  <a:miter lim="800000"/>
                </a:ln>
                <a:solidFill>
                  <a:srgbClr val="E90505"/>
                </a:solidFill>
                <a:latin typeface="DK Closet Skeleton" panose="02000000000000000000" pitchFamily="50" charset="0"/>
              </a:rPr>
              <a:t>that everything changed…</a:t>
            </a:r>
            <a:endParaRPr lang="en-AU" sz="4400" dirty="0">
              <a:latin typeface="DK Closet Skeleton" panose="02000000000000000000" pitchFamily="50" charset="0"/>
            </a:endParaRPr>
          </a:p>
        </p:txBody>
      </p:sp>
    </p:spTree>
    <p:extLst>
      <p:ext uri="{BB962C8B-B14F-4D97-AF65-F5344CB8AC3E}">
        <p14:creationId xmlns:p14="http://schemas.microsoft.com/office/powerpoint/2010/main" val="1359309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966445"/>
            <a:ext cx="6208958" cy="830997"/>
          </a:xfrm>
          <a:prstGeom prst="rect">
            <a:avLst/>
          </a:prstGeom>
        </p:spPr>
        <p:txBody>
          <a:bodyPr wrap="square">
            <a:spAutoFit/>
          </a:bodyPr>
          <a:lstStyle/>
          <a:p>
            <a:r>
              <a:rPr lang="en-US" sz="4800" dirty="0">
                <a:ln w="28575">
                  <a:solidFill>
                    <a:schemeClr val="tx1"/>
                  </a:solidFill>
                  <a:prstDash val="solid"/>
                  <a:miter lim="800000"/>
                </a:ln>
                <a:latin typeface="DK Closet Skeleton" panose="02000000000000000000" pitchFamily="50" charset="0"/>
              </a:rPr>
              <a:t>Extend the Sentence</a:t>
            </a:r>
            <a:r>
              <a:rPr lang="en-US" sz="4800" dirty="0">
                <a:ln w="28575">
                  <a:solidFill>
                    <a:schemeClr val="tx1"/>
                  </a:solidFill>
                  <a:prstDash val="solid"/>
                  <a:miter lim="800000"/>
                </a:ln>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1623077" y="1735886"/>
            <a:ext cx="58909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06572" y="2338982"/>
            <a:ext cx="9978855" cy="3046988"/>
          </a:xfrm>
          <a:prstGeom prst="rect">
            <a:avLst/>
          </a:prstGeom>
          <a:noFill/>
        </p:spPr>
        <p:txBody>
          <a:bodyPr wrap="square" rtlCol="0" anchor="ctr">
            <a:spAutoFit/>
          </a:bodyPr>
          <a:lstStyle/>
          <a:p>
            <a:endParaRPr lang="en-US" sz="1600" cap="none" spc="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but…</a:t>
            </a:r>
          </a:p>
          <a:p>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and…</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so…</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because…</a:t>
            </a:r>
            <a:endParaRPr lang="en-AU" sz="26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84043" y="660697"/>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5667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966445"/>
            <a:ext cx="6208958" cy="830997"/>
          </a:xfrm>
          <a:prstGeom prst="rect">
            <a:avLst/>
          </a:prstGeom>
        </p:spPr>
        <p:txBody>
          <a:bodyPr wrap="square">
            <a:spAutoFit/>
          </a:bodyPr>
          <a:lstStyle/>
          <a:p>
            <a:r>
              <a:rPr lang="en-US" sz="4800" dirty="0">
                <a:ln w="28575">
                  <a:solidFill>
                    <a:schemeClr val="tx1"/>
                  </a:solidFill>
                  <a:prstDash val="solid"/>
                  <a:miter lim="800000"/>
                </a:ln>
                <a:latin typeface="DK Closet Skeleton" panose="02000000000000000000" pitchFamily="50" charset="0"/>
              </a:rPr>
              <a:t>Extend the Sentence</a:t>
            </a:r>
            <a:r>
              <a:rPr lang="en-US" sz="48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1623077" y="1735886"/>
            <a:ext cx="58909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99338" y="1913064"/>
            <a:ext cx="8898820" cy="3447098"/>
          </a:xfrm>
          <a:prstGeom prst="rect">
            <a:avLst/>
          </a:prstGeom>
          <a:noFill/>
        </p:spPr>
        <p:txBody>
          <a:bodyPr wrap="square" rtlCol="0" anchor="ctr">
            <a:spAutoFit/>
          </a:bodyPr>
          <a:lstStyle/>
          <a:p>
            <a:endParaRPr lang="en-US" sz="1600" cap="none" spc="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but…</a:t>
            </a:r>
          </a:p>
          <a:p>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and…</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so…</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because…</a:t>
            </a:r>
            <a:endParaRPr lang="en-AU" sz="26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80307" y="4334335"/>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7205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stitch head">
            <a:extLst>
              <a:ext uri="{FF2B5EF4-FFF2-40B4-BE49-F238E27FC236}">
                <a16:creationId xmlns:a16="http://schemas.microsoft.com/office/drawing/2014/main" id="{B1344F22-D2E0-4F61-91B6-1C3A8D6AFA9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55112" y="767649"/>
            <a:ext cx="1437837" cy="201419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623077" y="782015"/>
            <a:ext cx="6208958" cy="830997"/>
          </a:xfrm>
          <a:prstGeom prst="rect">
            <a:avLst/>
          </a:prstGeom>
        </p:spPr>
        <p:txBody>
          <a:bodyPr wrap="square">
            <a:spAutoFit/>
          </a:bodyPr>
          <a:lstStyle/>
          <a:p>
            <a:r>
              <a:rPr lang="en-US" sz="4800" dirty="0">
                <a:ln w="28575">
                  <a:solidFill>
                    <a:schemeClr val="tx1"/>
                  </a:solidFill>
                  <a:prstDash val="solid"/>
                  <a:miter lim="800000"/>
                </a:ln>
                <a:latin typeface="DK Closet Skeleton" panose="02000000000000000000" pitchFamily="50" charset="0"/>
              </a:rPr>
              <a:t>Expand the Sentence</a:t>
            </a:r>
            <a:r>
              <a:rPr lang="en-US" sz="4800" dirty="0">
                <a:ln w="28575">
                  <a:solidFill>
                    <a:schemeClr val="tx1"/>
                  </a:solidFill>
                  <a:prstDash val="solid"/>
                  <a:miter lim="800000"/>
                </a:ln>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1649581" y="1537106"/>
            <a:ext cx="58909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06572" y="3235711"/>
            <a:ext cx="9978855" cy="2585323"/>
          </a:xfrm>
          <a:prstGeom prst="rect">
            <a:avLst/>
          </a:prstGeom>
          <a:noFill/>
        </p:spPr>
        <p:txBody>
          <a:bodyPr wrap="square" rtlCol="0" anchor="ctr">
            <a:spAutoFit/>
          </a:bodyPr>
          <a:lstStyle/>
          <a:p>
            <a:pPr marL="285750"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How does the sentence change if the word ‘night’ becomes the word ‘day’?</a:t>
            </a:r>
          </a:p>
          <a:p>
            <a:pPr marL="285750" indent="-285750">
              <a:buFont typeface="Arial" panose="020B0604020202020204" pitchFamily="34" charset="0"/>
              <a:buChar char="•"/>
            </a:pPr>
            <a:endParaRPr lang="en-US"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How does the sentence change if the word ‘everything’ changes to ‘nothing’?</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Something is about to change’ what does it make you think happened in the lead up of what’s about to occur? </a:t>
            </a:r>
          </a:p>
        </p:txBody>
      </p:sp>
      <p:sp>
        <p:nvSpPr>
          <p:cNvPr id="9" name="TextBox 8">
            <a:extLst>
              <a:ext uri="{FF2B5EF4-FFF2-40B4-BE49-F238E27FC236}">
                <a16:creationId xmlns:a16="http://schemas.microsoft.com/office/drawing/2014/main" id="{95FD1B52-BB67-4FD8-924F-0C75693277D2}"/>
              </a:ext>
            </a:extLst>
          </p:cNvPr>
          <p:cNvSpPr txBox="1"/>
          <p:nvPr/>
        </p:nvSpPr>
        <p:spPr>
          <a:xfrm>
            <a:off x="974337" y="1782094"/>
            <a:ext cx="8209706" cy="1323439"/>
          </a:xfrm>
          <a:prstGeom prst="rect">
            <a:avLst/>
          </a:prstGeom>
          <a:noFill/>
        </p:spPr>
        <p:txBody>
          <a:bodyPr wrap="square" rtlCol="0">
            <a:spAutoFit/>
          </a:bodyPr>
          <a:lstStyle/>
          <a:p>
            <a:pPr algn="ctr"/>
            <a:r>
              <a:rPr lang="en-US" sz="4000" cap="none" spc="0" dirty="0">
                <a:ln w="28575">
                  <a:solidFill>
                    <a:srgbClr val="E90505"/>
                  </a:solidFill>
                  <a:prstDash val="solid"/>
                  <a:miter lim="800000"/>
                </a:ln>
                <a:solidFill>
                  <a:srgbClr val="E90505"/>
                </a:solidFill>
                <a:highlight>
                  <a:srgbClr val="C0C0C0"/>
                </a:highlight>
                <a:latin typeface="DK Closet Skeleton" panose="02000000000000000000" pitchFamily="50" charset="0"/>
              </a:rPr>
              <a:t>It was the night that everything changed…</a:t>
            </a:r>
            <a:endParaRPr lang="en-AU" sz="2000" dirty="0">
              <a:highlight>
                <a:srgbClr val="C0C0C0"/>
              </a:highlight>
              <a:latin typeface="DK Closet Skeleton" panose="02000000000000000000" pitchFamily="50" charset="0"/>
            </a:endParaRPr>
          </a:p>
        </p:txBody>
      </p:sp>
    </p:spTree>
    <p:extLst>
      <p:ext uri="{BB962C8B-B14F-4D97-AF65-F5344CB8AC3E}">
        <p14:creationId xmlns:p14="http://schemas.microsoft.com/office/powerpoint/2010/main" val="291484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TotalTime>
  <Words>1012</Words>
  <Application>Microsoft Macintosh PowerPoint</Application>
  <PresentationFormat>Widescreen</PresentationFormat>
  <Paragraphs>257</Paragraphs>
  <Slides>53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53</vt:i4>
      </vt:variant>
    </vt:vector>
  </HeadingPairs>
  <TitlesOfParts>
    <vt:vector size="63" baseType="lpstr">
      <vt:lpstr>ABIGAIL</vt:lpstr>
      <vt:lpstr>Antique Olive</vt:lpstr>
      <vt:lpstr>Arial</vt:lpstr>
      <vt:lpstr>Calibri</vt:lpstr>
      <vt:lpstr>Calibri Light</vt:lpstr>
      <vt:lpstr>Candara</vt:lpstr>
      <vt:lpstr>DK Closet Skeleton</vt:lpstr>
      <vt:lpstr>DK Toverheks</vt:lpstr>
      <vt:lpstr>Gilligans Island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Kristie Smith</dc:creator>
  <cp:lastModifiedBy>Andrew Jennings</cp:lastModifiedBy>
  <cp:revision>23</cp:revision>
  <dcterms:created xsi:type="dcterms:W3CDTF">2020-07-06T12:37:54Z</dcterms:created>
  <dcterms:modified xsi:type="dcterms:W3CDTF">2026-07-03T11:14:54Z</dcterms:modified>
</cp:coreProperties>
</file>