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12" r:id="rId3"/>
    <p:sldId id="257" r:id="rId4"/>
    <p:sldId id="258" r:id="rId5"/>
    <p:sldId id="287" r:id="rId6"/>
    <p:sldId id="259" r:id="rId7"/>
    <p:sldId id="263" r:id="rId8"/>
    <p:sldId id="260"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313"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5D0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94660"/>
  </p:normalViewPr>
  <p:slideViewPr>
    <p:cSldViewPr snapToGrid="0">
      <p:cViewPr varScale="1">
        <p:scale>
          <a:sx n="108" d="100"/>
          <a:sy n="108" d="100"/>
        </p:scale>
        <p:origin x="68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D79A4-D64E-4133-93AD-8FEDB4FA187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8DD39BF-1375-4385-847C-382EA0B716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AD9CB0FA-CDAE-4DCD-89B1-676CB5DB168C}"/>
              </a:ext>
            </a:extLst>
          </p:cNvPr>
          <p:cNvSpPr>
            <a:spLocks noGrp="1"/>
          </p:cNvSpPr>
          <p:nvPr>
            <p:ph type="dt" sz="half" idx="10"/>
          </p:nvPr>
        </p:nvSpPr>
        <p:spPr/>
        <p:txBody>
          <a:bodyPr/>
          <a:lstStyle/>
          <a:p>
            <a:fld id="{ED946399-ADC2-4715-9A67-2880ABD0C304}" type="datetimeFigureOut">
              <a:rPr lang="en-AU" smtClean="0"/>
              <a:t>3/7/2026</a:t>
            </a:fld>
            <a:endParaRPr lang="en-AU"/>
          </a:p>
        </p:txBody>
      </p:sp>
      <p:sp>
        <p:nvSpPr>
          <p:cNvPr id="5" name="Footer Placeholder 4">
            <a:extLst>
              <a:ext uri="{FF2B5EF4-FFF2-40B4-BE49-F238E27FC236}">
                <a16:creationId xmlns:a16="http://schemas.microsoft.com/office/drawing/2014/main" id="{1B625A2D-739E-41D5-A6D6-D469F81F972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B44F441-1EC4-4CAD-9839-1F8E6022B77C}"/>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609456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0930BB-F5C1-4A20-A18A-DFECB1FFAAAB}"/>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8125C986-36DF-402B-8C26-333EC0966E6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220CC72-C0CC-4D68-9945-32C8E6636579}"/>
              </a:ext>
            </a:extLst>
          </p:cNvPr>
          <p:cNvSpPr>
            <a:spLocks noGrp="1"/>
          </p:cNvSpPr>
          <p:nvPr>
            <p:ph type="dt" sz="half" idx="10"/>
          </p:nvPr>
        </p:nvSpPr>
        <p:spPr/>
        <p:txBody>
          <a:bodyPr/>
          <a:lstStyle/>
          <a:p>
            <a:fld id="{ED946399-ADC2-4715-9A67-2880ABD0C304}" type="datetimeFigureOut">
              <a:rPr lang="en-AU" smtClean="0"/>
              <a:t>3/7/2026</a:t>
            </a:fld>
            <a:endParaRPr lang="en-AU"/>
          </a:p>
        </p:txBody>
      </p:sp>
      <p:sp>
        <p:nvSpPr>
          <p:cNvPr id="5" name="Footer Placeholder 4">
            <a:extLst>
              <a:ext uri="{FF2B5EF4-FFF2-40B4-BE49-F238E27FC236}">
                <a16:creationId xmlns:a16="http://schemas.microsoft.com/office/drawing/2014/main" id="{17B62BC4-035C-4AE2-9142-D37392DA9FD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84789C1-6301-4DD4-B1DB-6A6A803BD3EB}"/>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32939622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4C76DDD-32C7-4261-B453-D23E7A29150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9589160F-B738-49DC-8213-92F2F9EC369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281B1096-255D-4887-A590-A726BD5F04F1}"/>
              </a:ext>
            </a:extLst>
          </p:cNvPr>
          <p:cNvSpPr>
            <a:spLocks noGrp="1"/>
          </p:cNvSpPr>
          <p:nvPr>
            <p:ph type="dt" sz="half" idx="10"/>
          </p:nvPr>
        </p:nvSpPr>
        <p:spPr/>
        <p:txBody>
          <a:bodyPr/>
          <a:lstStyle/>
          <a:p>
            <a:fld id="{ED946399-ADC2-4715-9A67-2880ABD0C304}" type="datetimeFigureOut">
              <a:rPr lang="en-AU" smtClean="0"/>
              <a:t>3/7/2026</a:t>
            </a:fld>
            <a:endParaRPr lang="en-AU"/>
          </a:p>
        </p:txBody>
      </p:sp>
      <p:sp>
        <p:nvSpPr>
          <p:cNvPr id="5" name="Footer Placeholder 4">
            <a:extLst>
              <a:ext uri="{FF2B5EF4-FFF2-40B4-BE49-F238E27FC236}">
                <a16:creationId xmlns:a16="http://schemas.microsoft.com/office/drawing/2014/main" id="{7B56E711-73A3-4146-A4F1-80F34B6721F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3FCBAB6-AF9C-404C-BDC1-DA252E5B47DE}"/>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13043886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A7769-890D-426C-96AE-21F1F123D18D}"/>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E585C35F-34E9-4F12-951C-404D6A26DBA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9BC2D00-8679-4522-B0DA-626359E03E2E}"/>
              </a:ext>
            </a:extLst>
          </p:cNvPr>
          <p:cNvSpPr>
            <a:spLocks noGrp="1"/>
          </p:cNvSpPr>
          <p:nvPr>
            <p:ph type="dt" sz="half" idx="10"/>
          </p:nvPr>
        </p:nvSpPr>
        <p:spPr/>
        <p:txBody>
          <a:bodyPr/>
          <a:lstStyle/>
          <a:p>
            <a:fld id="{ED946399-ADC2-4715-9A67-2880ABD0C304}" type="datetimeFigureOut">
              <a:rPr lang="en-AU" smtClean="0"/>
              <a:t>3/7/2026</a:t>
            </a:fld>
            <a:endParaRPr lang="en-AU"/>
          </a:p>
        </p:txBody>
      </p:sp>
      <p:sp>
        <p:nvSpPr>
          <p:cNvPr id="5" name="Footer Placeholder 4">
            <a:extLst>
              <a:ext uri="{FF2B5EF4-FFF2-40B4-BE49-F238E27FC236}">
                <a16:creationId xmlns:a16="http://schemas.microsoft.com/office/drawing/2014/main" id="{55A0D6C1-9D4C-4124-B102-F1A7C7F2728E}"/>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24D3EFC8-725E-40C1-A516-08C0FE38E125}"/>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3639599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474CDA-AA6B-40BE-8B47-E19D0B53EE3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C8B9B93F-59FE-4124-A068-F76D84EC3B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6070084-02F2-4AB1-85FA-CBC22CAC2A82}"/>
              </a:ext>
            </a:extLst>
          </p:cNvPr>
          <p:cNvSpPr>
            <a:spLocks noGrp="1"/>
          </p:cNvSpPr>
          <p:nvPr>
            <p:ph type="dt" sz="half" idx="10"/>
          </p:nvPr>
        </p:nvSpPr>
        <p:spPr/>
        <p:txBody>
          <a:bodyPr/>
          <a:lstStyle/>
          <a:p>
            <a:fld id="{ED946399-ADC2-4715-9A67-2880ABD0C304}" type="datetimeFigureOut">
              <a:rPr lang="en-AU" smtClean="0"/>
              <a:t>3/7/2026</a:t>
            </a:fld>
            <a:endParaRPr lang="en-AU"/>
          </a:p>
        </p:txBody>
      </p:sp>
      <p:sp>
        <p:nvSpPr>
          <p:cNvPr id="5" name="Footer Placeholder 4">
            <a:extLst>
              <a:ext uri="{FF2B5EF4-FFF2-40B4-BE49-F238E27FC236}">
                <a16:creationId xmlns:a16="http://schemas.microsoft.com/office/drawing/2014/main" id="{0D69CC5D-FBDC-4D7F-AA00-8E44DDB47B3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2FA1035-EFFC-4133-9746-53C6C9E3225E}"/>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41363298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536EE-1A70-44A0-BAB1-0DC4706AAB22}"/>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36DEC795-7C1E-43B1-9A52-E2FC1B07301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027F9EFF-C8D6-45C7-AF6C-3027903DBF6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533CC042-BEAA-4533-AA85-46155A9217D1}"/>
              </a:ext>
            </a:extLst>
          </p:cNvPr>
          <p:cNvSpPr>
            <a:spLocks noGrp="1"/>
          </p:cNvSpPr>
          <p:nvPr>
            <p:ph type="dt" sz="half" idx="10"/>
          </p:nvPr>
        </p:nvSpPr>
        <p:spPr/>
        <p:txBody>
          <a:bodyPr/>
          <a:lstStyle/>
          <a:p>
            <a:fld id="{ED946399-ADC2-4715-9A67-2880ABD0C304}" type="datetimeFigureOut">
              <a:rPr lang="en-AU" smtClean="0"/>
              <a:t>3/7/2026</a:t>
            </a:fld>
            <a:endParaRPr lang="en-AU"/>
          </a:p>
        </p:txBody>
      </p:sp>
      <p:sp>
        <p:nvSpPr>
          <p:cNvPr id="6" name="Footer Placeholder 5">
            <a:extLst>
              <a:ext uri="{FF2B5EF4-FFF2-40B4-BE49-F238E27FC236}">
                <a16:creationId xmlns:a16="http://schemas.microsoft.com/office/drawing/2014/main" id="{1702F96B-3001-4592-9FCA-E4AD3597A37B}"/>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CAB4F238-23DD-40DE-B524-038D847E8CEB}"/>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1677715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D768-D00A-4861-94B1-145215D44BBE}"/>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394D8417-1316-4E5F-B125-36F5713203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C94C70B-7DD4-4641-9617-E4DD93712EF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01448E58-DB4E-4376-92B2-D6E4A8EDCE3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3358872-3507-4521-8A8C-7881270ABA3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824B356C-A29F-4E9C-8173-E414F377B061}"/>
              </a:ext>
            </a:extLst>
          </p:cNvPr>
          <p:cNvSpPr>
            <a:spLocks noGrp="1"/>
          </p:cNvSpPr>
          <p:nvPr>
            <p:ph type="dt" sz="half" idx="10"/>
          </p:nvPr>
        </p:nvSpPr>
        <p:spPr/>
        <p:txBody>
          <a:bodyPr/>
          <a:lstStyle/>
          <a:p>
            <a:fld id="{ED946399-ADC2-4715-9A67-2880ABD0C304}" type="datetimeFigureOut">
              <a:rPr lang="en-AU" smtClean="0"/>
              <a:t>3/7/2026</a:t>
            </a:fld>
            <a:endParaRPr lang="en-AU"/>
          </a:p>
        </p:txBody>
      </p:sp>
      <p:sp>
        <p:nvSpPr>
          <p:cNvPr id="8" name="Footer Placeholder 7">
            <a:extLst>
              <a:ext uri="{FF2B5EF4-FFF2-40B4-BE49-F238E27FC236}">
                <a16:creationId xmlns:a16="http://schemas.microsoft.com/office/drawing/2014/main" id="{283F2846-7B45-4C70-A8CC-625A6B81A3CA}"/>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39A53C2E-99D0-4101-BFFF-12EB938F8E49}"/>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30335415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9B0B6-3C60-412A-8EA2-99F402D8DECA}"/>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312D86C9-9C13-4F19-BBCA-304E232ED05A}"/>
              </a:ext>
            </a:extLst>
          </p:cNvPr>
          <p:cNvSpPr>
            <a:spLocks noGrp="1"/>
          </p:cNvSpPr>
          <p:nvPr>
            <p:ph type="dt" sz="half" idx="10"/>
          </p:nvPr>
        </p:nvSpPr>
        <p:spPr/>
        <p:txBody>
          <a:bodyPr/>
          <a:lstStyle/>
          <a:p>
            <a:fld id="{ED946399-ADC2-4715-9A67-2880ABD0C304}" type="datetimeFigureOut">
              <a:rPr lang="en-AU" smtClean="0"/>
              <a:t>3/7/2026</a:t>
            </a:fld>
            <a:endParaRPr lang="en-AU"/>
          </a:p>
        </p:txBody>
      </p:sp>
      <p:sp>
        <p:nvSpPr>
          <p:cNvPr id="4" name="Footer Placeholder 3">
            <a:extLst>
              <a:ext uri="{FF2B5EF4-FFF2-40B4-BE49-F238E27FC236}">
                <a16:creationId xmlns:a16="http://schemas.microsoft.com/office/drawing/2014/main" id="{E22B324A-CCE8-4DB0-900B-4EB830158520}"/>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73199621-2DA7-4B83-A195-4CE732D7463C}"/>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15497482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FE2A181-00A3-48D8-8932-801E8124E158}"/>
              </a:ext>
            </a:extLst>
          </p:cNvPr>
          <p:cNvSpPr>
            <a:spLocks noGrp="1"/>
          </p:cNvSpPr>
          <p:nvPr>
            <p:ph type="dt" sz="half" idx="10"/>
          </p:nvPr>
        </p:nvSpPr>
        <p:spPr/>
        <p:txBody>
          <a:bodyPr/>
          <a:lstStyle/>
          <a:p>
            <a:fld id="{ED946399-ADC2-4715-9A67-2880ABD0C304}" type="datetimeFigureOut">
              <a:rPr lang="en-AU" smtClean="0"/>
              <a:t>3/7/2026</a:t>
            </a:fld>
            <a:endParaRPr lang="en-AU"/>
          </a:p>
        </p:txBody>
      </p:sp>
      <p:sp>
        <p:nvSpPr>
          <p:cNvPr id="3" name="Footer Placeholder 2">
            <a:extLst>
              <a:ext uri="{FF2B5EF4-FFF2-40B4-BE49-F238E27FC236}">
                <a16:creationId xmlns:a16="http://schemas.microsoft.com/office/drawing/2014/main" id="{C1ACFA59-6D7D-49D4-97DE-F1C0A7B9F6D2}"/>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DBE7CF63-4B08-4CE1-8E8A-04F99A57EB26}"/>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118684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74FE6-FB09-4C8F-A3FF-3136F124F8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104FFF79-8CF6-4897-B74E-6F77E36DAD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25C7AAE0-E15B-443A-9981-2232610482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276CF42-8726-440F-A3F1-65F8BB3F3C14}"/>
              </a:ext>
            </a:extLst>
          </p:cNvPr>
          <p:cNvSpPr>
            <a:spLocks noGrp="1"/>
          </p:cNvSpPr>
          <p:nvPr>
            <p:ph type="dt" sz="half" idx="10"/>
          </p:nvPr>
        </p:nvSpPr>
        <p:spPr/>
        <p:txBody>
          <a:bodyPr/>
          <a:lstStyle/>
          <a:p>
            <a:fld id="{ED946399-ADC2-4715-9A67-2880ABD0C304}" type="datetimeFigureOut">
              <a:rPr lang="en-AU" smtClean="0"/>
              <a:t>3/7/2026</a:t>
            </a:fld>
            <a:endParaRPr lang="en-AU"/>
          </a:p>
        </p:txBody>
      </p:sp>
      <p:sp>
        <p:nvSpPr>
          <p:cNvPr id="6" name="Footer Placeholder 5">
            <a:extLst>
              <a:ext uri="{FF2B5EF4-FFF2-40B4-BE49-F238E27FC236}">
                <a16:creationId xmlns:a16="http://schemas.microsoft.com/office/drawing/2014/main" id="{E593E40A-B27F-4FCE-8AE9-C21698FCD1D8}"/>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00DED4C-8E40-4F02-9679-BE5C4C0BACBF}"/>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2071679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53162-8F3B-4845-990D-31A8CB825B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6E1C8D70-E327-4B5F-B0BF-4662DEADD1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963BFA17-8906-473F-A9B6-A41E0174E3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530E9F7-CAC7-49A6-BDFF-5FB248191243}"/>
              </a:ext>
            </a:extLst>
          </p:cNvPr>
          <p:cNvSpPr>
            <a:spLocks noGrp="1"/>
          </p:cNvSpPr>
          <p:nvPr>
            <p:ph type="dt" sz="half" idx="10"/>
          </p:nvPr>
        </p:nvSpPr>
        <p:spPr/>
        <p:txBody>
          <a:bodyPr/>
          <a:lstStyle/>
          <a:p>
            <a:fld id="{ED946399-ADC2-4715-9A67-2880ABD0C304}" type="datetimeFigureOut">
              <a:rPr lang="en-AU" smtClean="0"/>
              <a:t>3/7/2026</a:t>
            </a:fld>
            <a:endParaRPr lang="en-AU"/>
          </a:p>
        </p:txBody>
      </p:sp>
      <p:sp>
        <p:nvSpPr>
          <p:cNvPr id="6" name="Footer Placeholder 5">
            <a:extLst>
              <a:ext uri="{FF2B5EF4-FFF2-40B4-BE49-F238E27FC236}">
                <a16:creationId xmlns:a16="http://schemas.microsoft.com/office/drawing/2014/main" id="{555F0740-DDE6-4A31-8D1B-DF46938E38B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0CD1FAEF-606B-4D8E-A51F-210F0BB2D59C}"/>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3055989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75000">
              <a:srgbClr val="75D0EB"/>
            </a:gs>
            <a:gs pos="86000">
              <a:srgbClr val="FF0000"/>
            </a:gs>
            <a:gs pos="51000">
              <a:srgbClr val="3BC0EE"/>
            </a:gs>
            <a:gs pos="35000">
              <a:srgbClr val="1EB8EF"/>
            </a:gs>
            <a:gs pos="19000">
              <a:srgbClr val="00B0F0"/>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8ABF944-5CDB-4389-8E43-EE05FAB07A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1DCAE3DF-7746-4FE6-8BB9-836C240F112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45F0C18-E362-4CE3-B4CF-69178954A13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946399-ADC2-4715-9A67-2880ABD0C304}" type="datetimeFigureOut">
              <a:rPr lang="en-AU" smtClean="0"/>
              <a:t>3/7/2026</a:t>
            </a:fld>
            <a:endParaRPr lang="en-AU"/>
          </a:p>
        </p:txBody>
      </p:sp>
      <p:sp>
        <p:nvSpPr>
          <p:cNvPr id="5" name="Footer Placeholder 4">
            <a:extLst>
              <a:ext uri="{FF2B5EF4-FFF2-40B4-BE49-F238E27FC236}">
                <a16:creationId xmlns:a16="http://schemas.microsoft.com/office/drawing/2014/main" id="{9BB56466-DD98-468A-A9B6-838529BAE3C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2232F16-83E6-4A6E-AF47-9A6E3570E5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269239-91F3-4246-8987-5F89A896B49B}" type="slidenum">
              <a:rPr lang="en-AU" smtClean="0"/>
              <a:t>‹#›</a:t>
            </a:fld>
            <a:endParaRPr lang="en-AU"/>
          </a:p>
        </p:txBody>
      </p:sp>
    </p:spTree>
    <p:extLst>
      <p:ext uri="{BB962C8B-B14F-4D97-AF65-F5344CB8AC3E}">
        <p14:creationId xmlns:p14="http://schemas.microsoft.com/office/powerpoint/2010/main" val="26932988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images-na.ssl-images-amazon.com/images/I/51EENeLesvL._SX343_BO1,204,203,200_.jpg">
            <a:extLst>
              <a:ext uri="{FF2B5EF4-FFF2-40B4-BE49-F238E27FC236}">
                <a16:creationId xmlns:a16="http://schemas.microsoft.com/office/drawing/2014/main" id="{7373674A-0DEF-4683-9F90-338B9A5B64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1869C2E-41F2-433C-8262-CDEFA4D7BB39}"/>
              </a:ext>
            </a:extLst>
          </p:cNvPr>
          <p:cNvSpPr txBox="1"/>
          <p:nvPr/>
        </p:nvSpPr>
        <p:spPr>
          <a:xfrm>
            <a:off x="5763927" y="1032718"/>
            <a:ext cx="5129733" cy="5078313"/>
          </a:xfrm>
          <a:prstGeom prst="rect">
            <a:avLst/>
          </a:prstGeom>
          <a:noFill/>
        </p:spPr>
        <p:txBody>
          <a:bodyPr wrap="square" rtlCol="0">
            <a:spAutoFit/>
          </a:bodyPr>
          <a:lstStyle/>
          <a:p>
            <a:pPr algn="ctr"/>
            <a:r>
              <a:rPr lang="en-AU" sz="8000" b="1" dirty="0">
                <a:latin typeface="Seasalt" pitchFamily="2" charset="0"/>
              </a:rPr>
              <a:t>OLIVER AND THE SEAWIGS</a:t>
            </a:r>
          </a:p>
          <a:p>
            <a:pPr algn="ctr"/>
            <a:endParaRPr lang="en-AU" sz="2800" dirty="0"/>
          </a:p>
          <a:p>
            <a:pPr algn="ctr"/>
            <a:r>
              <a:rPr lang="en-AU" sz="2800" dirty="0">
                <a:latin typeface="Seasalt" pitchFamily="2" charset="0"/>
              </a:rPr>
              <a:t>By Philip Reeve and </a:t>
            </a:r>
          </a:p>
          <a:p>
            <a:pPr algn="ctr"/>
            <a:r>
              <a:rPr lang="en-AU" sz="2800" dirty="0">
                <a:latin typeface="Seasalt" pitchFamily="2" charset="0"/>
              </a:rPr>
              <a:t>Sarah McIntyre</a:t>
            </a:r>
          </a:p>
        </p:txBody>
      </p:sp>
      <p:sp>
        <p:nvSpPr>
          <p:cNvPr id="6" name="Rectangle 5">
            <a:extLst>
              <a:ext uri="{FF2B5EF4-FFF2-40B4-BE49-F238E27FC236}">
                <a16:creationId xmlns:a16="http://schemas.microsoft.com/office/drawing/2014/main" id="{2ED331E2-F358-4023-ADEA-5E52A723C5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16065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5894282" y="2170777"/>
            <a:ext cx="4570753" cy="2554545"/>
          </a:xfrm>
          <a:prstGeom prst="rect">
            <a:avLst/>
          </a:prstGeom>
          <a:noFill/>
        </p:spPr>
        <p:txBody>
          <a:bodyPr wrap="square" rtlCol="0">
            <a:spAutoFit/>
          </a:bodyPr>
          <a:lstStyle/>
          <a:p>
            <a:pPr algn="ctr"/>
            <a:r>
              <a:rPr lang="en-AU" sz="8000" dirty="0">
                <a:latin typeface="Seasalt" pitchFamily="2" charset="0"/>
              </a:rPr>
              <a:t>CHAPTER 2</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74566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2</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477875"/>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000" dirty="0">
                <a:latin typeface="Seasalt" pitchFamily="2" charset="0"/>
              </a:rPr>
              <a:t>The author writes that Oliver packs “</a:t>
            </a:r>
            <a:r>
              <a:rPr lang="en-AU" sz="2000" i="1" dirty="0">
                <a:latin typeface="Seasalt" pitchFamily="2" charset="0"/>
              </a:rPr>
              <a:t>useful things</a:t>
            </a:r>
            <a:r>
              <a:rPr lang="en-AU" sz="2000" dirty="0">
                <a:latin typeface="Seasalt" pitchFamily="2" charset="0"/>
              </a:rPr>
              <a:t>” (pg. 17); what things may have Oliver packed and what are some of the uses for these “things” later in the book?</a:t>
            </a:r>
          </a:p>
          <a:p>
            <a:pPr marL="342900" indent="-342900">
              <a:buFont typeface="+mj-lt"/>
              <a:buAutoNum type="arabicPeriod"/>
            </a:pPr>
            <a:endParaRPr lang="en-AU" sz="2000" dirty="0">
              <a:latin typeface="Seasalt" pitchFamily="2" charset="0"/>
            </a:endParaRPr>
          </a:p>
          <a:p>
            <a:pPr marL="342900" indent="-342900">
              <a:buFont typeface="+mj-lt"/>
              <a:buAutoNum type="arabicPeriod"/>
            </a:pPr>
            <a:r>
              <a:rPr lang="en-AU" sz="2000" dirty="0">
                <a:latin typeface="Seasalt" pitchFamily="2" charset="0"/>
              </a:rPr>
              <a:t>How does the author write about the time of day and the weather in the story? What other words, sentences or phrases could they use when describing time or weather?</a:t>
            </a:r>
          </a:p>
          <a:p>
            <a:pPr marL="342900" indent="-342900">
              <a:buFont typeface="+mj-lt"/>
              <a:buAutoNum type="arabicPeriod"/>
            </a:pPr>
            <a:endParaRPr lang="en-AU" sz="2000" dirty="0">
              <a:latin typeface="Seasalt" pitchFamily="2" charset="0"/>
            </a:endParaRPr>
          </a:p>
          <a:p>
            <a:pPr marL="342900" indent="-342900">
              <a:buFont typeface="+mj-lt"/>
              <a:buAutoNum type="arabicPeriod"/>
            </a:pPr>
            <a:r>
              <a:rPr lang="en-AU" sz="2000" dirty="0">
                <a:latin typeface="Seasalt" pitchFamily="2" charset="0"/>
              </a:rPr>
              <a:t>What is a stereotypical description of a mermaid? How does the description of Iris differ in this story?</a:t>
            </a:r>
          </a:p>
          <a:p>
            <a:pPr marL="342900" indent="-342900">
              <a:buFont typeface="+mj-lt"/>
              <a:buAutoNum type="arabicPeriod"/>
            </a:pPr>
            <a:endParaRPr lang="en-AU" sz="2000" dirty="0">
              <a:latin typeface="Seasalt" pitchFamily="2" charset="0"/>
            </a:endParaRPr>
          </a:p>
          <a:p>
            <a:pPr marL="342900" indent="-342900">
              <a:buFont typeface="+mj-lt"/>
              <a:buAutoNum type="arabicPeriod"/>
            </a:pPr>
            <a:r>
              <a:rPr lang="en-AU" sz="2000" dirty="0">
                <a:latin typeface="Seasalt" pitchFamily="2" charset="0"/>
              </a:rPr>
              <a:t>Describe the island ascending from the sea from Oliver’s perspective as he experiences this moment.</a:t>
            </a:r>
          </a:p>
        </p:txBody>
      </p:sp>
    </p:spTree>
    <p:extLst>
      <p:ext uri="{BB962C8B-B14F-4D97-AF65-F5344CB8AC3E}">
        <p14:creationId xmlns:p14="http://schemas.microsoft.com/office/powerpoint/2010/main" val="753636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5960957" y="2151726"/>
            <a:ext cx="4570753" cy="2554545"/>
          </a:xfrm>
          <a:prstGeom prst="rect">
            <a:avLst/>
          </a:prstGeom>
          <a:noFill/>
        </p:spPr>
        <p:txBody>
          <a:bodyPr wrap="square" rtlCol="0">
            <a:spAutoFit/>
          </a:bodyPr>
          <a:lstStyle/>
          <a:p>
            <a:pPr algn="ctr"/>
            <a:r>
              <a:rPr lang="en-AU" sz="8000" dirty="0">
                <a:latin typeface="Seasalt" pitchFamily="2" charset="0"/>
              </a:rPr>
              <a:t>CHAPTER 3</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9143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3</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754874"/>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3600" dirty="0">
                <a:latin typeface="Seasalt" pitchFamily="2" charset="0"/>
              </a:rPr>
              <a:t>How does the author describe the character of Cliff?</a:t>
            </a:r>
          </a:p>
          <a:p>
            <a:pPr marL="342900" indent="-342900">
              <a:buFont typeface="+mj-lt"/>
              <a:buAutoNum type="arabicPeriod"/>
            </a:pPr>
            <a:endParaRPr lang="en-AU" sz="900" dirty="0">
              <a:latin typeface="Seasalt" pitchFamily="2" charset="0"/>
            </a:endParaRPr>
          </a:p>
          <a:p>
            <a:pPr marL="342900" indent="-342900">
              <a:buFont typeface="+mj-lt"/>
              <a:buAutoNum type="arabicPeriod"/>
            </a:pPr>
            <a:r>
              <a:rPr lang="en-AU" sz="3600" dirty="0">
                <a:latin typeface="Seasalt" pitchFamily="2" charset="0"/>
              </a:rPr>
              <a:t>How would you describe the character, Cliff? Write a character profile for him.</a:t>
            </a:r>
          </a:p>
          <a:p>
            <a:pPr marL="342900" indent="-342900">
              <a:buFont typeface="+mj-lt"/>
              <a:buAutoNum type="arabicPeriod"/>
            </a:pPr>
            <a:endParaRPr lang="en-AU" sz="900" dirty="0">
              <a:latin typeface="Seasalt" pitchFamily="2" charset="0"/>
            </a:endParaRPr>
          </a:p>
          <a:p>
            <a:pPr marL="342900" indent="-342900">
              <a:buFont typeface="+mj-lt"/>
              <a:buAutoNum type="arabicPeriod"/>
            </a:pPr>
            <a:r>
              <a:rPr lang="en-AU" sz="3600" dirty="0">
                <a:latin typeface="Seasalt" pitchFamily="2" charset="0"/>
              </a:rPr>
              <a:t>Summarise what has happened in the story up to this point.</a:t>
            </a:r>
          </a:p>
        </p:txBody>
      </p:sp>
    </p:spTree>
    <p:extLst>
      <p:ext uri="{BB962C8B-B14F-4D97-AF65-F5344CB8AC3E}">
        <p14:creationId xmlns:p14="http://schemas.microsoft.com/office/powerpoint/2010/main" val="38551618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6081713" y="2151726"/>
            <a:ext cx="4570753" cy="2554545"/>
          </a:xfrm>
          <a:prstGeom prst="rect">
            <a:avLst/>
          </a:prstGeom>
          <a:noFill/>
        </p:spPr>
        <p:txBody>
          <a:bodyPr wrap="square" rtlCol="0">
            <a:spAutoFit/>
          </a:bodyPr>
          <a:lstStyle/>
          <a:p>
            <a:pPr algn="ctr"/>
            <a:r>
              <a:rPr lang="en-AU" sz="8000" dirty="0">
                <a:latin typeface="Seasalt" pitchFamily="2" charset="0"/>
              </a:rPr>
              <a:t>CHAPTER 4</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03434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4</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416320"/>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800" dirty="0">
                <a:latin typeface="Seasalt" pitchFamily="2" charset="0"/>
              </a:rPr>
              <a:t>On page 54, the author writes </a:t>
            </a:r>
            <a:r>
              <a:rPr lang="en-AU" sz="2800" i="1" dirty="0">
                <a:latin typeface="Seasalt" pitchFamily="2" charset="0"/>
              </a:rPr>
              <a:t>“and all of its comments were followed by scornful sniggers, or whispery conversations that ended in laughter</a:t>
            </a:r>
            <a:r>
              <a:rPr lang="en-AU" sz="2800" dirty="0">
                <a:latin typeface="Seasalt" pitchFamily="2" charset="0"/>
              </a:rPr>
              <a:t>” What is the meaning of this sentence?</a:t>
            </a:r>
          </a:p>
          <a:p>
            <a:pPr marL="342900" indent="-342900">
              <a:buFont typeface="+mj-lt"/>
              <a:buAutoNum type="arabicPeriod"/>
            </a:pPr>
            <a:endParaRPr lang="en-AU" sz="800" dirty="0">
              <a:latin typeface="Seasalt" pitchFamily="2" charset="0"/>
            </a:endParaRPr>
          </a:p>
          <a:p>
            <a:pPr marL="342900" indent="-342900">
              <a:buFont typeface="+mj-lt"/>
              <a:buAutoNum type="arabicPeriod"/>
            </a:pPr>
            <a:r>
              <a:rPr lang="en-AU" sz="2800" dirty="0">
                <a:latin typeface="Seasalt" pitchFamily="2" charset="0"/>
              </a:rPr>
              <a:t>On page 64 the author uses a large number of descriptive words make a list of the words and phrases then answer the following question: What feeling or tone do the use of the words give to the story?</a:t>
            </a:r>
          </a:p>
        </p:txBody>
      </p:sp>
    </p:spTree>
    <p:extLst>
      <p:ext uri="{BB962C8B-B14F-4D97-AF65-F5344CB8AC3E}">
        <p14:creationId xmlns:p14="http://schemas.microsoft.com/office/powerpoint/2010/main" val="23355426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6081713" y="2170777"/>
            <a:ext cx="4570753" cy="2554545"/>
          </a:xfrm>
          <a:prstGeom prst="rect">
            <a:avLst/>
          </a:prstGeom>
          <a:noFill/>
        </p:spPr>
        <p:txBody>
          <a:bodyPr wrap="square" rtlCol="0">
            <a:spAutoFit/>
          </a:bodyPr>
          <a:lstStyle/>
          <a:p>
            <a:pPr algn="ctr"/>
            <a:r>
              <a:rPr lang="en-AU" sz="8000" dirty="0">
                <a:latin typeface="Seasalt" pitchFamily="2" charset="0"/>
              </a:rPr>
              <a:t>CHAPTER 5</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4297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5</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108543"/>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800" dirty="0">
                <a:latin typeface="Seasalt" pitchFamily="2" charset="0"/>
              </a:rPr>
              <a:t>How was Oliver feeling when he saw his parents trapped in the sea wig of The </a:t>
            </a:r>
            <a:r>
              <a:rPr lang="en-AU" sz="2800" dirty="0" err="1">
                <a:latin typeface="Seasalt" pitchFamily="2" charset="0"/>
              </a:rPr>
              <a:t>Thurlstone</a:t>
            </a:r>
            <a:r>
              <a:rPr lang="en-AU" sz="2800" dirty="0">
                <a:latin typeface="Seasalt" pitchFamily="2" charset="0"/>
              </a:rPr>
              <a:t>? How does the author explain this?</a:t>
            </a:r>
          </a:p>
          <a:p>
            <a:pPr marL="342900" indent="-342900">
              <a:buFont typeface="+mj-lt"/>
              <a:buAutoNum type="arabicPeriod"/>
            </a:pPr>
            <a:endParaRPr lang="en-AU" sz="800" dirty="0">
              <a:latin typeface="Seasalt" pitchFamily="2" charset="0"/>
            </a:endParaRPr>
          </a:p>
          <a:p>
            <a:pPr marL="342900" indent="-342900">
              <a:buFont typeface="+mj-lt"/>
              <a:buAutoNum type="arabicPeriod"/>
            </a:pPr>
            <a:r>
              <a:rPr lang="en-AU" sz="2800" dirty="0">
                <a:latin typeface="Seasalt" pitchFamily="2" charset="0"/>
              </a:rPr>
              <a:t>How can you describe the movement of The </a:t>
            </a:r>
            <a:r>
              <a:rPr lang="en-AU" sz="2800" dirty="0" err="1">
                <a:latin typeface="Seasalt" pitchFamily="2" charset="0"/>
              </a:rPr>
              <a:t>Thurlstone</a:t>
            </a:r>
            <a:r>
              <a:rPr lang="en-AU" sz="2800" dirty="0">
                <a:latin typeface="Seasalt" pitchFamily="2" charset="0"/>
              </a:rPr>
              <a:t> through the sea?</a:t>
            </a:r>
          </a:p>
          <a:p>
            <a:pPr marL="342900" indent="-342900">
              <a:buFont typeface="+mj-lt"/>
              <a:buAutoNum type="arabicPeriod"/>
            </a:pPr>
            <a:endParaRPr lang="en-AU" sz="800" dirty="0">
              <a:latin typeface="Seasalt" pitchFamily="2" charset="0"/>
            </a:endParaRPr>
          </a:p>
          <a:p>
            <a:pPr marL="342900" indent="-342900">
              <a:buFont typeface="+mj-lt"/>
              <a:buAutoNum type="arabicPeriod"/>
            </a:pPr>
            <a:r>
              <a:rPr lang="en-AU" sz="2800" dirty="0">
                <a:latin typeface="Seasalt" pitchFamily="2" charset="0"/>
              </a:rPr>
              <a:t>How does the author introduce Stacey de Lacey? How do you feel about this character?</a:t>
            </a:r>
          </a:p>
        </p:txBody>
      </p:sp>
    </p:spTree>
    <p:extLst>
      <p:ext uri="{BB962C8B-B14F-4D97-AF65-F5344CB8AC3E}">
        <p14:creationId xmlns:p14="http://schemas.microsoft.com/office/powerpoint/2010/main" val="3146537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5913332" y="2170777"/>
            <a:ext cx="4570753" cy="2554545"/>
          </a:xfrm>
          <a:prstGeom prst="rect">
            <a:avLst/>
          </a:prstGeom>
          <a:noFill/>
        </p:spPr>
        <p:txBody>
          <a:bodyPr wrap="square" rtlCol="0">
            <a:spAutoFit/>
          </a:bodyPr>
          <a:lstStyle/>
          <a:p>
            <a:pPr algn="ctr"/>
            <a:r>
              <a:rPr lang="en-AU" sz="8000" dirty="0">
                <a:latin typeface="Seasalt" pitchFamily="2" charset="0"/>
              </a:rPr>
              <a:t>CHAPTER 6</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45697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6</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662541"/>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800" dirty="0">
                <a:latin typeface="Seasalt" pitchFamily="2" charset="0"/>
              </a:rPr>
              <a:t>How does Cliff react to losing the Water Mole? How does the author explain this in the story? Use examples and phrases for the text?</a:t>
            </a:r>
          </a:p>
          <a:p>
            <a:pPr marL="342900" indent="-342900">
              <a:buFont typeface="+mj-lt"/>
              <a:buAutoNum type="arabicPeriod"/>
            </a:pPr>
            <a:endParaRPr lang="en-AU" sz="800" dirty="0">
              <a:latin typeface="Seasalt" pitchFamily="2" charset="0"/>
            </a:endParaRPr>
          </a:p>
          <a:p>
            <a:pPr marL="342900" indent="-342900">
              <a:buFont typeface="+mj-lt"/>
              <a:buAutoNum type="arabicPeriod"/>
            </a:pPr>
            <a:r>
              <a:rPr lang="en-AU" sz="2800" dirty="0">
                <a:latin typeface="Seasalt" pitchFamily="2" charset="0"/>
              </a:rPr>
              <a:t>What words, phrases or similes could you write to describe Cliff’s reaction?</a:t>
            </a:r>
          </a:p>
          <a:p>
            <a:pPr marL="342900" indent="-342900">
              <a:buFont typeface="+mj-lt"/>
              <a:buAutoNum type="arabicPeriod"/>
            </a:pPr>
            <a:endParaRPr lang="en-AU" sz="800" dirty="0">
              <a:latin typeface="Seasalt" pitchFamily="2" charset="0"/>
            </a:endParaRPr>
          </a:p>
          <a:p>
            <a:pPr marL="342900" indent="-342900">
              <a:buFont typeface="+mj-lt"/>
              <a:buAutoNum type="arabicPeriod"/>
            </a:pPr>
            <a:r>
              <a:rPr lang="en-AU" sz="2800" dirty="0">
                <a:latin typeface="Seasalt" pitchFamily="2" charset="0"/>
              </a:rPr>
              <a:t>What is Cliff’s big epiphany toward the end of the chapter?</a:t>
            </a:r>
          </a:p>
          <a:p>
            <a:pPr marL="342900" indent="-342900">
              <a:buFont typeface="+mj-lt"/>
              <a:buAutoNum type="arabicPeriod"/>
            </a:pPr>
            <a:endParaRPr lang="en-AU" sz="800" dirty="0">
              <a:latin typeface="Seasalt" pitchFamily="2" charset="0"/>
            </a:endParaRPr>
          </a:p>
          <a:p>
            <a:pPr marL="342900" indent="-342900">
              <a:buFont typeface="+mj-lt"/>
              <a:buAutoNum type="arabicPeriod"/>
            </a:pPr>
            <a:r>
              <a:rPr lang="en-AU" sz="2800" dirty="0">
                <a:latin typeface="Seasalt" pitchFamily="2" charset="0"/>
              </a:rPr>
              <a:t>Have you ever had something important or valuable taken away from you? Explain how you felt.</a:t>
            </a:r>
          </a:p>
        </p:txBody>
      </p:sp>
    </p:spTree>
    <p:extLst>
      <p:ext uri="{BB962C8B-B14F-4D97-AF65-F5344CB8AC3E}">
        <p14:creationId xmlns:p14="http://schemas.microsoft.com/office/powerpoint/2010/main" val="11560025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51A9D00-218E-4378-AF9A-6034668CBF3C}"/>
              </a:ext>
            </a:extLst>
          </p:cNvPr>
          <p:cNvSpPr/>
          <p:nvPr/>
        </p:nvSpPr>
        <p:spPr>
          <a:xfrm>
            <a:off x="171451" y="211015"/>
            <a:ext cx="11800156" cy="6413256"/>
          </a:xfrm>
          <a:prstGeom prst="rect">
            <a:avLst/>
          </a:prstGeom>
          <a:noFill/>
          <a:ln w="57150">
            <a:solidFill>
              <a:srgbClr val="495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8B8C2FC9-A0FF-43BD-9C9A-180A001F23F7}"/>
              </a:ext>
            </a:extLst>
          </p:cNvPr>
          <p:cNvSpPr txBox="1"/>
          <p:nvPr/>
        </p:nvSpPr>
        <p:spPr>
          <a:xfrm>
            <a:off x="1694838" y="1413063"/>
            <a:ext cx="8753382" cy="4031873"/>
          </a:xfrm>
          <a:prstGeom prst="rect">
            <a:avLst/>
          </a:prstGeom>
          <a:noFill/>
        </p:spPr>
        <p:txBody>
          <a:bodyPr wrap="square" rtlCol="0">
            <a:spAutoFit/>
          </a:bodyPr>
          <a:lstStyle/>
          <a:p>
            <a:pPr algn="ctr"/>
            <a:r>
              <a:rPr lang="en-AU" sz="3200" dirty="0">
                <a:latin typeface="Candara" panose="020E0502030303020204" pitchFamily="34" charset="0"/>
              </a:rPr>
              <a:t>For the premium presentation to display correctly and maintain the intended formatting/layout, please install the following fonts before opening the presentation. Without these fonts, some text may appear misaligned or not fit properly within the slides:</a:t>
            </a:r>
          </a:p>
          <a:p>
            <a:pPr algn="ctr"/>
            <a:endParaRPr lang="en-AU" sz="3200" dirty="0">
              <a:latin typeface="Candara" panose="020E0502030303020204" pitchFamily="34" charset="0"/>
            </a:endParaRPr>
          </a:p>
          <a:p>
            <a:pPr marL="285750" indent="-285750">
              <a:buFont typeface="Arial" panose="020B0604020202020204" pitchFamily="34" charset="0"/>
              <a:buChar char="•"/>
            </a:pPr>
            <a:r>
              <a:rPr lang="en-AU" sz="3200" dirty="0">
                <a:latin typeface="Candara" panose="020E0502030303020204" pitchFamily="34" charset="0"/>
              </a:rPr>
              <a:t>https://</a:t>
            </a:r>
            <a:r>
              <a:rPr lang="en-AU" sz="3200" dirty="0" err="1">
                <a:latin typeface="Candara" panose="020E0502030303020204" pitchFamily="34" charset="0"/>
              </a:rPr>
              <a:t>www.dafont.com</a:t>
            </a:r>
            <a:r>
              <a:rPr lang="en-AU" sz="3200" dirty="0">
                <a:latin typeface="Candara" panose="020E0502030303020204" pitchFamily="34" charset="0"/>
              </a:rPr>
              <a:t>/</a:t>
            </a:r>
            <a:r>
              <a:rPr lang="en-AU" sz="3200" dirty="0" err="1">
                <a:latin typeface="Candara" panose="020E0502030303020204" pitchFamily="34" charset="0"/>
              </a:rPr>
              <a:t>seasalt.font</a:t>
            </a:r>
            <a:endParaRPr lang="en-AU" sz="3200" dirty="0">
              <a:latin typeface="Candara" panose="020E0502030303020204" pitchFamily="34" charset="0"/>
            </a:endParaRPr>
          </a:p>
        </p:txBody>
      </p:sp>
    </p:spTree>
    <p:extLst>
      <p:ext uri="{BB962C8B-B14F-4D97-AF65-F5344CB8AC3E}">
        <p14:creationId xmlns:p14="http://schemas.microsoft.com/office/powerpoint/2010/main" val="17590407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5799032" y="2170777"/>
            <a:ext cx="4570753" cy="2554545"/>
          </a:xfrm>
          <a:prstGeom prst="rect">
            <a:avLst/>
          </a:prstGeom>
          <a:noFill/>
        </p:spPr>
        <p:txBody>
          <a:bodyPr wrap="square" rtlCol="0">
            <a:spAutoFit/>
          </a:bodyPr>
          <a:lstStyle/>
          <a:p>
            <a:pPr algn="ctr"/>
            <a:r>
              <a:rPr lang="en-AU" sz="8000" dirty="0">
                <a:latin typeface="Seasalt" pitchFamily="2" charset="0"/>
              </a:rPr>
              <a:t>CHAPTER 7</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68317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7</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724096"/>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800" dirty="0">
                <a:latin typeface="Seasalt" pitchFamily="2" charset="0"/>
              </a:rPr>
              <a:t>The author ends the chapter with Oliver climbing up a well described wall inside The </a:t>
            </a:r>
            <a:r>
              <a:rPr lang="en-AU" sz="2800" dirty="0" err="1">
                <a:latin typeface="Seasalt" pitchFamily="2" charset="0"/>
              </a:rPr>
              <a:t>Thurlstone</a:t>
            </a:r>
            <a:r>
              <a:rPr lang="en-AU" sz="2800" dirty="0">
                <a:latin typeface="Seasalt" pitchFamily="2" charset="0"/>
              </a:rPr>
              <a:t>; what technique has the author used at the end of the chapter and what does it mean for the next chapter?</a:t>
            </a:r>
          </a:p>
          <a:p>
            <a:pPr marL="342900" indent="-342900">
              <a:buFont typeface="+mj-lt"/>
              <a:buAutoNum type="arabicPeriod"/>
            </a:pPr>
            <a:endParaRPr lang="en-AU" sz="2800" dirty="0">
              <a:latin typeface="Seasalt" pitchFamily="2" charset="0"/>
            </a:endParaRPr>
          </a:p>
          <a:p>
            <a:pPr marL="342900" indent="-342900">
              <a:buFont typeface="+mj-lt"/>
              <a:buAutoNum type="arabicPeriod"/>
            </a:pPr>
            <a:r>
              <a:rPr lang="en-AU" sz="2800" dirty="0">
                <a:latin typeface="Seasalt" pitchFamily="2" charset="0"/>
              </a:rPr>
              <a:t>Draw a detailed picture/mural of Oliver approaching The </a:t>
            </a:r>
            <a:r>
              <a:rPr lang="en-AU" sz="2800" dirty="0" err="1">
                <a:latin typeface="Seasalt" pitchFamily="2" charset="0"/>
              </a:rPr>
              <a:t>Thurlstone</a:t>
            </a:r>
            <a:r>
              <a:rPr lang="en-AU" sz="2800" dirty="0">
                <a:latin typeface="Seasalt" pitchFamily="2" charset="0"/>
              </a:rPr>
              <a:t> in the Hallowed Shallows surrounded by some of the Rambling Isles mention in the chapter?</a:t>
            </a:r>
          </a:p>
        </p:txBody>
      </p:sp>
    </p:spTree>
    <p:extLst>
      <p:ext uri="{BB962C8B-B14F-4D97-AF65-F5344CB8AC3E}">
        <p14:creationId xmlns:p14="http://schemas.microsoft.com/office/powerpoint/2010/main" val="14908761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5818082" y="2170777"/>
            <a:ext cx="4570753" cy="2554545"/>
          </a:xfrm>
          <a:prstGeom prst="rect">
            <a:avLst/>
          </a:prstGeom>
          <a:noFill/>
        </p:spPr>
        <p:txBody>
          <a:bodyPr wrap="square" rtlCol="0">
            <a:spAutoFit/>
          </a:bodyPr>
          <a:lstStyle/>
          <a:p>
            <a:pPr algn="ctr"/>
            <a:r>
              <a:rPr lang="en-AU" sz="8000" dirty="0">
                <a:latin typeface="Seasalt" pitchFamily="2" charset="0"/>
              </a:rPr>
              <a:t>CHAPTER 8 &amp; 9</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28017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8 &amp; 9</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323987"/>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400" dirty="0">
                <a:latin typeface="Seasalt" pitchFamily="2" charset="0"/>
              </a:rPr>
              <a:t>Chapter 8 was a short chapter; what was the purpose of its inclusion in the story?</a:t>
            </a:r>
          </a:p>
          <a:p>
            <a:pPr marL="342900" indent="-342900">
              <a:buFont typeface="+mj-lt"/>
              <a:buAutoNum type="arabicPeriod"/>
            </a:pPr>
            <a:endParaRPr lang="en-AU" sz="700" dirty="0">
              <a:latin typeface="Seasalt" pitchFamily="2" charset="0"/>
            </a:endParaRPr>
          </a:p>
          <a:p>
            <a:pPr marL="342900" indent="-342900">
              <a:buFont typeface="+mj-lt"/>
              <a:buAutoNum type="arabicPeriod"/>
            </a:pPr>
            <a:r>
              <a:rPr lang="en-AU" sz="2400" dirty="0">
                <a:latin typeface="Seasalt" pitchFamily="2" charset="0"/>
              </a:rPr>
              <a:t>What words can be used to describe the scene where Stacey de Lacey and his army of monkeys approach Oliver? What words describe Oliver’s feelings at this point?</a:t>
            </a:r>
          </a:p>
          <a:p>
            <a:pPr marL="342900" indent="-342900">
              <a:buFont typeface="+mj-lt"/>
              <a:buAutoNum type="arabicPeriod"/>
            </a:pPr>
            <a:endParaRPr lang="en-AU" sz="700" dirty="0">
              <a:latin typeface="Seasalt" pitchFamily="2" charset="0"/>
            </a:endParaRPr>
          </a:p>
          <a:p>
            <a:pPr marL="342900" indent="-342900">
              <a:buFont typeface="+mj-lt"/>
              <a:buAutoNum type="arabicPeriod"/>
            </a:pPr>
            <a:r>
              <a:rPr lang="en-AU" sz="2400" dirty="0">
                <a:latin typeface="Seasalt" pitchFamily="2" charset="0"/>
              </a:rPr>
              <a:t>Using the question above how do the feelings change if we look at it from Stacey de Lacey’s perspective?</a:t>
            </a:r>
          </a:p>
          <a:p>
            <a:pPr marL="342900" indent="-342900">
              <a:buFont typeface="+mj-lt"/>
              <a:buAutoNum type="arabicPeriod"/>
            </a:pPr>
            <a:endParaRPr lang="en-AU" sz="700" dirty="0">
              <a:latin typeface="Seasalt" pitchFamily="2" charset="0"/>
            </a:endParaRPr>
          </a:p>
          <a:p>
            <a:pPr marL="342900" indent="-342900">
              <a:buFont typeface="+mj-lt"/>
              <a:buAutoNum type="arabicPeriod"/>
            </a:pPr>
            <a:r>
              <a:rPr lang="en-AU" sz="2400" dirty="0">
                <a:latin typeface="Seasalt" pitchFamily="2" charset="0"/>
              </a:rPr>
              <a:t>Write a prediction for the remainder of the story.</a:t>
            </a:r>
          </a:p>
        </p:txBody>
      </p:sp>
    </p:spTree>
    <p:extLst>
      <p:ext uri="{BB962C8B-B14F-4D97-AF65-F5344CB8AC3E}">
        <p14:creationId xmlns:p14="http://schemas.microsoft.com/office/powerpoint/2010/main" val="35260365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5960957" y="1555224"/>
            <a:ext cx="4570753" cy="3785652"/>
          </a:xfrm>
          <a:prstGeom prst="rect">
            <a:avLst/>
          </a:prstGeom>
          <a:noFill/>
        </p:spPr>
        <p:txBody>
          <a:bodyPr wrap="square" rtlCol="0">
            <a:spAutoFit/>
          </a:bodyPr>
          <a:lstStyle/>
          <a:p>
            <a:pPr algn="ctr"/>
            <a:r>
              <a:rPr lang="en-AU" sz="8000" dirty="0">
                <a:latin typeface="Seasalt" pitchFamily="2" charset="0"/>
              </a:rPr>
              <a:t>CHAPTER 10 </a:t>
            </a:r>
          </a:p>
          <a:p>
            <a:pPr algn="ctr"/>
            <a:r>
              <a:rPr lang="en-AU" sz="8000" dirty="0">
                <a:latin typeface="Seasalt" pitchFamily="2" charset="0"/>
              </a:rPr>
              <a:t>Part 1</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10753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10 – Part 1</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7251751" cy="3477875"/>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000" dirty="0">
                <a:latin typeface="Seasalt" pitchFamily="2" charset="0"/>
              </a:rPr>
              <a:t>How are each of the following characters feeling in this chapter and what are they doing in this part of the story?</a:t>
            </a:r>
          </a:p>
          <a:p>
            <a:pPr marL="914400" lvl="1" indent="-457200">
              <a:buFont typeface="+mj-lt"/>
              <a:buAutoNum type="alphaLcPeriod"/>
            </a:pPr>
            <a:r>
              <a:rPr lang="en-AU" sz="2000" dirty="0">
                <a:latin typeface="Seasalt" pitchFamily="2" charset="0"/>
              </a:rPr>
              <a:t>Oliver</a:t>
            </a:r>
          </a:p>
          <a:p>
            <a:pPr marL="800100" lvl="1" indent="-342900">
              <a:buFont typeface="+mj-lt"/>
              <a:buAutoNum type="alphaLcPeriod"/>
            </a:pPr>
            <a:r>
              <a:rPr lang="en-AU" sz="2000" dirty="0">
                <a:latin typeface="Seasalt" pitchFamily="2" charset="0"/>
              </a:rPr>
              <a:t>Mr and Mrs Crisp</a:t>
            </a:r>
          </a:p>
          <a:p>
            <a:pPr marL="800100" lvl="1" indent="-342900">
              <a:buFont typeface="+mj-lt"/>
              <a:buAutoNum type="alphaLcPeriod"/>
            </a:pPr>
            <a:r>
              <a:rPr lang="en-AU" sz="2000" dirty="0">
                <a:latin typeface="Seasalt" pitchFamily="2" charset="0"/>
              </a:rPr>
              <a:t>Iris</a:t>
            </a:r>
          </a:p>
          <a:p>
            <a:pPr marL="800100" lvl="1" indent="-342900">
              <a:buFont typeface="+mj-lt"/>
              <a:buAutoNum type="alphaLcPeriod"/>
            </a:pPr>
            <a:r>
              <a:rPr lang="en-AU" sz="2000" dirty="0">
                <a:latin typeface="Seasalt" pitchFamily="2" charset="0"/>
              </a:rPr>
              <a:t>Mr. Culpeper</a:t>
            </a:r>
          </a:p>
          <a:p>
            <a:pPr marL="800100" lvl="1" indent="-342900">
              <a:buFont typeface="+mj-lt"/>
              <a:buAutoNum type="alphaLcPeriod"/>
            </a:pPr>
            <a:r>
              <a:rPr lang="en-AU" sz="2000" dirty="0">
                <a:latin typeface="Seasalt" pitchFamily="2" charset="0"/>
              </a:rPr>
              <a:t>The </a:t>
            </a:r>
            <a:r>
              <a:rPr lang="en-AU" sz="2000" dirty="0" err="1">
                <a:latin typeface="Seasalt" pitchFamily="2" charset="0"/>
              </a:rPr>
              <a:t>Thurlstone</a:t>
            </a:r>
            <a:endParaRPr lang="en-AU" sz="2000" dirty="0">
              <a:latin typeface="Seasalt" pitchFamily="2" charset="0"/>
            </a:endParaRPr>
          </a:p>
          <a:p>
            <a:pPr marL="800100" lvl="1" indent="-342900">
              <a:buFont typeface="+mj-lt"/>
              <a:buAutoNum type="alphaLcPeriod"/>
            </a:pPr>
            <a:r>
              <a:rPr lang="en-AU" sz="2000" dirty="0">
                <a:latin typeface="Seasalt" pitchFamily="2" charset="0"/>
              </a:rPr>
              <a:t>Stacey de Lacey</a:t>
            </a:r>
          </a:p>
          <a:p>
            <a:pPr marL="800100" lvl="1" indent="-342900">
              <a:buFont typeface="+mj-lt"/>
              <a:buAutoNum type="alphaLcPeriod"/>
            </a:pPr>
            <a:r>
              <a:rPr lang="en-AU" sz="2000" dirty="0">
                <a:latin typeface="Seasalt" pitchFamily="2" charset="0"/>
              </a:rPr>
              <a:t>Cliff</a:t>
            </a:r>
          </a:p>
        </p:txBody>
      </p:sp>
      <p:sp>
        <p:nvSpPr>
          <p:cNvPr id="6" name="TextBox 5">
            <a:extLst>
              <a:ext uri="{FF2B5EF4-FFF2-40B4-BE49-F238E27FC236}">
                <a16:creationId xmlns:a16="http://schemas.microsoft.com/office/drawing/2014/main" id="{78F0C726-1C6A-44D0-978D-9373FFB17153}"/>
              </a:ext>
            </a:extLst>
          </p:cNvPr>
          <p:cNvSpPr txBox="1"/>
          <p:nvPr/>
        </p:nvSpPr>
        <p:spPr>
          <a:xfrm>
            <a:off x="7896225" y="3491700"/>
            <a:ext cx="3762375" cy="1846659"/>
          </a:xfrm>
          <a:prstGeom prst="rect">
            <a:avLst/>
          </a:prstGeom>
          <a:noFill/>
        </p:spPr>
        <p:txBody>
          <a:bodyPr wrap="square" rtlCol="0">
            <a:spAutoFit/>
          </a:bodyPr>
          <a:lstStyle/>
          <a:p>
            <a:pPr marL="457200" indent="-457200">
              <a:buFont typeface="+mj-lt"/>
              <a:buAutoNum type="arabicPeriod" startAt="2"/>
            </a:pPr>
            <a:r>
              <a:rPr lang="en-AU" sz="2400" dirty="0">
                <a:latin typeface="Seasalt" pitchFamily="2" charset="0"/>
              </a:rPr>
              <a:t>Rewrite your prediction for the end of the story if it has been disproven or now seems unlikely.</a:t>
            </a:r>
            <a:endParaRPr lang="en-AU" sz="2800" dirty="0">
              <a:latin typeface="Seasalt" pitchFamily="2" charset="0"/>
            </a:endParaRPr>
          </a:p>
          <a:p>
            <a:endParaRPr lang="en-AU" dirty="0"/>
          </a:p>
        </p:txBody>
      </p:sp>
    </p:spTree>
    <p:extLst>
      <p:ext uri="{BB962C8B-B14F-4D97-AF65-F5344CB8AC3E}">
        <p14:creationId xmlns:p14="http://schemas.microsoft.com/office/powerpoint/2010/main" val="17881458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5980007" y="1536173"/>
            <a:ext cx="4570753" cy="3785652"/>
          </a:xfrm>
          <a:prstGeom prst="rect">
            <a:avLst/>
          </a:prstGeom>
          <a:noFill/>
        </p:spPr>
        <p:txBody>
          <a:bodyPr wrap="square" rtlCol="0">
            <a:spAutoFit/>
          </a:bodyPr>
          <a:lstStyle/>
          <a:p>
            <a:pPr algn="ctr"/>
            <a:r>
              <a:rPr lang="en-AU" sz="8000" dirty="0">
                <a:latin typeface="Seasalt" pitchFamily="2" charset="0"/>
              </a:rPr>
              <a:t>CHAPTER 10 </a:t>
            </a:r>
          </a:p>
          <a:p>
            <a:pPr algn="ctr"/>
            <a:r>
              <a:rPr lang="en-AU" sz="8000" dirty="0">
                <a:latin typeface="Seasalt" pitchFamily="2" charset="0"/>
              </a:rPr>
              <a:t>Part 2</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50012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10 – Part 2</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385542"/>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400" dirty="0">
                <a:latin typeface="Seasalt" pitchFamily="2" charset="0"/>
              </a:rPr>
              <a:t>What can the destruction of The </a:t>
            </a:r>
            <a:r>
              <a:rPr lang="en-AU" sz="2400" dirty="0" err="1">
                <a:latin typeface="Seasalt" pitchFamily="2" charset="0"/>
              </a:rPr>
              <a:t>Thurlstone</a:t>
            </a:r>
            <a:r>
              <a:rPr lang="en-AU" sz="2400" dirty="0">
                <a:latin typeface="Seasalt" pitchFamily="2" charset="0"/>
              </a:rPr>
              <a:t> be likened to that we may see in our world? Use examples and phrases from the text to help draw comparisons.</a:t>
            </a:r>
          </a:p>
          <a:p>
            <a:pPr marL="342900" indent="-342900">
              <a:buFont typeface="+mj-lt"/>
              <a:buAutoNum type="arabicPeriod"/>
            </a:pPr>
            <a:endParaRPr lang="en-AU" sz="1000" dirty="0">
              <a:latin typeface="Seasalt" pitchFamily="2" charset="0"/>
            </a:endParaRPr>
          </a:p>
          <a:p>
            <a:pPr marL="342900" indent="-342900">
              <a:buFont typeface="+mj-lt"/>
              <a:buAutoNum type="arabicPeriod"/>
            </a:pPr>
            <a:r>
              <a:rPr lang="en-AU" sz="2400" dirty="0">
                <a:latin typeface="Seasalt" pitchFamily="2" charset="0"/>
              </a:rPr>
              <a:t>Did Cliff deserve to win at the Night of the </a:t>
            </a:r>
            <a:r>
              <a:rPr lang="en-AU" sz="2400" dirty="0" err="1">
                <a:latin typeface="Seasalt" pitchFamily="2" charset="0"/>
              </a:rPr>
              <a:t>Seawigs</a:t>
            </a:r>
            <a:r>
              <a:rPr lang="en-AU" sz="2400" dirty="0">
                <a:latin typeface="Seasalt" pitchFamily="2" charset="0"/>
              </a:rPr>
              <a:t>? Why/why not?</a:t>
            </a:r>
          </a:p>
          <a:p>
            <a:pPr marL="342900" indent="-342900">
              <a:buFont typeface="+mj-lt"/>
              <a:buAutoNum type="arabicPeriod"/>
            </a:pPr>
            <a:endParaRPr lang="en-AU" sz="1000" dirty="0">
              <a:latin typeface="Seasalt" pitchFamily="2" charset="0"/>
            </a:endParaRPr>
          </a:p>
          <a:p>
            <a:pPr marL="342900" indent="-342900">
              <a:buFont typeface="+mj-lt"/>
              <a:buAutoNum type="arabicPeriod"/>
            </a:pPr>
            <a:r>
              <a:rPr lang="en-AU" sz="2400" dirty="0">
                <a:latin typeface="Seasalt" pitchFamily="2" charset="0"/>
              </a:rPr>
              <a:t>What is your opinion on Cliff rejecting the greatest honour a Rambling Isles can receive?</a:t>
            </a:r>
          </a:p>
          <a:p>
            <a:pPr marL="342900" indent="-342900">
              <a:buFont typeface="+mj-lt"/>
              <a:buAutoNum type="arabicPeriod"/>
            </a:pPr>
            <a:endParaRPr lang="en-AU" sz="1000" dirty="0">
              <a:latin typeface="Seasalt" pitchFamily="2" charset="0"/>
            </a:endParaRPr>
          </a:p>
          <a:p>
            <a:pPr marL="342900" indent="-342900">
              <a:buFont typeface="+mj-lt"/>
              <a:buAutoNum type="arabicPeriod"/>
            </a:pPr>
            <a:r>
              <a:rPr lang="en-AU" sz="2400" dirty="0">
                <a:latin typeface="Seasalt" pitchFamily="2" charset="0"/>
              </a:rPr>
              <a:t>Was Stacey de Lacey’s end in this chapter just? </a:t>
            </a:r>
            <a:r>
              <a:rPr lang="en-AU" sz="2400" dirty="0"/>
              <a:t>(</a:t>
            </a:r>
            <a:r>
              <a:rPr lang="en-AU" sz="2400" dirty="0">
                <a:latin typeface="Seasalt" pitchFamily="2" charset="0"/>
              </a:rPr>
              <a:t>Did Stacey get what was coming to him</a:t>
            </a:r>
            <a:r>
              <a:rPr lang="en-AU" sz="2400" dirty="0"/>
              <a:t>)</a:t>
            </a:r>
            <a:r>
              <a:rPr lang="en-AU" sz="2400" dirty="0">
                <a:latin typeface="Seasalt" pitchFamily="2" charset="0"/>
              </a:rPr>
              <a:t>? Why/why not?</a:t>
            </a:r>
          </a:p>
        </p:txBody>
      </p:sp>
    </p:spTree>
    <p:extLst>
      <p:ext uri="{BB962C8B-B14F-4D97-AF65-F5344CB8AC3E}">
        <p14:creationId xmlns:p14="http://schemas.microsoft.com/office/powerpoint/2010/main" val="22238385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5941907" y="2170777"/>
            <a:ext cx="4570753" cy="2554545"/>
          </a:xfrm>
          <a:prstGeom prst="rect">
            <a:avLst/>
          </a:prstGeom>
          <a:noFill/>
        </p:spPr>
        <p:txBody>
          <a:bodyPr wrap="square" rtlCol="0">
            <a:spAutoFit/>
          </a:bodyPr>
          <a:lstStyle/>
          <a:p>
            <a:pPr algn="ctr"/>
            <a:r>
              <a:rPr lang="en-AU" sz="8000" dirty="0">
                <a:latin typeface="Seasalt" pitchFamily="2" charset="0"/>
              </a:rPr>
              <a:t>CHAPTER 11</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14490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11</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477875"/>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000" dirty="0">
                <a:latin typeface="Seasalt" pitchFamily="2" charset="0"/>
              </a:rPr>
              <a:t>The story ends in Chapter 10 and the author uses Chapter 11 to outline the coda of the characters </a:t>
            </a:r>
            <a:r>
              <a:rPr lang="en-AU" sz="2000" dirty="0"/>
              <a:t>(</a:t>
            </a:r>
            <a:r>
              <a:rPr lang="en-AU" sz="2000" dirty="0">
                <a:latin typeface="Seasalt" pitchFamily="2" charset="0"/>
              </a:rPr>
              <a:t>how they have changed since the beginning of the story</a:t>
            </a:r>
            <a:r>
              <a:rPr lang="en-AU" sz="2000" dirty="0"/>
              <a:t>)</a:t>
            </a:r>
            <a:r>
              <a:rPr lang="en-AU" sz="2000" dirty="0">
                <a:latin typeface="Seasalt" pitchFamily="2" charset="0"/>
              </a:rPr>
              <a:t>.  Explain how each of the following characters have changed since they were first introduced, use examples from the text to help support your answer</a:t>
            </a:r>
          </a:p>
          <a:p>
            <a:pPr marL="800100" lvl="1" indent="-342900">
              <a:buFont typeface="+mj-lt"/>
              <a:buAutoNum type="arabicPeriod"/>
            </a:pPr>
            <a:r>
              <a:rPr lang="en-AU" sz="2000" dirty="0">
                <a:latin typeface="Seasalt" pitchFamily="2" charset="0"/>
              </a:rPr>
              <a:t>Oliver</a:t>
            </a:r>
          </a:p>
          <a:p>
            <a:pPr marL="800100" lvl="1" indent="-342900">
              <a:buFont typeface="+mj-lt"/>
              <a:buAutoNum type="arabicPeriod"/>
            </a:pPr>
            <a:r>
              <a:rPr lang="en-AU" sz="2000" dirty="0">
                <a:latin typeface="Seasalt" pitchFamily="2" charset="0"/>
              </a:rPr>
              <a:t>Cliff</a:t>
            </a:r>
          </a:p>
          <a:p>
            <a:pPr marL="800100" lvl="1" indent="-342900">
              <a:buFont typeface="+mj-lt"/>
              <a:buAutoNum type="arabicPeriod"/>
            </a:pPr>
            <a:r>
              <a:rPr lang="en-AU" sz="2000" dirty="0">
                <a:latin typeface="Seasalt" pitchFamily="2" charset="0"/>
              </a:rPr>
              <a:t>Mr and Mrs Crisp</a:t>
            </a:r>
          </a:p>
          <a:p>
            <a:pPr lvl="1"/>
            <a:r>
              <a:rPr lang="en-AU" sz="2000" dirty="0">
                <a:latin typeface="Seasalt" pitchFamily="2" charset="0"/>
              </a:rPr>
              <a:t> </a:t>
            </a:r>
          </a:p>
          <a:p>
            <a:pPr marL="342900" indent="-342900">
              <a:buFont typeface="+mj-lt"/>
              <a:buAutoNum type="arabicPeriod"/>
            </a:pPr>
            <a:r>
              <a:rPr lang="en-AU" sz="2000" dirty="0">
                <a:latin typeface="Seasalt" pitchFamily="2" charset="0"/>
              </a:rPr>
              <a:t>Draw a map of Oliver’s adventure - theme your map like an old style pirates’ map with graphic images of each location and an outline or dashed line to show the path travelled by Oliver.</a:t>
            </a:r>
            <a:endParaRPr lang="en-AU" sz="2400" dirty="0">
              <a:latin typeface="Seasalt" pitchFamily="2" charset="0"/>
            </a:endParaRPr>
          </a:p>
        </p:txBody>
      </p:sp>
    </p:spTree>
    <p:extLst>
      <p:ext uri="{BB962C8B-B14F-4D97-AF65-F5344CB8AC3E}">
        <p14:creationId xmlns:p14="http://schemas.microsoft.com/office/powerpoint/2010/main" val="1802411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images-na.ssl-images-amazon.com/images/I/51EENeLesvL._SX343_BO1,204,203,200_.jpg">
            <a:extLst>
              <a:ext uri="{FF2B5EF4-FFF2-40B4-BE49-F238E27FC236}">
                <a16:creationId xmlns:a16="http://schemas.microsoft.com/office/drawing/2014/main" id="{4E09F043-2C7C-4367-A896-CEF8B2BDF0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74FD44B-E7BA-462D-8998-6F0940AE13B1}"/>
              </a:ext>
            </a:extLst>
          </p:cNvPr>
          <p:cNvSpPr txBox="1"/>
          <p:nvPr/>
        </p:nvSpPr>
        <p:spPr>
          <a:xfrm>
            <a:off x="5680364" y="1328954"/>
            <a:ext cx="5342756" cy="4247317"/>
          </a:xfrm>
          <a:prstGeom prst="rect">
            <a:avLst/>
          </a:prstGeom>
          <a:noFill/>
        </p:spPr>
        <p:txBody>
          <a:bodyPr wrap="square" rtlCol="0">
            <a:spAutoFit/>
          </a:bodyPr>
          <a:lstStyle/>
          <a:p>
            <a:pPr algn="ctr"/>
            <a:r>
              <a:rPr lang="en-AU" sz="5400" b="1" dirty="0">
                <a:latin typeface="Seasalt" pitchFamily="2" charset="0"/>
              </a:rPr>
              <a:t>Analyse the front cover; what do you think/wonder about this story?</a:t>
            </a:r>
            <a:endParaRPr lang="en-AU" sz="1600" dirty="0">
              <a:latin typeface="Seasalt" pitchFamily="2" charset="0"/>
            </a:endParaRPr>
          </a:p>
        </p:txBody>
      </p:sp>
      <p:sp>
        <p:nvSpPr>
          <p:cNvPr id="4" name="Rectangle 3">
            <a:extLst>
              <a:ext uri="{FF2B5EF4-FFF2-40B4-BE49-F238E27FC236}">
                <a16:creationId xmlns:a16="http://schemas.microsoft.com/office/drawing/2014/main" id="{72F3066B-EA97-4053-AD8F-6B41A6371820}"/>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8098093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6322907" y="2170777"/>
            <a:ext cx="4570753" cy="2554545"/>
          </a:xfrm>
          <a:prstGeom prst="rect">
            <a:avLst/>
          </a:prstGeom>
          <a:noFill/>
        </p:spPr>
        <p:txBody>
          <a:bodyPr wrap="square" rtlCol="0">
            <a:spAutoFit/>
          </a:bodyPr>
          <a:lstStyle/>
          <a:p>
            <a:pPr algn="ctr"/>
            <a:r>
              <a:rPr lang="en-AU" sz="8000" dirty="0">
                <a:latin typeface="Seasalt" pitchFamily="2" charset="0"/>
              </a:rPr>
              <a:t>Book Review</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1450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736750" y="712951"/>
            <a:ext cx="7756859" cy="2154436"/>
          </a:xfrm>
          <a:prstGeom prst="rect">
            <a:avLst/>
          </a:prstGeom>
          <a:noFill/>
        </p:spPr>
        <p:txBody>
          <a:bodyPr wrap="square" rtlCol="0">
            <a:spAutoFit/>
          </a:bodyPr>
          <a:lstStyle/>
          <a:p>
            <a:pPr algn="ctr"/>
            <a:r>
              <a:rPr lang="en-AU" sz="8000" b="1" dirty="0">
                <a:latin typeface="Seasalt" pitchFamily="2" charset="0"/>
              </a:rPr>
              <a:t>BOOK REVIEW</a:t>
            </a:r>
          </a:p>
          <a:p>
            <a:pPr algn="ctr"/>
            <a:r>
              <a:rPr lang="en-AU" sz="5400" b="1" dirty="0">
                <a:latin typeface="Seasalt" pitchFamily="2" charset="0"/>
              </a:rPr>
              <a:t>Questions</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416320"/>
          </a:xfrm>
          <a:prstGeom prst="rect">
            <a:avLst/>
          </a:prstGeom>
          <a:noFill/>
        </p:spPr>
        <p:txBody>
          <a:bodyPr wrap="square" rtlCol="0">
            <a:spAutoFit/>
          </a:bodyPr>
          <a:lstStyle/>
          <a:p>
            <a:pPr marL="342900" indent="-342900">
              <a:buFont typeface="+mj-lt"/>
              <a:buAutoNum type="arabicPeriod"/>
            </a:pPr>
            <a:r>
              <a:rPr lang="en-AU" sz="2400" dirty="0">
                <a:latin typeface="Seasalt" pitchFamily="2" charset="0"/>
              </a:rPr>
              <a:t>Write a synopsis of the story. A summary with more detailed plot points than a blurb.</a:t>
            </a:r>
          </a:p>
          <a:p>
            <a:pPr marL="342900" indent="-342900">
              <a:buFont typeface="+mj-lt"/>
              <a:buAutoNum type="arabicPeriod"/>
            </a:pPr>
            <a:endParaRPr lang="en-AU" sz="2400" dirty="0">
              <a:latin typeface="Seasalt" pitchFamily="2" charset="0"/>
            </a:endParaRPr>
          </a:p>
          <a:p>
            <a:pPr marL="342900" indent="-342900">
              <a:buFont typeface="+mj-lt"/>
              <a:buAutoNum type="arabicPeriod"/>
            </a:pPr>
            <a:r>
              <a:rPr lang="en-AU" sz="2400" dirty="0">
                <a:latin typeface="Seasalt" pitchFamily="2" charset="0"/>
              </a:rPr>
              <a:t>What “Useful Items” did Oliver use throughout the book, that he may have packed back in Chapter 2 page 17?</a:t>
            </a:r>
          </a:p>
          <a:p>
            <a:pPr marL="342900" indent="-342900">
              <a:buFont typeface="+mj-lt"/>
              <a:buAutoNum type="arabicPeriod"/>
            </a:pPr>
            <a:endParaRPr lang="en-AU" sz="2400" dirty="0">
              <a:latin typeface="Seasalt" pitchFamily="2" charset="0"/>
            </a:endParaRPr>
          </a:p>
          <a:p>
            <a:pPr marL="342900" indent="-342900">
              <a:buFont typeface="+mj-lt"/>
              <a:buAutoNum type="arabicPeriod"/>
            </a:pPr>
            <a:r>
              <a:rPr lang="en-AU" sz="2400" dirty="0">
                <a:latin typeface="Seasalt" pitchFamily="2" charset="0"/>
              </a:rPr>
              <a:t>The author uses some flashbacks throughout </a:t>
            </a:r>
            <a:r>
              <a:rPr lang="en-AU" sz="2400">
                <a:latin typeface="Seasalt" pitchFamily="2" charset="0"/>
              </a:rPr>
              <a:t>the story; </a:t>
            </a:r>
            <a:r>
              <a:rPr lang="en-AU" sz="2400" dirty="0">
                <a:latin typeface="Seasalt" pitchFamily="2" charset="0"/>
              </a:rPr>
              <a:t>what purpose do they serve?</a:t>
            </a:r>
          </a:p>
          <a:p>
            <a:pPr marL="342900" indent="-342900">
              <a:buFont typeface="+mj-lt"/>
              <a:buAutoNum type="arabicPeriod"/>
            </a:pPr>
            <a:endParaRPr lang="en-AU" sz="2400" dirty="0">
              <a:latin typeface="Seasalt" pitchFamily="2" charset="0"/>
            </a:endParaRPr>
          </a:p>
          <a:p>
            <a:pPr marL="342900" indent="-342900">
              <a:buFont typeface="+mj-lt"/>
              <a:buAutoNum type="arabicPeriod"/>
            </a:pPr>
            <a:r>
              <a:rPr lang="en-AU" sz="2400" dirty="0">
                <a:latin typeface="Seasalt" pitchFamily="2" charset="0"/>
              </a:rPr>
              <a:t>How did Oliver’s upbringing as an explorer help him at different points in the story? Use examples and phrases from the text to support your answer.</a:t>
            </a:r>
          </a:p>
        </p:txBody>
      </p:sp>
      <p:cxnSp>
        <p:nvCxnSpPr>
          <p:cNvPr id="7" name="Straight Connector 6">
            <a:extLst>
              <a:ext uri="{FF2B5EF4-FFF2-40B4-BE49-F238E27FC236}">
                <a16:creationId xmlns:a16="http://schemas.microsoft.com/office/drawing/2014/main" id="{A6ADBDC1-3541-4B71-B6B7-880BB315F994}"/>
              </a:ext>
            </a:extLst>
          </p:cNvPr>
          <p:cNvCxnSpPr/>
          <p:nvPr/>
        </p:nvCxnSpPr>
        <p:spPr>
          <a:xfrm>
            <a:off x="4048125" y="1790169"/>
            <a:ext cx="5010150" cy="0"/>
          </a:xfrm>
          <a:prstGeom prst="line">
            <a:avLst/>
          </a:prstGeom>
          <a:ln w="666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93560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87224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3A350A0-B0A5-47FB-AE15-0AE7097E6205}"/>
              </a:ext>
            </a:extLst>
          </p:cNvPr>
          <p:cNvSpPr txBox="1"/>
          <p:nvPr/>
        </p:nvSpPr>
        <p:spPr>
          <a:xfrm>
            <a:off x="5505450" y="2028615"/>
            <a:ext cx="5583343" cy="2800767"/>
          </a:xfrm>
          <a:prstGeom prst="rect">
            <a:avLst/>
          </a:prstGeom>
          <a:noFill/>
        </p:spPr>
        <p:txBody>
          <a:bodyPr wrap="square" rtlCol="0">
            <a:spAutoFit/>
          </a:bodyPr>
          <a:lstStyle/>
          <a:p>
            <a:pPr algn="ctr"/>
            <a:r>
              <a:rPr lang="en-AU" sz="8800" dirty="0">
                <a:latin typeface="Seasalt" pitchFamily="2" charset="0"/>
              </a:rPr>
              <a:t>THE FIRST</a:t>
            </a:r>
          </a:p>
          <a:p>
            <a:pPr algn="ctr"/>
            <a:r>
              <a:rPr lang="en-AU" sz="8800" dirty="0">
                <a:latin typeface="Seasalt" pitchFamily="2" charset="0"/>
              </a:rPr>
              <a:t>SENTENCE</a:t>
            </a:r>
          </a:p>
        </p:txBody>
      </p:sp>
      <p:pic>
        <p:nvPicPr>
          <p:cNvPr id="3" name="Picture 2" descr="https://images-na.ssl-images-amazon.com/images/I/51EENeLesvL._SX343_BO1,204,203,200_.jpg">
            <a:extLst>
              <a:ext uri="{FF2B5EF4-FFF2-40B4-BE49-F238E27FC236}">
                <a16:creationId xmlns:a16="http://schemas.microsoft.com/office/drawing/2014/main" id="{99ED28A2-EF3C-46D7-952D-10D9870CF0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2C70A0CF-CCFE-48D3-91C3-E09C72793E02}"/>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082419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3A350A0-B0A5-47FB-AE15-0AE7097E6205}"/>
              </a:ext>
            </a:extLst>
          </p:cNvPr>
          <p:cNvSpPr txBox="1"/>
          <p:nvPr/>
        </p:nvSpPr>
        <p:spPr>
          <a:xfrm>
            <a:off x="1033039" y="920621"/>
            <a:ext cx="10125922" cy="5016758"/>
          </a:xfrm>
          <a:prstGeom prst="rect">
            <a:avLst/>
          </a:prstGeom>
          <a:noFill/>
        </p:spPr>
        <p:txBody>
          <a:bodyPr wrap="square" rtlCol="0">
            <a:spAutoFit/>
          </a:bodyPr>
          <a:lstStyle/>
          <a:p>
            <a:pPr algn="ctr"/>
            <a:r>
              <a:rPr lang="en-AU" sz="8000" b="1" dirty="0">
                <a:latin typeface="Seasalt" pitchFamily="2" charset="0"/>
              </a:rPr>
              <a:t>Oliver’s mother and father were explorers. They had met on the top of Mount Everest.</a:t>
            </a:r>
          </a:p>
        </p:txBody>
      </p:sp>
      <p:sp>
        <p:nvSpPr>
          <p:cNvPr id="4" name="Rectangle 3">
            <a:extLst>
              <a:ext uri="{FF2B5EF4-FFF2-40B4-BE49-F238E27FC236}">
                <a16:creationId xmlns:a16="http://schemas.microsoft.com/office/drawing/2014/main" id="{2C70A0CF-CCFE-48D3-91C3-E09C72793E02}"/>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71355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3298725" y="563538"/>
            <a:ext cx="7756859" cy="1938992"/>
          </a:xfrm>
          <a:prstGeom prst="rect">
            <a:avLst/>
          </a:prstGeom>
          <a:noFill/>
        </p:spPr>
        <p:txBody>
          <a:bodyPr wrap="square" rtlCol="0">
            <a:spAutoFit/>
          </a:bodyPr>
          <a:lstStyle/>
          <a:p>
            <a:pPr algn="ctr"/>
            <a:r>
              <a:rPr lang="en-AU" sz="4000" b="1" dirty="0">
                <a:latin typeface="Seasalt" pitchFamily="2" charset="0"/>
              </a:rPr>
              <a:t>Oliver’s mother and father were explorers. They had met on the top of Mount Everest.</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970318"/>
          </a:xfrm>
          <a:prstGeom prst="rect">
            <a:avLst/>
          </a:prstGeom>
          <a:noFill/>
        </p:spPr>
        <p:txBody>
          <a:bodyPr wrap="square" rtlCol="0">
            <a:spAutoFit/>
          </a:bodyPr>
          <a:lstStyle/>
          <a:p>
            <a:r>
              <a:rPr lang="en-AU" sz="2600" u="sng" dirty="0">
                <a:latin typeface="Seasalt" pitchFamily="2" charset="0"/>
              </a:rPr>
              <a:t>EXTEND THE SENTENCE</a:t>
            </a:r>
            <a:br>
              <a:rPr lang="en-AU" sz="2600" dirty="0">
                <a:latin typeface="Seasalt" pitchFamily="2" charset="0"/>
              </a:rPr>
            </a:br>
            <a:r>
              <a:rPr lang="en-AU" sz="2600" dirty="0">
                <a:latin typeface="Seasalt" pitchFamily="2" charset="0"/>
              </a:rPr>
              <a:t>Oliver’s mother and father were explorers. They had met on the top of Mount Everest, but…</a:t>
            </a:r>
          </a:p>
          <a:p>
            <a:pPr fontAlgn="base"/>
            <a:r>
              <a:rPr lang="en-AU" sz="2600" dirty="0">
                <a:latin typeface="Seasalt" pitchFamily="2" charset="0"/>
              </a:rPr>
              <a:t>Oliver’s mother and father were explorers. They had met on the top of Mount Everest, and</a:t>
            </a:r>
          </a:p>
          <a:p>
            <a:pPr fontAlgn="base"/>
            <a:r>
              <a:rPr lang="en-AU" sz="2600" dirty="0">
                <a:latin typeface="Seasalt" pitchFamily="2" charset="0"/>
              </a:rPr>
              <a:t>Oliver’s mother and father were explorers. They had met on the top of Mount Everest, so…</a:t>
            </a:r>
          </a:p>
          <a:p>
            <a:pPr fontAlgn="base"/>
            <a:r>
              <a:rPr lang="en-AU" sz="2600" dirty="0">
                <a:latin typeface="Seasalt" pitchFamily="2" charset="0"/>
              </a:rPr>
              <a:t>Oliver’s mother and father were explorers. They had met on the top of Mount Everest because…</a:t>
            </a:r>
          </a:p>
          <a:p>
            <a:endParaRPr lang="en-AU" dirty="0">
              <a:latin typeface="Seasalt" pitchFamily="2" charset="0"/>
            </a:endParaRPr>
          </a:p>
        </p:txBody>
      </p:sp>
    </p:spTree>
    <p:extLst>
      <p:ext uri="{BB962C8B-B14F-4D97-AF65-F5344CB8AC3E}">
        <p14:creationId xmlns:p14="http://schemas.microsoft.com/office/powerpoint/2010/main" val="26564187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3298725" y="563538"/>
            <a:ext cx="7756859" cy="1938992"/>
          </a:xfrm>
          <a:prstGeom prst="rect">
            <a:avLst/>
          </a:prstGeom>
          <a:noFill/>
        </p:spPr>
        <p:txBody>
          <a:bodyPr wrap="square" rtlCol="0">
            <a:spAutoFit/>
          </a:bodyPr>
          <a:lstStyle/>
          <a:p>
            <a:pPr algn="ctr"/>
            <a:r>
              <a:rPr lang="en-AU" sz="4000" b="1" dirty="0">
                <a:latin typeface="Seasalt" pitchFamily="2" charset="0"/>
              </a:rPr>
              <a:t>Oliver’s mother and father were explorers. They had met on the top of Mount Everest.</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a:extLst>
              <a:ext uri="{FF2B5EF4-FFF2-40B4-BE49-F238E27FC236}">
                <a16:creationId xmlns:a16="http://schemas.microsoft.com/office/drawing/2014/main" id="{3D22C71C-E118-4AD5-AD8F-A1260B2841B1}"/>
              </a:ext>
            </a:extLst>
          </p:cNvPr>
          <p:cNvSpPr txBox="1"/>
          <p:nvPr/>
        </p:nvSpPr>
        <p:spPr>
          <a:xfrm>
            <a:off x="431700" y="3019015"/>
            <a:ext cx="10846034" cy="3108543"/>
          </a:xfrm>
          <a:prstGeom prst="rect">
            <a:avLst/>
          </a:prstGeom>
          <a:noFill/>
        </p:spPr>
        <p:txBody>
          <a:bodyPr wrap="square" rtlCol="0">
            <a:spAutoFit/>
          </a:bodyPr>
          <a:lstStyle/>
          <a:p>
            <a:r>
              <a:rPr lang="en-AU" sz="3200" u="sng" dirty="0">
                <a:latin typeface="Seasalt" pitchFamily="2" charset="0"/>
              </a:rPr>
              <a:t>EXPAND  THE SENTENCE</a:t>
            </a:r>
          </a:p>
          <a:p>
            <a:pPr fontAlgn="base"/>
            <a:r>
              <a:rPr lang="en-AU" sz="2800" dirty="0">
                <a:latin typeface="Seasalt" pitchFamily="2" charset="0"/>
              </a:rPr>
              <a:t>To give the reader more information about how they met.</a:t>
            </a:r>
          </a:p>
          <a:p>
            <a:pPr fontAlgn="base"/>
            <a:endParaRPr lang="en-AU" sz="800" dirty="0">
              <a:latin typeface="Seasalt" pitchFamily="2" charset="0"/>
            </a:endParaRPr>
          </a:p>
          <a:p>
            <a:pPr fontAlgn="base"/>
            <a:r>
              <a:rPr lang="en-AU" sz="2800" dirty="0">
                <a:latin typeface="Seasalt" pitchFamily="2" charset="0"/>
              </a:rPr>
              <a:t>To make the situation sound dangerous and risky to be there.</a:t>
            </a:r>
          </a:p>
          <a:p>
            <a:pPr fontAlgn="base"/>
            <a:endParaRPr lang="en-AU" sz="800" dirty="0">
              <a:latin typeface="Seasalt" pitchFamily="2" charset="0"/>
            </a:endParaRPr>
          </a:p>
          <a:p>
            <a:pPr fontAlgn="base"/>
            <a:r>
              <a:rPr lang="en-AU" sz="2800" dirty="0">
                <a:latin typeface="Seasalt" pitchFamily="2" charset="0"/>
              </a:rPr>
              <a:t>Expand the sentence by using antonyms for words.</a:t>
            </a:r>
          </a:p>
          <a:p>
            <a:pPr fontAlgn="base"/>
            <a:endParaRPr lang="en-AU" sz="800" dirty="0">
              <a:latin typeface="Seasalt" pitchFamily="2" charset="0"/>
            </a:endParaRPr>
          </a:p>
          <a:p>
            <a:pPr fontAlgn="base"/>
            <a:r>
              <a:rPr lang="en-AU" sz="2800" dirty="0">
                <a:latin typeface="Seasalt" pitchFamily="2" charset="0"/>
              </a:rPr>
              <a:t>Expand the sentence so Oliver’s parents sound under qualified to be up on Mount Everest.</a:t>
            </a:r>
            <a:endParaRPr lang="en-AU" sz="2000" dirty="0">
              <a:latin typeface="Seasalt" pitchFamily="2" charset="0"/>
            </a:endParaRPr>
          </a:p>
        </p:txBody>
      </p:sp>
    </p:spTree>
    <p:extLst>
      <p:ext uri="{BB962C8B-B14F-4D97-AF65-F5344CB8AC3E}">
        <p14:creationId xmlns:p14="http://schemas.microsoft.com/office/powerpoint/2010/main" val="28943354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5837132" y="2170777"/>
            <a:ext cx="4570753" cy="2554545"/>
          </a:xfrm>
          <a:prstGeom prst="rect">
            <a:avLst/>
          </a:prstGeom>
          <a:noFill/>
        </p:spPr>
        <p:txBody>
          <a:bodyPr wrap="square" rtlCol="0">
            <a:spAutoFit/>
          </a:bodyPr>
          <a:lstStyle/>
          <a:p>
            <a:pPr algn="ctr"/>
            <a:r>
              <a:rPr lang="en-AU" sz="8000" dirty="0">
                <a:latin typeface="Seasalt" pitchFamily="2" charset="0"/>
              </a:rPr>
              <a:t>CHAPTER 1</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7074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1</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077766"/>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800" dirty="0">
                <a:latin typeface="Seasalt" pitchFamily="2" charset="0"/>
              </a:rPr>
              <a:t>What type of character traits can we see in Oliver?</a:t>
            </a:r>
          </a:p>
          <a:p>
            <a:pPr marL="342900" indent="-342900">
              <a:buFont typeface="+mj-lt"/>
              <a:buAutoNum type="arabicPeriod"/>
            </a:pPr>
            <a:endParaRPr lang="en-AU" sz="700" dirty="0">
              <a:latin typeface="Seasalt" pitchFamily="2" charset="0"/>
            </a:endParaRPr>
          </a:p>
          <a:p>
            <a:pPr marL="342900" indent="-342900">
              <a:buFont typeface="+mj-lt"/>
              <a:buAutoNum type="arabicPeriod"/>
            </a:pPr>
            <a:r>
              <a:rPr lang="en-AU" sz="2800" dirty="0">
                <a:latin typeface="Seasalt" pitchFamily="2" charset="0"/>
              </a:rPr>
              <a:t>Draw a graph showing how Oliver’s emotions changed throughout the chapter.</a:t>
            </a:r>
          </a:p>
          <a:p>
            <a:pPr marL="342900" indent="-342900">
              <a:buFont typeface="+mj-lt"/>
              <a:buAutoNum type="arabicPeriod"/>
            </a:pPr>
            <a:endParaRPr lang="en-AU" sz="700" dirty="0">
              <a:latin typeface="Seasalt" pitchFamily="2" charset="0"/>
            </a:endParaRPr>
          </a:p>
          <a:p>
            <a:pPr marL="342900" indent="-342900">
              <a:buFont typeface="+mj-lt"/>
              <a:buAutoNum type="arabicPeriod"/>
            </a:pPr>
            <a:r>
              <a:rPr lang="en-AU" sz="2800" dirty="0">
                <a:latin typeface="Seasalt" pitchFamily="2" charset="0"/>
              </a:rPr>
              <a:t>How does Oliver feel in the build up to the end of the chapter and how does it change? How does the author convey this message to the reader? Use examples from the chapter.</a:t>
            </a:r>
            <a:endParaRPr lang="en-AU" sz="1600" dirty="0">
              <a:latin typeface="Seasalt" pitchFamily="2" charset="0"/>
            </a:endParaRPr>
          </a:p>
        </p:txBody>
      </p:sp>
    </p:spTree>
    <p:extLst>
      <p:ext uri="{BB962C8B-B14F-4D97-AF65-F5344CB8AC3E}">
        <p14:creationId xmlns:p14="http://schemas.microsoft.com/office/powerpoint/2010/main" val="19333946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TotalTime>
  <Words>1228</Words>
  <Application>Microsoft Macintosh PowerPoint</Application>
  <PresentationFormat>Widescreen</PresentationFormat>
  <Paragraphs>134</Paragraphs>
  <Slides>32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Calibri</vt:lpstr>
      <vt:lpstr>Calibri Light</vt:lpstr>
      <vt:lpstr>Candara</vt:lpstr>
      <vt:lpstr>Seasalt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Jamie Pistrin</dc:creator>
  <cp:lastModifiedBy>Andrew Jennings</cp:lastModifiedBy>
  <cp:revision>9</cp:revision>
  <dcterms:created xsi:type="dcterms:W3CDTF">2020-05-25T03:54:33Z</dcterms:created>
  <dcterms:modified xsi:type="dcterms:W3CDTF">2026-07-03T10:56:57Z</dcterms:modified>
</cp:coreProperties>
</file>