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2" r:id="rId3"/>
    <p:sldId id="257" r:id="rId4"/>
    <p:sldId id="258" r:id="rId5"/>
    <p:sldId id="259" r:id="rId6"/>
    <p:sldId id="260" r:id="rId7"/>
    <p:sldId id="263" r:id="rId8"/>
    <p:sldId id="264" r:id="rId9"/>
    <p:sldId id="265" r:id="rId10"/>
    <p:sldId id="266"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313"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E6ED"/>
    <a:srgbClr val="E39623"/>
    <a:srgbClr val="61AFC3"/>
    <a:srgbClr val="041912"/>
    <a:srgbClr val="D896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94660"/>
  </p:normalViewPr>
  <p:slideViewPr>
    <p:cSldViewPr snapToGrid="0">
      <p:cViewPr varScale="1">
        <p:scale>
          <a:sx n="108" d="100"/>
          <a:sy n="108" d="100"/>
        </p:scale>
        <p:origin x="68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5A0B3-BB7C-44D9-BE76-2FD3B0EF2A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D3744FB-ADA6-41F7-9A9E-4F0EE58BA3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13036AE7-042B-4854-98C4-8AA8E9EAFA2E}"/>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5" name="Footer Placeholder 4">
            <a:extLst>
              <a:ext uri="{FF2B5EF4-FFF2-40B4-BE49-F238E27FC236}">
                <a16:creationId xmlns:a16="http://schemas.microsoft.com/office/drawing/2014/main" id="{ECBB38AE-0926-4D92-BC3D-34AF819D3FD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C5807F9-FED9-4646-BCFC-E86FFC6DA5CA}"/>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1835718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D2993-FC3B-4A66-A231-86F4ED3255BC}"/>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2E19FD18-4DAA-4E40-9603-2CB9D417282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57F0BAA-05A2-45E5-9D94-FB36AC59FA82}"/>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5" name="Footer Placeholder 4">
            <a:extLst>
              <a:ext uri="{FF2B5EF4-FFF2-40B4-BE49-F238E27FC236}">
                <a16:creationId xmlns:a16="http://schemas.microsoft.com/office/drawing/2014/main" id="{BDAA0FC2-2548-43E3-98FB-04E39B00811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9664869-5382-48DE-8063-999AB045B36B}"/>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3415279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E9368D-B694-4FA0-8775-3E6160AF426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5F8ED84-746D-4A68-A7D9-ECB7AC2EDB1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E67E43D-A72E-450C-A1DB-0F4AF4394E71}"/>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5" name="Footer Placeholder 4">
            <a:extLst>
              <a:ext uri="{FF2B5EF4-FFF2-40B4-BE49-F238E27FC236}">
                <a16:creationId xmlns:a16="http://schemas.microsoft.com/office/drawing/2014/main" id="{93F8246A-5731-4401-8C6A-C1BCC431509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73D5098-9CC5-4B70-ADD2-231C0F11206A}"/>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3876821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51FD5-45EB-4678-B3BD-DA683EA1834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EB9E7C5-C0C9-4E78-93D8-210E815424D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4A62B0A-47BB-419F-9870-F8727E2F23BC}"/>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5" name="Footer Placeholder 4">
            <a:extLst>
              <a:ext uri="{FF2B5EF4-FFF2-40B4-BE49-F238E27FC236}">
                <a16:creationId xmlns:a16="http://schemas.microsoft.com/office/drawing/2014/main" id="{780C1C3C-513D-4146-AC89-323463196A7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CE3592E-8AF3-467C-A60C-23929ECC8353}"/>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3251160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A20E-B817-4212-9D12-38416C6178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4831D600-A271-463F-9D6A-0FF8E4C72EA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AC2489F-C892-4F11-8F47-1E294EEEE0C7}"/>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5" name="Footer Placeholder 4">
            <a:extLst>
              <a:ext uri="{FF2B5EF4-FFF2-40B4-BE49-F238E27FC236}">
                <a16:creationId xmlns:a16="http://schemas.microsoft.com/office/drawing/2014/main" id="{2E5E9BF9-7C86-47E0-9FFD-89C484E985D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93A5215-4218-4769-B8D4-5B979783D22C}"/>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4246088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5DDDA-2657-404C-8443-7F7D678C07F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12A2D00-306C-4F3A-87B2-EE5A3969470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857C560-65A1-4B08-96C5-F247A809395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C36CEB08-C83A-498D-A8EA-28F845EA2FCD}"/>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6" name="Footer Placeholder 5">
            <a:extLst>
              <a:ext uri="{FF2B5EF4-FFF2-40B4-BE49-F238E27FC236}">
                <a16:creationId xmlns:a16="http://schemas.microsoft.com/office/drawing/2014/main" id="{046E0DBC-B028-4517-B0F3-883AD2414AC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9D96B93-E9D9-4094-BB4B-6B72EEE4E686}"/>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2765725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9C566-B2F8-467B-B010-0013E75203DC}"/>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5BA3E57-D2AA-4FA1-89F7-27991D6EEE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5C856DF-C753-428A-BD52-EF409815483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55DAC08-33DE-4940-A2CE-DBD03AE200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05056EB-E8B6-4285-9F4C-3D5E7E5993C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1C9F1ECB-4E94-49A9-905C-6C84A3027A80}"/>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8" name="Footer Placeholder 7">
            <a:extLst>
              <a:ext uri="{FF2B5EF4-FFF2-40B4-BE49-F238E27FC236}">
                <a16:creationId xmlns:a16="http://schemas.microsoft.com/office/drawing/2014/main" id="{8EFDF5CA-BB6C-4E63-B529-452710610F7D}"/>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F81DEDBD-131B-40D4-BDFC-3EAC7020D38B}"/>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2566861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55FE4-5135-4EC1-998B-85603920EE0C}"/>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AF0C9D71-3EAB-43C6-9DE3-A0229BB113FE}"/>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4" name="Footer Placeholder 3">
            <a:extLst>
              <a:ext uri="{FF2B5EF4-FFF2-40B4-BE49-F238E27FC236}">
                <a16:creationId xmlns:a16="http://schemas.microsoft.com/office/drawing/2014/main" id="{C4D0E461-ED97-4821-8065-D5D709F27A4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5FA568E-C45D-4463-A9A1-EEBC412A60A8}"/>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1376746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62C054-8E37-4E98-A7CD-22839AACEBC7}"/>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3" name="Footer Placeholder 2">
            <a:extLst>
              <a:ext uri="{FF2B5EF4-FFF2-40B4-BE49-F238E27FC236}">
                <a16:creationId xmlns:a16="http://schemas.microsoft.com/office/drawing/2014/main" id="{CA97AB57-4748-49CC-8F13-46EC79B8C8C0}"/>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A7AF4595-E23E-4B3D-833F-819BA97E3F2B}"/>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6199167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598EF-806D-4C1A-8C76-A25FE38604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3496522-E6A2-4ED0-ABC2-684C91D51A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8EC75E45-A92C-4A22-B7B6-2B156130D1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0591D8C-5D01-43D4-B4F9-79220292A9B1}"/>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6" name="Footer Placeholder 5">
            <a:extLst>
              <a:ext uri="{FF2B5EF4-FFF2-40B4-BE49-F238E27FC236}">
                <a16:creationId xmlns:a16="http://schemas.microsoft.com/office/drawing/2014/main" id="{6A278295-3B31-4ABA-8AC3-7667FE4DCEF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4E5767B-ED78-46AF-AC8E-ACE76BAD23C6}"/>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4150913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3D121-6AC0-41CC-949E-02DC5E199E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07BA1C85-309C-42A7-A8E8-25D2484019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236314D2-B608-427D-89F8-0757210F4C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475B90B-4A2F-4FC1-9841-0BBD0D175040}"/>
              </a:ext>
            </a:extLst>
          </p:cNvPr>
          <p:cNvSpPr>
            <a:spLocks noGrp="1"/>
          </p:cNvSpPr>
          <p:nvPr>
            <p:ph type="dt" sz="half" idx="10"/>
          </p:nvPr>
        </p:nvSpPr>
        <p:spPr/>
        <p:txBody>
          <a:bodyPr/>
          <a:lstStyle/>
          <a:p>
            <a:fld id="{5843BFCB-8A3D-491D-BE5F-8B33CF8807D6}" type="datetimeFigureOut">
              <a:rPr lang="en-AU" smtClean="0"/>
              <a:t>3/7/2026</a:t>
            </a:fld>
            <a:endParaRPr lang="en-AU"/>
          </a:p>
        </p:txBody>
      </p:sp>
      <p:sp>
        <p:nvSpPr>
          <p:cNvPr id="6" name="Footer Placeholder 5">
            <a:extLst>
              <a:ext uri="{FF2B5EF4-FFF2-40B4-BE49-F238E27FC236}">
                <a16:creationId xmlns:a16="http://schemas.microsoft.com/office/drawing/2014/main" id="{AB1AFC37-E8B1-411E-B163-7F869EB7B09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79F6A3BD-3B29-4A65-99BE-A01F015610BB}"/>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3599919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5000">
              <a:srgbClr val="041912"/>
            </a:gs>
            <a:gs pos="0">
              <a:srgbClr val="D2E6ED"/>
            </a:gs>
            <a:gs pos="11000">
              <a:srgbClr val="61AFC3"/>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D227BC-0EFD-43C6-B6E6-1716DBFC2C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08649121-DB17-4328-938E-9F617E338C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666615F-A0B8-4196-A097-0A494632F6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43BFCB-8A3D-491D-BE5F-8B33CF8807D6}" type="datetimeFigureOut">
              <a:rPr lang="en-AU" smtClean="0"/>
              <a:t>3/7/2026</a:t>
            </a:fld>
            <a:endParaRPr lang="en-AU"/>
          </a:p>
        </p:txBody>
      </p:sp>
      <p:sp>
        <p:nvSpPr>
          <p:cNvPr id="5" name="Footer Placeholder 4">
            <a:extLst>
              <a:ext uri="{FF2B5EF4-FFF2-40B4-BE49-F238E27FC236}">
                <a16:creationId xmlns:a16="http://schemas.microsoft.com/office/drawing/2014/main" id="{C0012629-41FD-48ED-9065-D58E6E60E6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E21A0739-1070-4A8E-9707-650BC778AA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DE28B9-54B0-4CAC-90D6-4E17094728AB}" type="slidenum">
              <a:rPr lang="en-AU" smtClean="0"/>
              <a:t>‹#›</a:t>
            </a:fld>
            <a:endParaRPr lang="en-AU"/>
          </a:p>
        </p:txBody>
      </p:sp>
    </p:spTree>
    <p:extLst>
      <p:ext uri="{BB962C8B-B14F-4D97-AF65-F5344CB8AC3E}">
        <p14:creationId xmlns:p14="http://schemas.microsoft.com/office/powerpoint/2010/main" val="38235240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573184" y="1384335"/>
            <a:ext cx="6233511" cy="2723823"/>
          </a:xfrm>
          <a:prstGeom prst="rect">
            <a:avLst/>
          </a:prstGeom>
          <a:noFill/>
        </p:spPr>
        <p:txBody>
          <a:bodyPr wrap="square" rtlCol="0">
            <a:spAutoFit/>
          </a:bodyPr>
          <a:lstStyle/>
          <a:p>
            <a:pPr algn="ctr"/>
            <a:r>
              <a:rPr lang="en-AU" sz="12500" dirty="0">
                <a:solidFill>
                  <a:srgbClr val="E39623"/>
                </a:solidFill>
                <a:effectLst>
                  <a:outerShdw blurRad="38100" dist="38100" dir="2700000" algn="tl">
                    <a:srgbClr val="000000">
                      <a:alpha val="43137"/>
                    </a:srgbClr>
                  </a:outerShdw>
                </a:effectLst>
                <a:latin typeface="Wicked Tricker" panose="02000500000000000000" pitchFamily="50" charset="0"/>
              </a:rPr>
              <a:t>Crater Lake</a:t>
            </a:r>
          </a:p>
          <a:p>
            <a:pPr algn="ctr"/>
            <a:endParaRPr lang="en-AU" sz="1100" dirty="0">
              <a:solidFill>
                <a:srgbClr val="E39623"/>
              </a:solidFill>
              <a:effectLst>
                <a:outerShdw blurRad="38100" dist="38100" dir="2700000" algn="tl">
                  <a:srgbClr val="000000">
                    <a:alpha val="43137"/>
                  </a:srgbClr>
                </a:outerShdw>
              </a:effectLst>
              <a:latin typeface="Phantom Fingers" panose="03000600000000000000" pitchFamily="66" charset="0"/>
            </a:endParaRPr>
          </a:p>
          <a:p>
            <a:pPr algn="ctr"/>
            <a:endParaRPr lang="en-AU" sz="700" dirty="0">
              <a:solidFill>
                <a:schemeClr val="bg1"/>
              </a:solidFill>
              <a:effectLst>
                <a:outerShdw blurRad="38100" dist="38100" dir="2700000" algn="tl">
                  <a:srgbClr val="000000">
                    <a:alpha val="43137"/>
                  </a:srgbClr>
                </a:outerShdw>
              </a:effectLst>
              <a:latin typeface="Chanson Heavy SF" panose="020BE200000000000000" pitchFamily="34" charset="0"/>
            </a:endParaRPr>
          </a:p>
          <a:p>
            <a:pPr algn="ctr"/>
            <a:r>
              <a:rPr lang="en-AU" sz="2800" dirty="0">
                <a:solidFill>
                  <a:srgbClr val="D2E6ED"/>
                </a:solidFill>
                <a:effectLst>
                  <a:outerShdw blurRad="38100" dist="38100" dir="2700000" algn="tl">
                    <a:srgbClr val="000000">
                      <a:alpha val="43137"/>
                    </a:srgbClr>
                  </a:outerShdw>
                </a:effectLst>
                <a:latin typeface="Albertus" panose="020E0702040304020204" pitchFamily="34" charset="0"/>
              </a:rPr>
              <a:t>By Jennifer Killick</a:t>
            </a:r>
            <a:endParaRPr lang="en-AU" sz="9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pic>
        <p:nvPicPr>
          <p:cNvPr id="8" name="Picture 7" descr="Crater Lake by Jennifer Killick">
            <a:extLst>
              <a:ext uri="{FF2B5EF4-FFF2-40B4-BE49-F238E27FC236}">
                <a16:creationId xmlns:a16="http://schemas.microsoft.com/office/drawing/2014/main" id="{EB4CBC2A-A0F4-4452-B00C-23065A2F8D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271815" y="685117"/>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3579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81589" y="920621"/>
            <a:ext cx="6947886" cy="5016758"/>
          </a:xfrm>
          <a:prstGeom prst="rect">
            <a:avLst/>
          </a:prstGeom>
          <a:noFill/>
        </p:spPr>
        <p:txBody>
          <a:bodyPr wrap="square" rtlCol="0">
            <a:spAutoFit/>
          </a:bodyPr>
          <a:lstStyle/>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Chapter </a:t>
            </a:r>
          </a:p>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1</a:t>
            </a:r>
            <a:endParaRPr lang="en-AU" sz="16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240045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1051839" y="456332"/>
            <a:ext cx="8071836" cy="1862048"/>
          </a:xfrm>
          <a:prstGeom prst="rect">
            <a:avLst/>
          </a:prstGeom>
          <a:noFill/>
        </p:spPr>
        <p:txBody>
          <a:bodyPr wrap="square" rtlCol="0">
            <a:spAutoFit/>
          </a:bodyPr>
          <a:lstStyle/>
          <a:p>
            <a:pPr algn="ctr"/>
            <a:r>
              <a:rPr lang="en-AU" sz="11500" dirty="0">
                <a:solidFill>
                  <a:srgbClr val="E39623"/>
                </a:solidFill>
                <a:effectLst>
                  <a:outerShdw blurRad="38100" dist="38100" dir="2700000" algn="tl">
                    <a:srgbClr val="000000">
                      <a:alpha val="43137"/>
                    </a:srgbClr>
                  </a:outerShdw>
                </a:effectLst>
                <a:latin typeface="Wicked Tricker" panose="02000500000000000000" pitchFamily="50" charset="0"/>
              </a:rPr>
              <a:t>Chapter 1</a:t>
            </a:r>
            <a:endParaRPr lang="en-AU" sz="115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3877985"/>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Many characters were introduced in the opening chapter. Who do you think are the key characters to the story and why?</a:t>
            </a:r>
          </a:p>
          <a:p>
            <a:pPr marL="342900" indent="-342900">
              <a:buFont typeface="Arial" panose="020B0604020202020204" pitchFamily="34" charset="0"/>
              <a:buChar char="•"/>
            </a:pPr>
            <a:endPar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“A bloody hand thumps against the window from the other side” pg. 11. What tone has the author set for the book by ending the chapter with this sentence</a:t>
            </a:r>
            <a:r>
              <a:rPr lang="en-AU" sz="2800" dirty="0">
                <a:solidFill>
                  <a:srgbClr val="D2E6ED"/>
                </a:solidFill>
                <a:latin typeface="Albertus" panose="020E0702040304020204" pitchFamily="34" charset="0"/>
                <a:cs typeface="Segoe UI" panose="020B0502040204020203" pitchFamily="34" charset="0"/>
              </a:rPr>
              <a:t>? </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596690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95315"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2&amp;3</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6488918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621902" y="606314"/>
            <a:ext cx="8071836" cy="1785104"/>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2&amp;3</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4231928"/>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24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Why is Dale bleeding from the head out in the woods? How do you think he got there?</a:t>
            </a:r>
          </a:p>
          <a:p>
            <a:pPr marL="342900" indent="-342900">
              <a:buFont typeface="Arial" panose="020B0604020202020204" pitchFamily="34" charset="0"/>
              <a:buChar char="•"/>
            </a:pPr>
            <a:endParaRPr lang="en-AU" sz="7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24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When Digger finds out about Dale, he says “thank you…for letting me know…and he smiles, he really smiles” pg. 27-28. Why is Digger reacting this way to the news he heard about Dale?</a:t>
            </a:r>
          </a:p>
          <a:p>
            <a:pPr marL="342900" indent="-342900">
              <a:buFont typeface="Arial" panose="020B0604020202020204" pitchFamily="34" charset="0"/>
              <a:buChar char="•"/>
            </a:pPr>
            <a:endParaRPr lang="en-AU" sz="7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24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Why do you think Lance can not be in a room with others? What do you think his ‘personal reasons’ are?</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04180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81589" y="920621"/>
            <a:ext cx="6947886" cy="5016758"/>
          </a:xfrm>
          <a:prstGeom prst="rect">
            <a:avLst/>
          </a:prstGeom>
          <a:noFill/>
        </p:spPr>
        <p:txBody>
          <a:bodyPr wrap="square" rtlCol="0">
            <a:spAutoFit/>
          </a:bodyPr>
          <a:lstStyle/>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Chapter </a:t>
            </a:r>
          </a:p>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4</a:t>
            </a:r>
            <a:endParaRPr lang="en-AU" sz="16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482990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1051839" y="456332"/>
            <a:ext cx="8071836" cy="1862048"/>
          </a:xfrm>
          <a:prstGeom prst="rect">
            <a:avLst/>
          </a:prstGeom>
          <a:noFill/>
        </p:spPr>
        <p:txBody>
          <a:bodyPr wrap="square" rtlCol="0">
            <a:spAutoFit/>
          </a:bodyPr>
          <a:lstStyle/>
          <a:p>
            <a:pPr algn="ctr"/>
            <a:r>
              <a:rPr lang="en-AU" sz="11500" dirty="0">
                <a:solidFill>
                  <a:srgbClr val="E39623"/>
                </a:solidFill>
                <a:effectLst>
                  <a:outerShdw blurRad="38100" dist="38100" dir="2700000" algn="tl">
                    <a:srgbClr val="000000">
                      <a:alpha val="43137"/>
                    </a:srgbClr>
                  </a:outerShdw>
                </a:effectLst>
                <a:latin typeface="Wicked Tricker" panose="02000500000000000000" pitchFamily="50" charset="0"/>
              </a:rPr>
              <a:t>Chapter 4</a:t>
            </a:r>
            <a:endParaRPr lang="en-AU" sz="115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3262432"/>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Summarise the events of the chapter in 35-40 words</a:t>
            </a:r>
          </a:p>
          <a:p>
            <a:pPr marL="342900" indent="-342900">
              <a:buFont typeface="Arial" panose="020B0604020202020204" pitchFamily="34" charset="0"/>
              <a:buChar char="•"/>
            </a:pPr>
            <a:endPar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What would you do/suggest the group to do in the situation the main characters have found themselves in?</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521986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38125"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5&amp;6</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804620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1051839" y="456332"/>
            <a:ext cx="8071836" cy="1785104"/>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5&amp;6</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3877985"/>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“To the rest of us it’s become like ketchup on a burger” pg. 88. The author uses a simile; what is its meaning?</a:t>
            </a:r>
          </a:p>
          <a:p>
            <a:pPr marL="342900" indent="-342900">
              <a:buFont typeface="Arial" panose="020B0604020202020204" pitchFamily="34" charset="0"/>
              <a:buChar char="•"/>
            </a:pPr>
            <a:endPar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How has Lance become the leader? What changes have you noticed in his character (even at this early stage of the book)? Use examples and contrasts from the text</a:t>
            </a:r>
            <a:r>
              <a:rPr lang="en-AU" sz="24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4093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38125" y="1775644"/>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7&amp;8</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208973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948094" y="454573"/>
            <a:ext cx="8071836" cy="1785104"/>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7&amp;8</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9695433" cy="2954655"/>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36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What are the facts of the situation faced by the main characters? What do they know about their situation?</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39273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1A9D00-218E-4378-AF9A-6034668CBF3C}"/>
              </a:ext>
            </a:extLst>
          </p:cNvPr>
          <p:cNvSpPr/>
          <p:nvPr/>
        </p:nvSpPr>
        <p:spPr>
          <a:xfrm>
            <a:off x="171451" y="211015"/>
            <a:ext cx="11800156" cy="6413256"/>
          </a:xfrm>
          <a:prstGeom prst="rect">
            <a:avLst/>
          </a:prstGeom>
          <a:noFill/>
          <a:ln w="57150">
            <a:solidFill>
              <a:srgbClr val="495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8B8C2FC9-A0FF-43BD-9C9A-180A001F23F7}"/>
              </a:ext>
            </a:extLst>
          </p:cNvPr>
          <p:cNvSpPr txBox="1"/>
          <p:nvPr/>
        </p:nvSpPr>
        <p:spPr>
          <a:xfrm>
            <a:off x="1694838" y="601487"/>
            <a:ext cx="8753382" cy="5632311"/>
          </a:xfrm>
          <a:prstGeom prst="rect">
            <a:avLst/>
          </a:prstGeom>
          <a:noFill/>
        </p:spPr>
        <p:txBody>
          <a:bodyPr wrap="square" rtlCol="0">
            <a:spAutoFit/>
          </a:bodyPr>
          <a:lstStyle/>
          <a:p>
            <a:pPr algn="ctr"/>
            <a:r>
              <a:rPr lang="en-AU" sz="3600" dirty="0">
                <a:solidFill>
                  <a:schemeClr val="bg1"/>
                </a:solidFill>
                <a:latin typeface="Candara" panose="020E0502030303020204" pitchFamily="34" charset="0"/>
              </a:rPr>
              <a:t>For the premium presentation to display correctly and maintain the intended formatting/layout, please install the following fonts before opening the presentation. Without these fonts, some text may appear misaligned or not fit properly within the slides:</a:t>
            </a:r>
          </a:p>
          <a:p>
            <a:pPr algn="ctr"/>
            <a:endParaRPr lang="en-AU" sz="3600" dirty="0">
              <a:solidFill>
                <a:schemeClr val="bg1"/>
              </a:solidFill>
              <a:latin typeface="Candara" panose="020E0502030303020204" pitchFamily="34" charset="0"/>
            </a:endParaRPr>
          </a:p>
          <a:p>
            <a:pPr marL="285750" indent="-285750">
              <a:buFont typeface="Arial" panose="020B0604020202020204" pitchFamily="34" charset="0"/>
              <a:buChar char="•"/>
            </a:pPr>
            <a:r>
              <a:rPr lang="en-AU" sz="3600" dirty="0">
                <a:solidFill>
                  <a:schemeClr val="bg1"/>
                </a:solidFill>
                <a:latin typeface="Candara" panose="020E0502030303020204" pitchFamily="34" charset="0"/>
              </a:rPr>
              <a:t>https://www.dafont.com/wicked-tricker.font</a:t>
            </a:r>
          </a:p>
        </p:txBody>
      </p:sp>
    </p:spTree>
    <p:extLst>
      <p:ext uri="{BB962C8B-B14F-4D97-AF65-F5344CB8AC3E}">
        <p14:creationId xmlns:p14="http://schemas.microsoft.com/office/powerpoint/2010/main" val="1759040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352504"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9&amp;10</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2779524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948094" y="606314"/>
            <a:ext cx="8071836" cy="1631216"/>
          </a:xfrm>
          <a:prstGeom prst="rect">
            <a:avLst/>
          </a:prstGeom>
          <a:noFill/>
        </p:spPr>
        <p:txBody>
          <a:bodyPr wrap="square" rtlCol="0">
            <a:spAutoFit/>
          </a:bodyPr>
          <a:lstStyle/>
          <a:p>
            <a:pPr algn="ctr"/>
            <a:r>
              <a:rPr lang="en-AU" sz="10000" dirty="0">
                <a:solidFill>
                  <a:srgbClr val="E39623"/>
                </a:solidFill>
                <a:effectLst>
                  <a:outerShdw blurRad="38100" dist="38100" dir="2700000" algn="tl">
                    <a:srgbClr val="000000">
                      <a:alpha val="43137"/>
                    </a:srgbClr>
                  </a:outerShdw>
                </a:effectLst>
                <a:latin typeface="Wicked Tricker" panose="02000500000000000000" pitchFamily="50" charset="0"/>
              </a:rPr>
              <a:t>Chapters 9&amp;10</a:t>
            </a:r>
            <a:endParaRPr lang="en-AU" sz="10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4308872"/>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How and why has Dale returned to Crater Lake?</a:t>
            </a: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Explain the relationship between Lance and </a:t>
            </a:r>
            <a:r>
              <a:rPr lang="en-AU" sz="3000" dirty="0" err="1">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Chets</a:t>
            </a: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 How does the relationship and interaction between them serve each character? </a:t>
            </a: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What could Lance have gone back for in his room? How will it help them?</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56867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304800"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11&amp;12</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686735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621902" y="606314"/>
            <a:ext cx="8411156" cy="1569660"/>
          </a:xfrm>
          <a:prstGeom prst="rect">
            <a:avLst/>
          </a:prstGeom>
          <a:noFill/>
        </p:spPr>
        <p:txBody>
          <a:bodyPr wrap="square" rtlCol="0">
            <a:spAutoFit/>
          </a:bodyPr>
          <a:lstStyle/>
          <a:p>
            <a:pPr algn="ctr"/>
            <a:r>
              <a:rPr lang="en-AU" sz="9600" dirty="0">
                <a:solidFill>
                  <a:srgbClr val="E39623"/>
                </a:solidFill>
                <a:effectLst>
                  <a:outerShdw blurRad="38100" dist="38100" dir="2700000" algn="tl">
                    <a:srgbClr val="000000">
                      <a:alpha val="43137"/>
                    </a:srgbClr>
                  </a:outerShdw>
                </a:effectLst>
                <a:latin typeface="Wicked Tricker" panose="02000500000000000000" pitchFamily="50" charset="0"/>
              </a:rPr>
              <a:t>Chapters 11&amp;12</a:t>
            </a:r>
            <a:endParaRPr lang="en-AU" sz="96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2215991"/>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Table Talk – Discuss what you think has happened to </a:t>
            </a:r>
            <a:r>
              <a:rPr lang="en-AU" sz="3000" dirty="0" err="1">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Chets</a:t>
            </a: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37051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38125" y="1811271"/>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13&amp;14</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026770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621902" y="606314"/>
            <a:ext cx="8399280" cy="1569660"/>
          </a:xfrm>
          <a:prstGeom prst="rect">
            <a:avLst/>
          </a:prstGeom>
          <a:noFill/>
        </p:spPr>
        <p:txBody>
          <a:bodyPr wrap="square" rtlCol="0">
            <a:spAutoFit/>
          </a:bodyPr>
          <a:lstStyle/>
          <a:p>
            <a:pPr algn="ctr"/>
            <a:r>
              <a:rPr lang="en-AU" sz="9600" dirty="0">
                <a:solidFill>
                  <a:srgbClr val="E39623"/>
                </a:solidFill>
                <a:effectLst>
                  <a:outerShdw blurRad="38100" dist="38100" dir="2700000" algn="tl">
                    <a:srgbClr val="000000">
                      <a:alpha val="43137"/>
                    </a:srgbClr>
                  </a:outerShdw>
                </a:effectLst>
                <a:latin typeface="Wicked Tricker" panose="02000500000000000000" pitchFamily="50" charset="0"/>
              </a:rPr>
              <a:t>Chapters 13&amp;14</a:t>
            </a:r>
            <a:endParaRPr lang="en-AU" sz="96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4185761"/>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Is what </a:t>
            </a:r>
            <a:r>
              <a:rPr lang="en-AU" sz="3000" dirty="0" err="1">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Chets</a:t>
            </a: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 says to Lance genuinely how he feels or are his emotions being influenced by being infected? Discuss.</a:t>
            </a:r>
          </a:p>
          <a:p>
            <a:pPr marL="342900" indent="-342900">
              <a:buFont typeface="Arial" panose="020B0604020202020204" pitchFamily="34" charset="0"/>
              <a:buChar char="•"/>
            </a:pPr>
            <a:endPar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What is your opinion on the character of Trent? Do you have a lesser opinion of him because the story is being told from Lance’s perspective? Use parts of the text in your answer.</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051946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95315"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15&amp;16</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2870209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712519" y="606314"/>
            <a:ext cx="8351779" cy="1569660"/>
          </a:xfrm>
          <a:prstGeom prst="rect">
            <a:avLst/>
          </a:prstGeom>
          <a:noFill/>
        </p:spPr>
        <p:txBody>
          <a:bodyPr wrap="square" rtlCol="0">
            <a:spAutoFit/>
          </a:bodyPr>
          <a:lstStyle/>
          <a:p>
            <a:pPr algn="ctr"/>
            <a:r>
              <a:rPr lang="en-AU" sz="9600" dirty="0">
                <a:solidFill>
                  <a:srgbClr val="E39623"/>
                </a:solidFill>
                <a:effectLst>
                  <a:outerShdw blurRad="38100" dist="38100" dir="2700000" algn="tl">
                    <a:srgbClr val="000000">
                      <a:alpha val="43137"/>
                    </a:srgbClr>
                  </a:outerShdw>
                </a:effectLst>
                <a:latin typeface="Wicked Tricker" panose="02000500000000000000" pitchFamily="50" charset="0"/>
              </a:rPr>
              <a:t>Chapters 15&amp;16</a:t>
            </a:r>
            <a:endParaRPr lang="en-AU" sz="96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1877437"/>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No Questions</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62057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95315"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17&amp;18</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5347523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621902" y="456332"/>
            <a:ext cx="8501773" cy="1569660"/>
          </a:xfrm>
          <a:prstGeom prst="rect">
            <a:avLst/>
          </a:prstGeom>
          <a:noFill/>
        </p:spPr>
        <p:txBody>
          <a:bodyPr wrap="square" rtlCol="0">
            <a:spAutoFit/>
          </a:bodyPr>
          <a:lstStyle/>
          <a:p>
            <a:pPr algn="ctr"/>
            <a:r>
              <a:rPr lang="en-AU" sz="9600" dirty="0">
                <a:solidFill>
                  <a:srgbClr val="E39623"/>
                </a:solidFill>
                <a:effectLst>
                  <a:outerShdw blurRad="38100" dist="38100" dir="2700000" algn="tl">
                    <a:srgbClr val="000000">
                      <a:alpha val="43137"/>
                    </a:srgbClr>
                  </a:outerShdw>
                </a:effectLst>
                <a:latin typeface="Wicked Tricker" panose="02000500000000000000" pitchFamily="50" charset="0"/>
              </a:rPr>
              <a:t>Chapters 17&amp;18</a:t>
            </a:r>
            <a:endParaRPr lang="en-AU" sz="96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9714483" cy="2893100"/>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Why was it so important to Adrianne that she was the one that was able to do the running to create the diversion? </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92656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813865" y="685117"/>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4926906" y="166942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The Front Cover</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306956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81589" y="920621"/>
            <a:ext cx="6947886" cy="5016758"/>
          </a:xfrm>
          <a:prstGeom prst="rect">
            <a:avLst/>
          </a:prstGeom>
          <a:noFill/>
        </p:spPr>
        <p:txBody>
          <a:bodyPr wrap="square" rtlCol="0">
            <a:spAutoFit/>
          </a:bodyPr>
          <a:lstStyle/>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Chapter </a:t>
            </a:r>
          </a:p>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19</a:t>
            </a:r>
            <a:endParaRPr lang="en-AU" sz="16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4274529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1051839" y="456332"/>
            <a:ext cx="8071836" cy="1862048"/>
          </a:xfrm>
          <a:prstGeom prst="rect">
            <a:avLst/>
          </a:prstGeom>
          <a:noFill/>
        </p:spPr>
        <p:txBody>
          <a:bodyPr wrap="square" rtlCol="0">
            <a:spAutoFit/>
          </a:bodyPr>
          <a:lstStyle/>
          <a:p>
            <a:pPr algn="ctr"/>
            <a:r>
              <a:rPr lang="en-AU" sz="11500" dirty="0">
                <a:solidFill>
                  <a:srgbClr val="E39623"/>
                </a:solidFill>
                <a:effectLst>
                  <a:outerShdw blurRad="38100" dist="38100" dir="2700000" algn="tl">
                    <a:srgbClr val="000000">
                      <a:alpha val="43137"/>
                    </a:srgbClr>
                  </a:outerShdw>
                </a:effectLst>
                <a:latin typeface="Wicked Tricker" panose="02000500000000000000" pitchFamily="50" charset="0"/>
              </a:rPr>
              <a:t>Chapter 19</a:t>
            </a:r>
            <a:endParaRPr lang="en-AU" sz="115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3016210"/>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With the gate open did Lance, Katja and </a:t>
            </a:r>
            <a:r>
              <a:rPr lang="en-AU" sz="2800" dirty="0" err="1">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Mak</a:t>
            </a: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 make the right decision to stay at the camp based on their characters? What are the consequences (cause and effect) of both their choice to leave and their choice to stay? Discuss the question for each character. </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4992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352504" y="166942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20,21&amp;23</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6930448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507015" y="623850"/>
            <a:ext cx="8953994" cy="1446550"/>
          </a:xfrm>
          <a:prstGeom prst="rect">
            <a:avLst/>
          </a:prstGeom>
          <a:noFill/>
        </p:spPr>
        <p:txBody>
          <a:bodyPr wrap="square" rtlCol="0">
            <a:spAutoFit/>
          </a:bodyPr>
          <a:lstStyle/>
          <a:p>
            <a:pPr algn="ctr"/>
            <a:r>
              <a:rPr lang="en-AU" sz="8800" dirty="0">
                <a:solidFill>
                  <a:srgbClr val="E39623"/>
                </a:solidFill>
                <a:effectLst>
                  <a:outerShdw blurRad="38100" dist="38100" dir="2700000" algn="tl">
                    <a:srgbClr val="000000">
                      <a:alpha val="43137"/>
                    </a:srgbClr>
                  </a:outerShdw>
                </a:effectLst>
                <a:latin typeface="Wicked Tricker" panose="02000500000000000000" pitchFamily="50" charset="0"/>
              </a:rPr>
              <a:t>Chapters 20,21&amp;22</a:t>
            </a:r>
            <a:endParaRPr lang="en-AU" sz="88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9714483" cy="1908215"/>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No Questions</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972481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8722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813865" y="685117"/>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5045092" y="685117"/>
            <a:ext cx="6551595" cy="4955203"/>
          </a:xfrm>
          <a:prstGeom prst="rect">
            <a:avLst/>
          </a:prstGeom>
          <a:noFill/>
        </p:spPr>
        <p:txBody>
          <a:bodyPr wrap="square" rtlCol="0">
            <a:spAutoFit/>
          </a:bodyPr>
          <a:lstStyle/>
          <a:p>
            <a:pPr algn="ctr"/>
            <a:r>
              <a:rPr lang="en-US" sz="3600" dirty="0" err="1">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Analyse</a:t>
            </a:r>
            <a:r>
              <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 the front cover of the book; what clues about the plot of the story can you find?</a:t>
            </a:r>
          </a:p>
          <a:p>
            <a:pPr algn="ctr"/>
            <a:endParaRPr lang="en-US" sz="7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endParaRPr lang="en-US" sz="7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endParaRPr lang="en-US" sz="7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endParaRPr lang="en-US" sz="7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r>
              <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What do you</a:t>
            </a:r>
          </a:p>
          <a:p>
            <a:pPr algn="ctr"/>
            <a:r>
              <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 think/wonder about the story?</a:t>
            </a:r>
          </a:p>
          <a:p>
            <a:pPr algn="ctr"/>
            <a:endPar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r>
              <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Pay attention to all the little details.</a:t>
            </a:r>
          </a:p>
        </p:txBody>
      </p:sp>
    </p:spTree>
    <p:extLst>
      <p:ext uri="{BB962C8B-B14F-4D97-AF65-F5344CB8AC3E}">
        <p14:creationId xmlns:p14="http://schemas.microsoft.com/office/powerpoint/2010/main" val="8419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224190" y="685116"/>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38125" y="1690060"/>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The First Sentence</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403514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800100" y="1351508"/>
            <a:ext cx="10591800" cy="4154984"/>
          </a:xfrm>
          <a:prstGeom prst="rect">
            <a:avLst/>
          </a:prstGeom>
          <a:noFill/>
        </p:spPr>
        <p:txBody>
          <a:bodyPr wrap="square" rtlCol="0">
            <a:spAutoFit/>
          </a:bodyPr>
          <a:lstStyle/>
          <a:p>
            <a:pPr algn="ctr"/>
            <a:r>
              <a:rPr lang="en-AU" sz="8800" dirty="0">
                <a:solidFill>
                  <a:srgbClr val="E39623"/>
                </a:solidFill>
                <a:effectLst>
                  <a:outerShdw blurRad="38100" dist="38100" dir="2700000" algn="tl">
                    <a:srgbClr val="000000">
                      <a:alpha val="43137"/>
                    </a:srgbClr>
                  </a:outerShdw>
                </a:effectLst>
                <a:latin typeface="Wicked Tricker" panose="02000500000000000000" pitchFamily="50" charset="0"/>
              </a:rPr>
              <a:t>“…I say, as the coach takes a sharp right on to a country lane.”</a:t>
            </a:r>
          </a:p>
        </p:txBody>
      </p:sp>
    </p:spTree>
    <p:extLst>
      <p:ext uri="{BB962C8B-B14F-4D97-AF65-F5344CB8AC3E}">
        <p14:creationId xmlns:p14="http://schemas.microsoft.com/office/powerpoint/2010/main" val="2104302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rater Lake by Jennifer Killick">
            <a:extLst>
              <a:ext uri="{FF2B5EF4-FFF2-40B4-BE49-F238E27FC236}">
                <a16:creationId xmlns:a16="http://schemas.microsoft.com/office/drawing/2014/main" id="{224691FD-F9F9-43E1-BBBE-1B09CAC4398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73761" y="3891054"/>
            <a:ext cx="1627659" cy="2284354"/>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46E211C-1AD3-42C0-B43D-824F98CB0286}"/>
              </a:ext>
            </a:extLst>
          </p:cNvPr>
          <p:cNvSpPr txBox="1"/>
          <p:nvPr/>
        </p:nvSpPr>
        <p:spPr>
          <a:xfrm>
            <a:off x="429590" y="2100025"/>
            <a:ext cx="9152707" cy="3759171"/>
          </a:xfrm>
          <a:prstGeom prst="rect">
            <a:avLst/>
          </a:prstGeom>
          <a:noFill/>
        </p:spPr>
        <p:txBody>
          <a:bodyPr wrap="square" rtlCol="0">
            <a:spAutoFit/>
          </a:bodyPr>
          <a:lstStyle/>
          <a:p>
            <a:r>
              <a:rPr lang="en-AU" sz="6000" b="1" u="sng" dirty="0">
                <a:solidFill>
                  <a:srgbClr val="E39623"/>
                </a:solidFill>
                <a:effectLst>
                  <a:outerShdw blurRad="38100" dist="38100" dir="2700000" algn="tl">
                    <a:srgbClr val="000000">
                      <a:alpha val="43137"/>
                    </a:srgbClr>
                  </a:outerShdw>
                </a:effectLst>
                <a:latin typeface="Wicked Tricker" panose="02000500000000000000" pitchFamily="50" charset="0"/>
              </a:rPr>
              <a:t>Expanding the sentence:</a:t>
            </a:r>
          </a:p>
          <a:p>
            <a:endParaRPr lang="en-AU" sz="200" u="sng" dirty="0">
              <a:solidFill>
                <a:schemeClr val="bg1"/>
              </a:solidFill>
              <a:latin typeface="Chanson Heavy SF" panose="020BE200000000000000" pitchFamily="34" charset="0"/>
            </a:endParaRPr>
          </a:p>
          <a:p>
            <a:pPr marL="342900" indent="-342900">
              <a:lnSpc>
                <a:spcPct val="150000"/>
              </a:lnSpc>
              <a:buFont typeface="Arial" panose="020B0604020202020204" pitchFamily="34" charset="0"/>
              <a:buChar char="•"/>
            </a:pPr>
            <a:r>
              <a:rPr lang="en-AU" sz="24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What might the character have said at the start of the sentence?</a:t>
            </a:r>
          </a:p>
          <a:p>
            <a:pPr marL="342900" indent="-342900">
              <a:lnSpc>
                <a:spcPct val="150000"/>
              </a:lnSpc>
              <a:buFont typeface="Arial" panose="020B0604020202020204" pitchFamily="34" charset="0"/>
              <a:buChar char="•"/>
            </a:pPr>
            <a:r>
              <a:rPr lang="en-AU" sz="24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How would the reader react differently if the driver turned onto a busy city road?</a:t>
            </a:r>
          </a:p>
          <a:p>
            <a:pPr marL="342900" indent="-342900">
              <a:lnSpc>
                <a:spcPct val="150000"/>
              </a:lnSpc>
              <a:buFont typeface="Arial" panose="020B0604020202020204" pitchFamily="34" charset="0"/>
              <a:buChar char="•"/>
            </a:pPr>
            <a:r>
              <a:rPr lang="en-AU" sz="24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How would the reader react differently if it was a bike that was turning onto a country lane?</a:t>
            </a:r>
          </a:p>
        </p:txBody>
      </p:sp>
      <p:sp>
        <p:nvSpPr>
          <p:cNvPr id="11" name="Rectangle 10">
            <a:extLst>
              <a:ext uri="{FF2B5EF4-FFF2-40B4-BE49-F238E27FC236}">
                <a16:creationId xmlns:a16="http://schemas.microsoft.com/office/drawing/2014/main" id="{E5F51D93-E98A-4224-907F-9158BD474D7C}"/>
              </a:ext>
            </a:extLst>
          </p:cNvPr>
          <p:cNvSpPr/>
          <p:nvPr/>
        </p:nvSpPr>
        <p:spPr>
          <a:xfrm>
            <a:off x="238125" y="219076"/>
            <a:ext cx="11649075" cy="6429374"/>
          </a:xfrm>
          <a:prstGeom prst="rect">
            <a:avLst/>
          </a:prstGeom>
          <a:noFill/>
          <a:ln w="63500">
            <a:solidFill>
              <a:srgbClr val="FFF4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a:extLst>
              <a:ext uri="{FF2B5EF4-FFF2-40B4-BE49-F238E27FC236}">
                <a16:creationId xmlns:a16="http://schemas.microsoft.com/office/drawing/2014/main" id="{3CBD82CE-43D9-421D-AC78-6FABFE7965C6}"/>
              </a:ext>
            </a:extLst>
          </p:cNvPr>
          <p:cNvSpPr txBox="1"/>
          <p:nvPr/>
        </p:nvSpPr>
        <p:spPr>
          <a:xfrm>
            <a:off x="766762" y="437108"/>
            <a:ext cx="10591800" cy="1569660"/>
          </a:xfrm>
          <a:prstGeom prst="rect">
            <a:avLst/>
          </a:prstGeom>
          <a:noFill/>
        </p:spPr>
        <p:txBody>
          <a:bodyPr wrap="square" rtlCol="0">
            <a:spAutoFit/>
          </a:bodyPr>
          <a:lstStyle/>
          <a:p>
            <a:pPr algn="ctr"/>
            <a:r>
              <a:rPr lang="en-AU" sz="4800" dirty="0">
                <a:solidFill>
                  <a:srgbClr val="E39623"/>
                </a:solidFill>
                <a:effectLst>
                  <a:outerShdw blurRad="38100" dist="38100" dir="2700000" algn="tl">
                    <a:srgbClr val="000000">
                      <a:alpha val="43137"/>
                    </a:srgbClr>
                  </a:outerShdw>
                </a:effectLst>
                <a:latin typeface="Wicked Tricker" panose="02000500000000000000" pitchFamily="50" charset="0"/>
              </a:rPr>
              <a:t>“…I say, as the coach takes a sharp right on to a country lane.”</a:t>
            </a:r>
          </a:p>
        </p:txBody>
      </p:sp>
    </p:spTree>
    <p:extLst>
      <p:ext uri="{BB962C8B-B14F-4D97-AF65-F5344CB8AC3E}">
        <p14:creationId xmlns:p14="http://schemas.microsoft.com/office/powerpoint/2010/main" val="36163511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890065" y="685115"/>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4733925" y="612841"/>
            <a:ext cx="6947886" cy="5632311"/>
          </a:xfrm>
          <a:prstGeom prst="rect">
            <a:avLst/>
          </a:prstGeom>
          <a:noFill/>
        </p:spPr>
        <p:txBody>
          <a:bodyPr wrap="square" rtlCol="0">
            <a:spAutoFit/>
          </a:bodyPr>
          <a:lstStyle/>
          <a:p>
            <a:pPr algn="ctr"/>
            <a:r>
              <a:rPr lang="en-AU" sz="18000" dirty="0">
                <a:solidFill>
                  <a:srgbClr val="E39623"/>
                </a:solidFill>
                <a:effectLst>
                  <a:outerShdw blurRad="38100" dist="38100" dir="2700000" algn="tl">
                    <a:srgbClr val="000000">
                      <a:alpha val="43137"/>
                    </a:srgbClr>
                  </a:outerShdw>
                </a:effectLst>
                <a:latin typeface="Wicked Tricker" panose="02000500000000000000" pitchFamily="50" charset="0"/>
              </a:rPr>
              <a:t>The </a:t>
            </a:r>
          </a:p>
          <a:p>
            <a:pPr algn="ctr"/>
            <a:r>
              <a:rPr lang="en-AU" sz="18000" dirty="0">
                <a:solidFill>
                  <a:srgbClr val="E39623"/>
                </a:solidFill>
                <a:effectLst>
                  <a:outerShdw blurRad="38100" dist="38100" dir="2700000" algn="tl">
                    <a:srgbClr val="000000">
                      <a:alpha val="43137"/>
                    </a:srgbClr>
                  </a:outerShdw>
                </a:effectLst>
                <a:latin typeface="Wicked Tricker" panose="02000500000000000000" pitchFamily="50" charset="0"/>
              </a:rPr>
              <a:t>Blurb</a:t>
            </a:r>
            <a:endParaRPr lang="en-AU" sz="18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448176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457200" y="441391"/>
            <a:ext cx="11430000" cy="3539430"/>
          </a:xfrm>
          <a:prstGeom prst="rect">
            <a:avLst/>
          </a:prstGeom>
          <a:noFill/>
        </p:spPr>
        <p:txBody>
          <a:bodyPr wrap="square" rtlCol="0">
            <a:spAutoFit/>
          </a:bodyPr>
          <a:lstStyle/>
          <a:p>
            <a:pPr algn="ctr"/>
            <a:r>
              <a:rPr lang="en-AU" sz="3600" dirty="0">
                <a:solidFill>
                  <a:srgbClr val="E39623"/>
                </a:solidFill>
                <a:effectLst>
                  <a:outerShdw blurRad="38100" dist="38100" dir="2700000" algn="tl">
                    <a:srgbClr val="000000">
                      <a:alpha val="43137"/>
                    </a:srgbClr>
                  </a:outerShdw>
                </a:effectLst>
                <a:latin typeface="Wicked Tricker" panose="02000500000000000000" pitchFamily="50" charset="0"/>
              </a:rPr>
              <a:t>Welcome to Crater Lake</a:t>
            </a:r>
          </a:p>
          <a:p>
            <a:pPr algn="ctr"/>
            <a:r>
              <a:rPr lang="en-AU" sz="3600" dirty="0">
                <a:solidFill>
                  <a:srgbClr val="E39623"/>
                </a:solidFill>
                <a:effectLst>
                  <a:outerShdw blurRad="38100" dist="38100" dir="2700000" algn="tl">
                    <a:srgbClr val="000000">
                      <a:alpha val="43137"/>
                    </a:srgbClr>
                  </a:outerShdw>
                </a:effectLst>
                <a:latin typeface="Wicked Tricker" panose="02000500000000000000" pitchFamily="50" charset="0"/>
              </a:rPr>
              <a:t>The year six school trip where your first day just might be your last…</a:t>
            </a:r>
          </a:p>
          <a:p>
            <a:pPr algn="ctr"/>
            <a:endParaRPr lang="en-AU" sz="800" dirty="0">
              <a:solidFill>
                <a:srgbClr val="E39623"/>
              </a:solidFill>
              <a:effectLst>
                <a:outerShdw blurRad="38100" dist="38100" dir="2700000" algn="tl">
                  <a:srgbClr val="000000">
                    <a:alpha val="43137"/>
                  </a:srgbClr>
                </a:outerShdw>
              </a:effectLst>
              <a:latin typeface="Wicked Tricker" panose="02000500000000000000" pitchFamily="50" charset="0"/>
            </a:endParaRPr>
          </a:p>
          <a:p>
            <a:pPr algn="ctr"/>
            <a:r>
              <a:rPr lang="en-AU" sz="3600" dirty="0">
                <a:solidFill>
                  <a:srgbClr val="E39623"/>
                </a:solidFill>
                <a:effectLst>
                  <a:outerShdw blurRad="38100" dist="38100" dir="2700000" algn="tl">
                    <a:srgbClr val="000000">
                      <a:alpha val="43137"/>
                    </a:srgbClr>
                  </a:outerShdw>
                </a:effectLst>
                <a:latin typeface="Wicked Tricker" panose="02000500000000000000" pitchFamily="50" charset="0"/>
              </a:rPr>
              <a:t>Maybe it’s the bloodstained man who tries to stop the coach. Maybe it’s the absence of a welcoming staff, but something is definitely not right at Crater Lake Activity Centre.</a:t>
            </a:r>
          </a:p>
        </p:txBody>
      </p:sp>
      <p:sp>
        <p:nvSpPr>
          <p:cNvPr id="9" name="Rectangle 8">
            <a:extLst>
              <a:ext uri="{FF2B5EF4-FFF2-40B4-BE49-F238E27FC236}">
                <a16:creationId xmlns:a16="http://schemas.microsoft.com/office/drawing/2014/main" id="{D62A4CDB-B53A-4851-918F-EA9AEC69473C}"/>
              </a:ext>
            </a:extLst>
          </p:cNvPr>
          <p:cNvSpPr/>
          <p:nvPr/>
        </p:nvSpPr>
        <p:spPr>
          <a:xfrm>
            <a:off x="457200" y="4283584"/>
            <a:ext cx="8889057" cy="2062103"/>
          </a:xfrm>
          <a:prstGeom prst="rect">
            <a:avLst/>
          </a:prstGeom>
          <a:noFill/>
        </p:spPr>
        <p:txBody>
          <a:bodyPr wrap="square" lIns="91440" tIns="45720" rIns="91440" bIns="45720">
            <a:spAutoFit/>
          </a:bodyPr>
          <a:lstStyle/>
          <a:p>
            <a:r>
              <a:rPr lang="en-US" sz="3200" b="1" cap="none" spc="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What does the blurb make you think about the story?</a:t>
            </a:r>
          </a:p>
          <a:p>
            <a:r>
              <a:rPr lang="en-US" sz="3200" b="1"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What do you think is gong to happen at Crater Lake based on the blurb (and front cover)?</a:t>
            </a:r>
            <a:endParaRPr lang="en-US" sz="3200" b="1" cap="none" spc="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p:txBody>
      </p:sp>
      <p:pic>
        <p:nvPicPr>
          <p:cNvPr id="10" name="Picture 9" descr="Crater Lake by Jennifer Killick">
            <a:extLst>
              <a:ext uri="{FF2B5EF4-FFF2-40B4-BE49-F238E27FC236}">
                <a16:creationId xmlns:a16="http://schemas.microsoft.com/office/drawing/2014/main" id="{7C7F944B-5748-4D31-A665-0534DF313E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73761" y="3891054"/>
            <a:ext cx="1627659" cy="2284354"/>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76044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TotalTime>
  <Words>827</Words>
  <Application>Microsoft Macintosh PowerPoint</Application>
  <PresentationFormat>Widescreen</PresentationFormat>
  <Paragraphs>126</Paragraphs>
  <Slides>34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Albertus</vt:lpstr>
      <vt:lpstr>Arial</vt:lpstr>
      <vt:lpstr>Calibri</vt:lpstr>
      <vt:lpstr>Calibri Light</vt:lpstr>
      <vt:lpstr>Candara</vt:lpstr>
      <vt:lpstr>Chanson Heavy SF</vt:lpstr>
      <vt:lpstr>Firenze SF</vt:lpstr>
      <vt:lpstr>Phantom Fingers</vt:lpstr>
      <vt:lpstr>Wicked Tricker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Pistrin</dc:creator>
  <cp:lastModifiedBy>Andrew Jennings</cp:lastModifiedBy>
  <cp:revision>15</cp:revision>
  <dcterms:created xsi:type="dcterms:W3CDTF">2021-01-06T00:44:10Z</dcterms:created>
  <dcterms:modified xsi:type="dcterms:W3CDTF">2026-07-03T10:48:53Z</dcterms:modified>
</cp:coreProperties>
</file>