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7"/>
  </p:notesMasterIdLst>
  <p:sldIdLst>
    <p:sldId id="256" r:id="rId2"/>
    <p:sldId id="257" r:id="rId3"/>
    <p:sldId id="282" r:id="rId4"/>
    <p:sldId id="281" r:id="rId5"/>
    <p:sldId id="271" r:id="rId6"/>
    <p:sldId id="273" r:id="rId7"/>
    <p:sldId id="274" r:id="rId8"/>
    <p:sldId id="635" r:id="rId9"/>
    <p:sldId id="276" r:id="rId10"/>
    <p:sldId id="272" r:id="rId11"/>
    <p:sldId id="277" r:id="rId12"/>
    <p:sldId id="278" r:id="rId13"/>
    <p:sldId id="279" r:id="rId14"/>
    <p:sldId id="280" r:id="rId15"/>
    <p:sldId id="289" r:id="rId16"/>
    <p:sldId id="636" r:id="rId17"/>
    <p:sldId id="290" r:id="rId18"/>
    <p:sldId id="637" r:id="rId19"/>
    <p:sldId id="638" r:id="rId20"/>
    <p:sldId id="639" r:id="rId21"/>
    <p:sldId id="640" r:id="rId22"/>
    <p:sldId id="641" r:id="rId23"/>
    <p:sldId id="642" r:id="rId24"/>
    <p:sldId id="643" r:id="rId25"/>
    <p:sldId id="288" r:id="rId26"/>
  </p:sldIdLst>
  <p:sldSz cx="13004800"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1pPr>
    <a:lvl2pPr marL="0" marR="0" indent="228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2pPr>
    <a:lvl3pPr marL="0" marR="0" indent="457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3pPr>
    <a:lvl4pPr marL="0" marR="0" indent="685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4pPr>
    <a:lvl5pPr marL="0" marR="0" indent="9144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5pPr>
    <a:lvl6pPr marL="0" marR="0" indent="11430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6pPr>
    <a:lvl7pPr marL="0" marR="0" indent="1371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7pPr>
    <a:lvl8pPr marL="0" marR="0" indent="1600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8pPr>
    <a:lvl9pPr marL="0" marR="0" indent="1828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365C0"/>
    <a:srgbClr val="00AEEE"/>
    <a:srgbClr val="C92405"/>
    <a:srgbClr val="DD2909"/>
    <a:srgbClr val="37D2EA"/>
    <a:srgbClr val="38E1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3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1348"/>
    <p:restoredTop sz="94864"/>
  </p:normalViewPr>
  <p:slideViewPr>
    <p:cSldViewPr snapToGrid="0" snapToObjects="1">
      <p:cViewPr varScale="1">
        <p:scale>
          <a:sx n="81" d="100"/>
          <a:sy n="81" d="100"/>
        </p:scale>
        <p:origin x="536" y="-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dirty="0"/>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198930673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101468333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6638993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352934203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77989390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114357499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285598794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54452022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381629706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262731005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378595323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192560449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338355965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270395283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205738120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278549721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61256170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6602292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309627752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39238341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amp; Subtitle">
    <p:spTree>
      <p:nvGrpSpPr>
        <p:cNvPr id="1" name=""/>
        <p:cNvGrpSpPr/>
        <p:nvPr/>
      </p:nvGrpSpPr>
      <p:grpSpPr>
        <a:xfrm>
          <a:off x="0" y="0"/>
          <a:ext cx="0" cy="0"/>
          <a:chOff x="0" y="0"/>
          <a:chExt cx="0" cy="0"/>
        </a:xfrm>
      </p:grpSpPr>
      <p:sp>
        <p:nvSpPr>
          <p:cNvPr id="11" name="Title Text"/>
          <p:cNvSpPr txBox="1">
            <a:spLocks noGrp="1"/>
          </p:cNvSpPr>
          <p:nvPr>
            <p:ph type="title"/>
          </p:nvPr>
        </p:nvSpPr>
        <p:spPr>
          <a:xfrm>
            <a:off x="1270000" y="1638300"/>
            <a:ext cx="10464800" cy="3302000"/>
          </a:xfrm>
          <a:prstGeom prst="rect">
            <a:avLst/>
          </a:prstGeom>
        </p:spPr>
        <p:txBody>
          <a:bodyPr anchor="b"/>
          <a:lstStyle/>
          <a:p>
            <a:r>
              <a:t>Title Text</a:t>
            </a:r>
          </a:p>
        </p:txBody>
      </p:sp>
      <p:sp>
        <p:nvSpPr>
          <p:cNvPr id="12" name="Body Level One…"/>
          <p:cNvSpPr txBox="1">
            <a:spLocks noGrp="1"/>
          </p:cNvSpPr>
          <p:nvPr>
            <p:ph type="body" sz="quarter" idx="1"/>
          </p:nvPr>
        </p:nvSpPr>
        <p:spPr>
          <a:xfrm>
            <a:off x="1270000" y="5029200"/>
            <a:ext cx="10464800" cy="11303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Body Level One</a:t>
            </a:r>
          </a:p>
          <a:p>
            <a:pPr lvl="1"/>
            <a:r>
              <a:t>Body Level Two</a:t>
            </a:r>
          </a:p>
          <a:p>
            <a:pPr lvl="2"/>
            <a:r>
              <a:t>Body Level Three</a:t>
            </a:r>
          </a:p>
          <a:p>
            <a:pPr lvl="3"/>
            <a:r>
              <a:t>Body Level Four</a:t>
            </a:r>
          </a:p>
          <a:p>
            <a:pPr lvl="4"/>
            <a:r>
              <a:t>Body Level Five</a:t>
            </a:r>
          </a:p>
        </p:txBody>
      </p:sp>
      <p:sp>
        <p:nvSpPr>
          <p:cNvPr id="13" name="Slide Number"/>
          <p:cNvSpPr txBox="1">
            <a:spLocks noGrp="1"/>
          </p:cNvSpPr>
          <p:nvPr>
            <p:ph type="sldNum" sz="quarter" idx="2"/>
          </p:nvPr>
        </p:nvSpPr>
        <p:spPr>
          <a:prstGeom prst="rect">
            <a:avLst/>
          </a:prstGeom>
        </p:spPr>
        <p:txBody>
          <a:bodyPr/>
          <a:lstStyle/>
          <a:p>
            <a:fld id="{86CB4B4D-7CA3-9044-876B-883B54F8677D}" type="slidenum">
              <a:rPr/>
              <a:t>‹#›</a:t>
            </a:fld>
            <a:endParaRPr dirty="0"/>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Quote">
    <p:spTree>
      <p:nvGrpSpPr>
        <p:cNvPr id="1" name=""/>
        <p:cNvGrpSpPr/>
        <p:nvPr/>
      </p:nvGrpSpPr>
      <p:grpSpPr>
        <a:xfrm>
          <a:off x="0" y="0"/>
          <a:ext cx="0" cy="0"/>
          <a:chOff x="0" y="0"/>
          <a:chExt cx="0" cy="0"/>
        </a:xfrm>
      </p:grpSpPr>
      <p:sp>
        <p:nvSpPr>
          <p:cNvPr id="93" name="–Johnny Appleseed"/>
          <p:cNvSpPr txBox="1">
            <a:spLocks noGrp="1"/>
          </p:cNvSpPr>
          <p:nvPr>
            <p:ph type="body" sz="quarter" idx="13"/>
          </p:nvPr>
        </p:nvSpPr>
        <p:spPr>
          <a:xfrm>
            <a:off x="1270000" y="6362700"/>
            <a:ext cx="10464800" cy="469900"/>
          </a:xfrm>
          <a:prstGeom prst="rect">
            <a:avLst/>
          </a:prstGeom>
        </p:spPr>
        <p:txBody>
          <a:bodyPr anchor="t">
            <a:spAutoFit/>
          </a:bodyPr>
          <a:lstStyle>
            <a:lvl1pPr marL="0" indent="0" algn="ctr">
              <a:spcBef>
                <a:spcPts val="0"/>
              </a:spcBef>
              <a:buSzTx/>
              <a:buNone/>
              <a:defRPr sz="2400">
                <a:latin typeface="Helvetica"/>
                <a:ea typeface="Helvetica"/>
                <a:cs typeface="Helvetica"/>
                <a:sym typeface="Helvetica"/>
              </a:defRPr>
            </a:lvl1pPr>
          </a:lstStyle>
          <a:p>
            <a:r>
              <a:t>–Johnny Appleseed</a:t>
            </a:r>
          </a:p>
        </p:txBody>
      </p:sp>
      <p:sp>
        <p:nvSpPr>
          <p:cNvPr id="94" name="“Type a quote here.”"/>
          <p:cNvSpPr txBox="1">
            <a:spLocks noGrp="1"/>
          </p:cNvSpPr>
          <p:nvPr>
            <p:ph type="body" sz="quarter" idx="14"/>
          </p:nvPr>
        </p:nvSpPr>
        <p:spPr>
          <a:xfrm>
            <a:off x="1270000" y="4267200"/>
            <a:ext cx="10464800" cy="685800"/>
          </a:xfrm>
          <a:prstGeom prst="rect">
            <a:avLst/>
          </a:prstGeom>
        </p:spPr>
        <p:txBody>
          <a:bodyPr>
            <a:spAutoFit/>
          </a:bodyPr>
          <a:lstStyle>
            <a:lvl1pPr marL="0" indent="0" algn="ctr">
              <a:spcBef>
                <a:spcPts val="0"/>
              </a:spcBef>
              <a:buSzTx/>
              <a:buNone/>
              <a:defRPr sz="3800"/>
            </a:lvl1pPr>
          </a:lstStyle>
          <a:p>
            <a:r>
              <a:t>“Type a quote here.” </a:t>
            </a:r>
          </a:p>
        </p:txBody>
      </p:sp>
      <p:sp>
        <p:nvSpPr>
          <p:cNvPr id="95" name="Slide Number"/>
          <p:cNvSpPr txBox="1">
            <a:spLocks noGrp="1"/>
          </p:cNvSpPr>
          <p:nvPr>
            <p:ph type="sldNum" sz="quarter" idx="2"/>
          </p:nvPr>
        </p:nvSpPr>
        <p:spPr>
          <a:prstGeom prst="rect">
            <a:avLst/>
          </a:prstGeom>
        </p:spPr>
        <p:txBody>
          <a:bodyPr/>
          <a:lstStyle/>
          <a:p>
            <a:fld id="{86CB4B4D-7CA3-9044-876B-883B54F8677D}" type="slidenum">
              <a:rPr/>
              <a:t>‹#›</a:t>
            </a:fld>
            <a:endParaRPr dirty="0"/>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Photo">
    <p:spTree>
      <p:nvGrpSpPr>
        <p:cNvPr id="1" name=""/>
        <p:cNvGrpSpPr/>
        <p:nvPr/>
      </p:nvGrpSpPr>
      <p:grpSpPr>
        <a:xfrm>
          <a:off x="0" y="0"/>
          <a:ext cx="0" cy="0"/>
          <a:chOff x="0" y="0"/>
          <a:chExt cx="0" cy="0"/>
        </a:xfrm>
      </p:grpSpPr>
      <p:sp>
        <p:nvSpPr>
          <p:cNvPr id="102" name="Image"/>
          <p:cNvSpPr>
            <a:spLocks noGrp="1"/>
          </p:cNvSpPr>
          <p:nvPr>
            <p:ph type="pic" idx="13"/>
          </p:nvPr>
        </p:nvSpPr>
        <p:spPr>
          <a:xfrm>
            <a:off x="-812800" y="0"/>
            <a:ext cx="15232066" cy="10160000"/>
          </a:xfrm>
          <a:prstGeom prst="rect">
            <a:avLst/>
          </a:prstGeom>
        </p:spPr>
        <p:txBody>
          <a:bodyPr lIns="91439" tIns="45719" rIns="91439" bIns="45719" anchor="t">
            <a:noAutofit/>
          </a:bodyPr>
          <a:lstStyle/>
          <a:p>
            <a:endParaRPr dirty="0"/>
          </a:p>
        </p:txBody>
      </p:sp>
      <p:sp>
        <p:nvSpPr>
          <p:cNvPr id="103" name="Slide Number"/>
          <p:cNvSpPr txBox="1">
            <a:spLocks noGrp="1"/>
          </p:cNvSpPr>
          <p:nvPr>
            <p:ph type="sldNum" sz="quarter" idx="2"/>
          </p:nvPr>
        </p:nvSpPr>
        <p:spPr>
          <a:prstGeom prst="rect">
            <a:avLst/>
          </a:prstGeom>
        </p:spPr>
        <p:txBody>
          <a:bodyPr/>
          <a:lstStyle/>
          <a:p>
            <a:fld id="{86CB4B4D-7CA3-9044-876B-883B54F8677D}" type="slidenum">
              <a:rPr/>
              <a:t>‹#›</a:t>
            </a:fld>
            <a:endParaRPr dirty="0"/>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lank">
    <p:spTree>
      <p:nvGrpSpPr>
        <p:cNvPr id="1" name=""/>
        <p:cNvGrpSpPr/>
        <p:nvPr/>
      </p:nvGrpSpPr>
      <p:grpSpPr>
        <a:xfrm>
          <a:off x="0" y="0"/>
          <a:ext cx="0" cy="0"/>
          <a:chOff x="0" y="0"/>
          <a:chExt cx="0" cy="0"/>
        </a:xfrm>
      </p:grpSpPr>
      <p:sp>
        <p:nvSpPr>
          <p:cNvPr id="110" name="Slide Number"/>
          <p:cNvSpPr txBox="1">
            <a:spLocks noGrp="1"/>
          </p:cNvSpPr>
          <p:nvPr>
            <p:ph type="sldNum" sz="quarter" idx="2"/>
          </p:nvPr>
        </p:nvSpPr>
        <p:spPr>
          <a:prstGeom prst="rect">
            <a:avLst/>
          </a:prstGeom>
        </p:spPr>
        <p:txBody>
          <a:bodyPr/>
          <a:lstStyle/>
          <a:p>
            <a:fld id="{86CB4B4D-7CA3-9044-876B-883B54F8677D}" type="slidenum">
              <a:rPr/>
              <a:t>‹#›</a:t>
            </a:fld>
            <a:endParaRPr dirty="0"/>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Photo - Horizontal">
    <p:spTree>
      <p:nvGrpSpPr>
        <p:cNvPr id="1" name=""/>
        <p:cNvGrpSpPr/>
        <p:nvPr/>
      </p:nvGrpSpPr>
      <p:grpSpPr>
        <a:xfrm>
          <a:off x="0" y="0"/>
          <a:ext cx="0" cy="0"/>
          <a:chOff x="0" y="0"/>
          <a:chExt cx="0" cy="0"/>
        </a:xfrm>
      </p:grpSpPr>
      <p:sp>
        <p:nvSpPr>
          <p:cNvPr id="20" name="Image"/>
          <p:cNvSpPr>
            <a:spLocks noGrp="1"/>
          </p:cNvSpPr>
          <p:nvPr>
            <p:ph type="pic" idx="13"/>
          </p:nvPr>
        </p:nvSpPr>
        <p:spPr>
          <a:xfrm>
            <a:off x="1606550" y="635000"/>
            <a:ext cx="9779000" cy="6522729"/>
          </a:xfrm>
          <a:prstGeom prst="rect">
            <a:avLst/>
          </a:prstGeom>
        </p:spPr>
        <p:txBody>
          <a:bodyPr lIns="91439" tIns="45719" rIns="91439" bIns="45719" anchor="t">
            <a:noAutofit/>
          </a:bodyPr>
          <a:lstStyle/>
          <a:p>
            <a:endParaRPr dirty="0"/>
          </a:p>
        </p:txBody>
      </p:sp>
      <p:sp>
        <p:nvSpPr>
          <p:cNvPr id="21" name="Title Text"/>
          <p:cNvSpPr txBox="1">
            <a:spLocks noGrp="1"/>
          </p:cNvSpPr>
          <p:nvPr>
            <p:ph type="title"/>
          </p:nvPr>
        </p:nvSpPr>
        <p:spPr>
          <a:xfrm>
            <a:off x="1270000" y="6718300"/>
            <a:ext cx="10464800" cy="1422400"/>
          </a:xfrm>
          <a:prstGeom prst="rect">
            <a:avLst/>
          </a:prstGeom>
        </p:spPr>
        <p:txBody>
          <a:bodyPr anchor="b"/>
          <a:lstStyle/>
          <a:p>
            <a:r>
              <a:t>Title Text</a:t>
            </a:r>
          </a:p>
        </p:txBody>
      </p:sp>
      <p:sp>
        <p:nvSpPr>
          <p:cNvPr id="22" name="Body Level One…"/>
          <p:cNvSpPr txBox="1">
            <a:spLocks noGrp="1"/>
          </p:cNvSpPr>
          <p:nvPr>
            <p:ph type="body" sz="quarter" idx="1"/>
          </p:nvPr>
        </p:nvSpPr>
        <p:spPr>
          <a:xfrm>
            <a:off x="1270000" y="8191500"/>
            <a:ext cx="10464800" cy="11303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Body Level One</a:t>
            </a:r>
          </a:p>
          <a:p>
            <a:pPr lvl="1"/>
            <a:r>
              <a:t>Body Level Two</a:t>
            </a:r>
          </a:p>
          <a:p>
            <a:pPr lvl="2"/>
            <a:r>
              <a:t>Body Level Three</a:t>
            </a:r>
          </a:p>
          <a:p>
            <a:pPr lvl="3"/>
            <a:r>
              <a:t>Body Level Four</a:t>
            </a:r>
          </a:p>
          <a:p>
            <a:pPr lvl="4"/>
            <a:r>
              <a:t>Body Level Five</a:t>
            </a:r>
          </a:p>
        </p:txBody>
      </p:sp>
      <p:sp>
        <p:nvSpPr>
          <p:cNvPr id="23" name="Slide Number"/>
          <p:cNvSpPr txBox="1">
            <a:spLocks noGrp="1"/>
          </p:cNvSpPr>
          <p:nvPr>
            <p:ph type="sldNum" sz="quarter" idx="2"/>
          </p:nvPr>
        </p:nvSpPr>
        <p:spPr>
          <a:xfrm>
            <a:off x="6311798" y="9245600"/>
            <a:ext cx="368504" cy="381000"/>
          </a:xfrm>
          <a:prstGeom prst="rect">
            <a:avLst/>
          </a:prstGeom>
        </p:spPr>
        <p:txBody>
          <a:bodyPr/>
          <a:lstStyle/>
          <a:p>
            <a:fld id="{86CB4B4D-7CA3-9044-876B-883B54F8677D}" type="slidenum">
              <a:rPr/>
              <a:t>‹#›</a:t>
            </a:fld>
            <a:endParaRPr dirty="0"/>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Title - Centre">
    <p:spTree>
      <p:nvGrpSpPr>
        <p:cNvPr id="1" name=""/>
        <p:cNvGrpSpPr/>
        <p:nvPr/>
      </p:nvGrpSpPr>
      <p:grpSpPr>
        <a:xfrm>
          <a:off x="0" y="0"/>
          <a:ext cx="0" cy="0"/>
          <a:chOff x="0" y="0"/>
          <a:chExt cx="0" cy="0"/>
        </a:xfrm>
      </p:grpSpPr>
      <p:sp>
        <p:nvSpPr>
          <p:cNvPr id="30" name="Title Text"/>
          <p:cNvSpPr txBox="1">
            <a:spLocks noGrp="1"/>
          </p:cNvSpPr>
          <p:nvPr>
            <p:ph type="title"/>
          </p:nvPr>
        </p:nvSpPr>
        <p:spPr>
          <a:xfrm>
            <a:off x="1270000" y="3225800"/>
            <a:ext cx="10464800" cy="3302000"/>
          </a:xfrm>
          <a:prstGeom prst="rect">
            <a:avLst/>
          </a:prstGeom>
        </p:spPr>
        <p:txBody>
          <a:bodyPr/>
          <a:lstStyle/>
          <a:p>
            <a:r>
              <a:t>Title Text</a:t>
            </a:r>
          </a:p>
        </p:txBody>
      </p:sp>
      <p:sp>
        <p:nvSpPr>
          <p:cNvPr id="31" name="Slide Number"/>
          <p:cNvSpPr txBox="1">
            <a:spLocks noGrp="1"/>
          </p:cNvSpPr>
          <p:nvPr>
            <p:ph type="sldNum" sz="quarter" idx="2"/>
          </p:nvPr>
        </p:nvSpPr>
        <p:spPr>
          <a:prstGeom prst="rect">
            <a:avLst/>
          </a:prstGeom>
        </p:spPr>
        <p:txBody>
          <a:bodyPr/>
          <a:lstStyle/>
          <a:p>
            <a:fld id="{86CB4B4D-7CA3-9044-876B-883B54F8677D}" type="slidenum">
              <a:rPr/>
              <a:t>‹#›</a:t>
            </a:fld>
            <a:endParaRPr dirty="0"/>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Photo - Vertical">
    <p:spTree>
      <p:nvGrpSpPr>
        <p:cNvPr id="1" name=""/>
        <p:cNvGrpSpPr/>
        <p:nvPr/>
      </p:nvGrpSpPr>
      <p:grpSpPr>
        <a:xfrm>
          <a:off x="0" y="0"/>
          <a:ext cx="0" cy="0"/>
          <a:chOff x="0" y="0"/>
          <a:chExt cx="0" cy="0"/>
        </a:xfrm>
      </p:grpSpPr>
      <p:sp>
        <p:nvSpPr>
          <p:cNvPr id="38" name="Image"/>
          <p:cNvSpPr>
            <a:spLocks noGrp="1"/>
          </p:cNvSpPr>
          <p:nvPr>
            <p:ph type="pic" idx="13"/>
          </p:nvPr>
        </p:nvSpPr>
        <p:spPr>
          <a:xfrm>
            <a:off x="2717800" y="635000"/>
            <a:ext cx="12357100" cy="8238067"/>
          </a:xfrm>
          <a:prstGeom prst="rect">
            <a:avLst/>
          </a:prstGeom>
        </p:spPr>
        <p:txBody>
          <a:bodyPr lIns="91439" tIns="45719" rIns="91439" bIns="45719" anchor="t">
            <a:noAutofit/>
          </a:bodyPr>
          <a:lstStyle/>
          <a:p>
            <a:endParaRPr dirty="0"/>
          </a:p>
        </p:txBody>
      </p:sp>
      <p:sp>
        <p:nvSpPr>
          <p:cNvPr id="39" name="Title Text"/>
          <p:cNvSpPr txBox="1">
            <a:spLocks noGrp="1"/>
          </p:cNvSpPr>
          <p:nvPr>
            <p:ph type="title"/>
          </p:nvPr>
        </p:nvSpPr>
        <p:spPr>
          <a:xfrm>
            <a:off x="952500" y="635000"/>
            <a:ext cx="5334000" cy="3987800"/>
          </a:xfrm>
          <a:prstGeom prst="rect">
            <a:avLst/>
          </a:prstGeom>
        </p:spPr>
        <p:txBody>
          <a:bodyPr anchor="b"/>
          <a:lstStyle>
            <a:lvl1pPr>
              <a:defRPr sz="6000"/>
            </a:lvl1pPr>
          </a:lstStyle>
          <a:p>
            <a:r>
              <a:t>Title Text</a:t>
            </a:r>
          </a:p>
        </p:txBody>
      </p:sp>
      <p:sp>
        <p:nvSpPr>
          <p:cNvPr id="40" name="Body Level One…"/>
          <p:cNvSpPr txBox="1">
            <a:spLocks noGrp="1"/>
          </p:cNvSpPr>
          <p:nvPr>
            <p:ph type="body" sz="quarter" idx="1"/>
          </p:nvPr>
        </p:nvSpPr>
        <p:spPr>
          <a:xfrm>
            <a:off x="952500" y="4762500"/>
            <a:ext cx="5334000" cy="41021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Body Level One</a:t>
            </a:r>
          </a:p>
          <a:p>
            <a:pPr lvl="1"/>
            <a:r>
              <a:t>Body Level Two</a:t>
            </a:r>
          </a:p>
          <a:p>
            <a:pPr lvl="2"/>
            <a:r>
              <a:t>Body Level Three</a:t>
            </a:r>
          </a:p>
          <a:p>
            <a:pPr lvl="3"/>
            <a:r>
              <a:t>Body Level Four</a:t>
            </a:r>
          </a:p>
          <a:p>
            <a:pPr lvl="4"/>
            <a:r>
              <a:t>Body Level Five</a:t>
            </a:r>
          </a:p>
        </p:txBody>
      </p:sp>
      <p:sp>
        <p:nvSpPr>
          <p:cNvPr id="41" name="Slide Number"/>
          <p:cNvSpPr txBox="1">
            <a:spLocks noGrp="1"/>
          </p:cNvSpPr>
          <p:nvPr>
            <p:ph type="sldNum" sz="quarter" idx="2"/>
          </p:nvPr>
        </p:nvSpPr>
        <p:spPr>
          <a:prstGeom prst="rect">
            <a:avLst/>
          </a:prstGeom>
        </p:spPr>
        <p:txBody>
          <a:bodyPr/>
          <a:lstStyle/>
          <a:p>
            <a:fld id="{86CB4B4D-7CA3-9044-876B-883B54F8677D}" type="slidenum">
              <a:rPr/>
              <a:t>‹#›</a:t>
            </a:fld>
            <a:endParaRPr dirty="0"/>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Title - Top">
    <p:spTree>
      <p:nvGrpSpPr>
        <p:cNvPr id="1" name=""/>
        <p:cNvGrpSpPr/>
        <p:nvPr/>
      </p:nvGrpSpPr>
      <p:grpSpPr>
        <a:xfrm>
          <a:off x="0" y="0"/>
          <a:ext cx="0" cy="0"/>
          <a:chOff x="0" y="0"/>
          <a:chExt cx="0" cy="0"/>
        </a:xfrm>
      </p:grpSpPr>
      <p:sp>
        <p:nvSpPr>
          <p:cNvPr id="48" name="Title Text"/>
          <p:cNvSpPr txBox="1">
            <a:spLocks noGrp="1"/>
          </p:cNvSpPr>
          <p:nvPr>
            <p:ph type="title"/>
          </p:nvPr>
        </p:nvSpPr>
        <p:spPr>
          <a:prstGeom prst="rect">
            <a:avLst/>
          </a:prstGeom>
        </p:spPr>
        <p:txBody>
          <a:bodyPr/>
          <a:lstStyle/>
          <a:p>
            <a:r>
              <a:t>Title Text</a:t>
            </a:r>
          </a:p>
        </p:txBody>
      </p:sp>
      <p:sp>
        <p:nvSpPr>
          <p:cNvPr id="49" name="Slide Number"/>
          <p:cNvSpPr txBox="1">
            <a:spLocks noGrp="1"/>
          </p:cNvSpPr>
          <p:nvPr>
            <p:ph type="sldNum" sz="quarter" idx="2"/>
          </p:nvPr>
        </p:nvSpPr>
        <p:spPr>
          <a:prstGeom prst="rect">
            <a:avLst/>
          </a:prstGeom>
        </p:spPr>
        <p:txBody>
          <a:bodyPr/>
          <a:lstStyle/>
          <a:p>
            <a:fld id="{86CB4B4D-7CA3-9044-876B-883B54F8677D}" type="slidenum">
              <a:rPr/>
              <a:t>‹#›</a:t>
            </a:fld>
            <a:endParaRPr dirty="0"/>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Title &amp; Bullets">
    <p:spTree>
      <p:nvGrpSpPr>
        <p:cNvPr id="1" name=""/>
        <p:cNvGrpSpPr/>
        <p:nvPr/>
      </p:nvGrpSpPr>
      <p:grpSpPr>
        <a:xfrm>
          <a:off x="0" y="0"/>
          <a:ext cx="0" cy="0"/>
          <a:chOff x="0" y="0"/>
          <a:chExt cx="0" cy="0"/>
        </a:xfrm>
      </p:grpSpPr>
      <p:sp>
        <p:nvSpPr>
          <p:cNvPr id="56" name="Title Text"/>
          <p:cNvSpPr txBox="1">
            <a:spLocks noGrp="1"/>
          </p:cNvSpPr>
          <p:nvPr>
            <p:ph type="title"/>
          </p:nvPr>
        </p:nvSpPr>
        <p:spPr>
          <a:prstGeom prst="rect">
            <a:avLst/>
          </a:prstGeom>
        </p:spPr>
        <p:txBody>
          <a:bodyPr/>
          <a:lstStyle/>
          <a:p>
            <a:r>
              <a:t>Title Text</a:t>
            </a:r>
          </a:p>
        </p:txBody>
      </p:sp>
      <p:sp>
        <p:nvSpPr>
          <p:cNvPr id="57" name="Body Level One…"/>
          <p:cNvSpPr txBox="1">
            <a:spLocks noGrp="1"/>
          </p:cNvSpPr>
          <p:nvPr>
            <p:ph type="body" idx="1"/>
          </p:nvPr>
        </p:nvSpPr>
        <p:spPr>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58" name="Slide Number"/>
          <p:cNvSpPr txBox="1">
            <a:spLocks noGrp="1"/>
          </p:cNvSpPr>
          <p:nvPr>
            <p:ph type="sldNum" sz="quarter" idx="2"/>
          </p:nvPr>
        </p:nvSpPr>
        <p:spPr>
          <a:prstGeom prst="rect">
            <a:avLst/>
          </a:prstGeom>
        </p:spPr>
        <p:txBody>
          <a:bodyPr/>
          <a:lstStyle/>
          <a:p>
            <a:fld id="{86CB4B4D-7CA3-9044-876B-883B54F8677D}" type="slidenum">
              <a:rPr/>
              <a:t>‹#›</a:t>
            </a:fld>
            <a:endParaRPr dirty="0"/>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Title, Bullets &amp; Photo">
    <p:spTree>
      <p:nvGrpSpPr>
        <p:cNvPr id="1" name=""/>
        <p:cNvGrpSpPr/>
        <p:nvPr/>
      </p:nvGrpSpPr>
      <p:grpSpPr>
        <a:xfrm>
          <a:off x="0" y="0"/>
          <a:ext cx="0" cy="0"/>
          <a:chOff x="0" y="0"/>
          <a:chExt cx="0" cy="0"/>
        </a:xfrm>
      </p:grpSpPr>
      <p:sp>
        <p:nvSpPr>
          <p:cNvPr id="65" name="Image"/>
          <p:cNvSpPr>
            <a:spLocks noGrp="1"/>
          </p:cNvSpPr>
          <p:nvPr>
            <p:ph type="pic" idx="13"/>
          </p:nvPr>
        </p:nvSpPr>
        <p:spPr>
          <a:xfrm>
            <a:off x="4533900" y="2603500"/>
            <a:ext cx="9429750" cy="6286500"/>
          </a:xfrm>
          <a:prstGeom prst="rect">
            <a:avLst/>
          </a:prstGeom>
        </p:spPr>
        <p:txBody>
          <a:bodyPr lIns="91439" tIns="45719" rIns="91439" bIns="45719" anchor="t">
            <a:noAutofit/>
          </a:bodyPr>
          <a:lstStyle/>
          <a:p>
            <a:endParaRPr dirty="0"/>
          </a:p>
        </p:txBody>
      </p:sp>
      <p:sp>
        <p:nvSpPr>
          <p:cNvPr id="66" name="Title Text"/>
          <p:cNvSpPr txBox="1">
            <a:spLocks noGrp="1"/>
          </p:cNvSpPr>
          <p:nvPr>
            <p:ph type="title"/>
          </p:nvPr>
        </p:nvSpPr>
        <p:spPr>
          <a:prstGeom prst="rect">
            <a:avLst/>
          </a:prstGeom>
        </p:spPr>
        <p:txBody>
          <a:bodyPr/>
          <a:lstStyle/>
          <a:p>
            <a:r>
              <a:t>Title Text</a:t>
            </a:r>
          </a:p>
        </p:txBody>
      </p:sp>
      <p:sp>
        <p:nvSpPr>
          <p:cNvPr id="67" name="Body Level One…"/>
          <p:cNvSpPr txBox="1">
            <a:spLocks noGrp="1"/>
          </p:cNvSpPr>
          <p:nvPr>
            <p:ph type="body" sz="half" idx="1"/>
          </p:nvPr>
        </p:nvSpPr>
        <p:spPr>
          <a:xfrm>
            <a:off x="952500" y="2603500"/>
            <a:ext cx="5334000" cy="6286500"/>
          </a:xfrm>
          <a:prstGeom prst="rect">
            <a:avLst/>
          </a:prstGeom>
        </p:spPr>
        <p:txBody>
          <a:bodyPr/>
          <a:lstStyle>
            <a:lvl1pPr marL="342900" indent="-342900">
              <a:spcBef>
                <a:spcPts val="3200"/>
              </a:spcBef>
              <a:defRPr sz="2800"/>
            </a:lvl1pPr>
            <a:lvl2pPr marL="685800" indent="-342900">
              <a:spcBef>
                <a:spcPts val="3200"/>
              </a:spcBef>
              <a:defRPr sz="2800"/>
            </a:lvl2pPr>
            <a:lvl3pPr marL="1028700" indent="-342900">
              <a:spcBef>
                <a:spcPts val="3200"/>
              </a:spcBef>
              <a:defRPr sz="2800"/>
            </a:lvl3pPr>
            <a:lvl4pPr marL="1371600" indent="-342900">
              <a:spcBef>
                <a:spcPts val="3200"/>
              </a:spcBef>
              <a:defRPr sz="2800"/>
            </a:lvl4pPr>
            <a:lvl5pPr marL="1714500" indent="-342900">
              <a:spcBef>
                <a:spcPts val="3200"/>
              </a:spcBef>
              <a:defRPr sz="2800"/>
            </a:lvl5pPr>
          </a:lstStyle>
          <a:p>
            <a:r>
              <a:t>Body Level One</a:t>
            </a:r>
          </a:p>
          <a:p>
            <a:pPr lvl="1"/>
            <a:r>
              <a:t>Body Level Two</a:t>
            </a:r>
          </a:p>
          <a:p>
            <a:pPr lvl="2"/>
            <a:r>
              <a:t>Body Level Three</a:t>
            </a:r>
          </a:p>
          <a:p>
            <a:pPr lvl="3"/>
            <a:r>
              <a:t>Body Level Four</a:t>
            </a:r>
          </a:p>
          <a:p>
            <a:pPr lvl="4"/>
            <a:r>
              <a:t>Body Level Five</a:t>
            </a:r>
          </a:p>
        </p:txBody>
      </p:sp>
      <p:sp>
        <p:nvSpPr>
          <p:cNvPr id="68" name="Slide Number"/>
          <p:cNvSpPr txBox="1">
            <a:spLocks noGrp="1"/>
          </p:cNvSpPr>
          <p:nvPr>
            <p:ph type="sldNum" sz="quarter" idx="2"/>
          </p:nvPr>
        </p:nvSpPr>
        <p:spPr>
          <a:prstGeom prst="rect">
            <a:avLst/>
          </a:prstGeom>
        </p:spPr>
        <p:txBody>
          <a:bodyPr/>
          <a:lstStyle/>
          <a:p>
            <a:fld id="{86CB4B4D-7CA3-9044-876B-883B54F8677D}" type="slidenum">
              <a:rPr/>
              <a:t>‹#›</a:t>
            </a:fld>
            <a:endParaRPr dirty="0"/>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Bullets">
    <p:spTree>
      <p:nvGrpSpPr>
        <p:cNvPr id="1" name=""/>
        <p:cNvGrpSpPr/>
        <p:nvPr/>
      </p:nvGrpSpPr>
      <p:grpSpPr>
        <a:xfrm>
          <a:off x="0" y="0"/>
          <a:ext cx="0" cy="0"/>
          <a:chOff x="0" y="0"/>
          <a:chExt cx="0" cy="0"/>
        </a:xfrm>
      </p:grpSpPr>
      <p:sp>
        <p:nvSpPr>
          <p:cNvPr id="75" name="Body Level One…"/>
          <p:cNvSpPr txBox="1">
            <a:spLocks noGrp="1"/>
          </p:cNvSpPr>
          <p:nvPr>
            <p:ph type="body" idx="1"/>
          </p:nvPr>
        </p:nvSpPr>
        <p:spPr>
          <a:xfrm>
            <a:off x="952500" y="1270000"/>
            <a:ext cx="11099800" cy="7213600"/>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76" name="Slide Number"/>
          <p:cNvSpPr txBox="1">
            <a:spLocks noGrp="1"/>
          </p:cNvSpPr>
          <p:nvPr>
            <p:ph type="sldNum" sz="quarter" idx="2"/>
          </p:nvPr>
        </p:nvSpPr>
        <p:spPr>
          <a:prstGeom prst="rect">
            <a:avLst/>
          </a:prstGeom>
        </p:spPr>
        <p:txBody>
          <a:bodyPr/>
          <a:lstStyle/>
          <a:p>
            <a:fld id="{86CB4B4D-7CA3-9044-876B-883B54F8677D}" type="slidenum">
              <a:rPr/>
              <a:t>‹#›</a:t>
            </a:fld>
            <a:endParaRPr dirty="0"/>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Photo - 3 Up">
    <p:spTree>
      <p:nvGrpSpPr>
        <p:cNvPr id="1" name=""/>
        <p:cNvGrpSpPr/>
        <p:nvPr/>
      </p:nvGrpSpPr>
      <p:grpSpPr>
        <a:xfrm>
          <a:off x="0" y="0"/>
          <a:ext cx="0" cy="0"/>
          <a:chOff x="0" y="0"/>
          <a:chExt cx="0" cy="0"/>
        </a:xfrm>
      </p:grpSpPr>
      <p:sp>
        <p:nvSpPr>
          <p:cNvPr id="83" name="Image"/>
          <p:cNvSpPr>
            <a:spLocks noGrp="1"/>
          </p:cNvSpPr>
          <p:nvPr>
            <p:ph type="pic" sz="quarter" idx="13"/>
          </p:nvPr>
        </p:nvSpPr>
        <p:spPr>
          <a:xfrm>
            <a:off x="6680200" y="5026947"/>
            <a:ext cx="6057901" cy="4040705"/>
          </a:xfrm>
          <a:prstGeom prst="rect">
            <a:avLst/>
          </a:prstGeom>
        </p:spPr>
        <p:txBody>
          <a:bodyPr lIns="91439" tIns="45719" rIns="91439" bIns="45719" anchor="t">
            <a:noAutofit/>
          </a:bodyPr>
          <a:lstStyle/>
          <a:p>
            <a:endParaRPr dirty="0"/>
          </a:p>
        </p:txBody>
      </p:sp>
      <p:sp>
        <p:nvSpPr>
          <p:cNvPr id="84" name="Image"/>
          <p:cNvSpPr>
            <a:spLocks noGrp="1"/>
          </p:cNvSpPr>
          <p:nvPr>
            <p:ph type="pic" sz="quarter" idx="14"/>
          </p:nvPr>
        </p:nvSpPr>
        <p:spPr>
          <a:xfrm>
            <a:off x="6502400" y="886747"/>
            <a:ext cx="5867400" cy="3911601"/>
          </a:xfrm>
          <a:prstGeom prst="rect">
            <a:avLst/>
          </a:prstGeom>
        </p:spPr>
        <p:txBody>
          <a:bodyPr lIns="91439" tIns="45719" rIns="91439" bIns="45719" anchor="t">
            <a:noAutofit/>
          </a:bodyPr>
          <a:lstStyle/>
          <a:p>
            <a:endParaRPr dirty="0"/>
          </a:p>
        </p:txBody>
      </p:sp>
      <p:sp>
        <p:nvSpPr>
          <p:cNvPr id="85" name="Image"/>
          <p:cNvSpPr>
            <a:spLocks noGrp="1"/>
          </p:cNvSpPr>
          <p:nvPr>
            <p:ph type="pic" idx="15"/>
          </p:nvPr>
        </p:nvSpPr>
        <p:spPr>
          <a:xfrm>
            <a:off x="-2374900" y="889000"/>
            <a:ext cx="11976100" cy="7984067"/>
          </a:xfrm>
          <a:prstGeom prst="rect">
            <a:avLst/>
          </a:prstGeom>
        </p:spPr>
        <p:txBody>
          <a:bodyPr lIns="91439" tIns="45719" rIns="91439" bIns="45719" anchor="t">
            <a:noAutofit/>
          </a:bodyPr>
          <a:lstStyle/>
          <a:p>
            <a:endParaRPr dirty="0"/>
          </a:p>
        </p:txBody>
      </p:sp>
      <p:sp>
        <p:nvSpPr>
          <p:cNvPr id="86" name="Slide Number"/>
          <p:cNvSpPr txBox="1">
            <a:spLocks noGrp="1"/>
          </p:cNvSpPr>
          <p:nvPr>
            <p:ph type="sldNum" sz="quarter" idx="2"/>
          </p:nvPr>
        </p:nvSpPr>
        <p:spPr>
          <a:prstGeom prst="rect">
            <a:avLst/>
          </a:prstGeom>
        </p:spPr>
        <p:txBody>
          <a:bodyPr/>
          <a:lstStyle/>
          <a:p>
            <a:fld id="{86CB4B4D-7CA3-9044-876B-883B54F8677D}" type="slidenum">
              <a:rPr/>
              <a:t>‹#›</a:t>
            </a:fld>
            <a:endParaRPr dirty="0"/>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952500" y="444500"/>
            <a:ext cx="11099800" cy="21590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normAutofit/>
          </a:bodyPr>
          <a:lstStyle/>
          <a:p>
            <a:r>
              <a:t>Title Text</a:t>
            </a:r>
          </a:p>
        </p:txBody>
      </p:sp>
      <p:sp>
        <p:nvSpPr>
          <p:cNvPr id="3" name="Body Level One…"/>
          <p:cNvSpPr txBox="1">
            <a:spLocks noGrp="1"/>
          </p:cNvSpPr>
          <p:nvPr>
            <p:ph type="body" idx="1"/>
          </p:nvPr>
        </p:nvSpPr>
        <p:spPr>
          <a:xfrm>
            <a:off x="952500" y="2603500"/>
            <a:ext cx="11099800" cy="62865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normAutofit/>
          </a:bodyPr>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6311798" y="9251950"/>
            <a:ext cx="368504" cy="381000"/>
          </a:xfrm>
          <a:prstGeom prst="rect">
            <a:avLst/>
          </a:prstGeom>
          <a:ln w="12700">
            <a:miter lim="400000"/>
          </a:ln>
        </p:spPr>
        <p:txBody>
          <a:bodyPr wrap="none" lIns="50800" tIns="50800" rIns="50800" bIns="50800">
            <a:spAutoFit/>
          </a:bodyPr>
          <a:lstStyle>
            <a:lvl1pPr>
              <a:defRPr sz="1800"/>
            </a:lvl1pPr>
          </a:lstStyle>
          <a:p>
            <a:fld id="{86CB4B4D-7CA3-9044-876B-883B54F8677D}" type="slidenum">
              <a:rPr/>
              <a:t>‹#›</a:t>
            </a:fld>
            <a:endParaRPr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ctr" defTabSz="584200" rtl="0" latinLnBrk="0">
        <a:lnSpc>
          <a:spcPct val="100000"/>
        </a:lnSpc>
        <a:spcBef>
          <a:spcPts val="0"/>
        </a:spcBef>
        <a:spcAft>
          <a:spcPts val="0"/>
        </a:spcAft>
        <a:buClrTx/>
        <a:buSzTx/>
        <a:buFontTx/>
        <a:buNone/>
        <a:tabLst/>
        <a:defRPr sz="8000" b="0" i="0" u="none" strike="noStrike" cap="none" spc="0" baseline="0">
          <a:solidFill>
            <a:srgbClr val="000000"/>
          </a:solidFill>
          <a:uFillTx/>
          <a:latin typeface="+mn-lt"/>
          <a:ea typeface="+mn-ea"/>
          <a:cs typeface="+mn-cs"/>
          <a:sym typeface="Helvetica Light"/>
        </a:defRPr>
      </a:lvl1pPr>
      <a:lvl2pPr marL="0" marR="0" indent="228600" algn="ctr" defTabSz="584200" rtl="0" latinLnBrk="0">
        <a:lnSpc>
          <a:spcPct val="100000"/>
        </a:lnSpc>
        <a:spcBef>
          <a:spcPts val="0"/>
        </a:spcBef>
        <a:spcAft>
          <a:spcPts val="0"/>
        </a:spcAft>
        <a:buClrTx/>
        <a:buSzTx/>
        <a:buFontTx/>
        <a:buNone/>
        <a:tabLst/>
        <a:defRPr sz="8000" b="0" i="0" u="none" strike="noStrike" cap="none" spc="0" baseline="0">
          <a:solidFill>
            <a:srgbClr val="000000"/>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sz="8000" b="0" i="0" u="none" strike="noStrike" cap="none" spc="0" baseline="0">
          <a:solidFill>
            <a:srgbClr val="000000"/>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sz="8000" b="0" i="0" u="none" strike="noStrike" cap="none" spc="0" baseline="0">
          <a:solidFill>
            <a:srgbClr val="000000"/>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sz="8000" b="0" i="0" u="none" strike="noStrike" cap="none" spc="0" baseline="0">
          <a:solidFill>
            <a:srgbClr val="000000"/>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sz="8000" b="0" i="0" u="none" strike="noStrike" cap="none" spc="0" baseline="0">
          <a:solidFill>
            <a:srgbClr val="000000"/>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sz="8000" b="0" i="0" u="none" strike="noStrike" cap="none" spc="0" baseline="0">
          <a:solidFill>
            <a:srgbClr val="000000"/>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sz="8000" b="0" i="0" u="none" strike="noStrike" cap="none" spc="0" baseline="0">
          <a:solidFill>
            <a:srgbClr val="000000"/>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sz="8000" b="0" i="0" u="none" strike="noStrike" cap="none" spc="0" baseline="0">
          <a:solidFill>
            <a:srgbClr val="000000"/>
          </a:solidFill>
          <a:uFillTx/>
          <a:latin typeface="+mn-lt"/>
          <a:ea typeface="+mn-ea"/>
          <a:cs typeface="+mn-cs"/>
          <a:sym typeface="Helvetica Light"/>
        </a:defRPr>
      </a:lvl9pPr>
    </p:titleStyle>
    <p:bodyStyle>
      <a:lvl1pPr marL="444500" marR="0" indent="-444500" algn="l" defTabSz="584200" rtl="0" latinLnBrk="0">
        <a:lnSpc>
          <a:spcPct val="100000"/>
        </a:lnSpc>
        <a:spcBef>
          <a:spcPts val="4200"/>
        </a:spcBef>
        <a:spcAft>
          <a:spcPts val="0"/>
        </a:spcAft>
        <a:buClrTx/>
        <a:buSzPct val="75000"/>
        <a:buFontTx/>
        <a:buChar char="•"/>
        <a:tabLst/>
        <a:defRPr sz="3600" b="0" i="0" u="none" strike="noStrike" cap="none" spc="0" baseline="0">
          <a:solidFill>
            <a:srgbClr val="000000"/>
          </a:solidFill>
          <a:uFillTx/>
          <a:latin typeface="+mn-lt"/>
          <a:ea typeface="+mn-ea"/>
          <a:cs typeface="+mn-cs"/>
          <a:sym typeface="Helvetica Light"/>
        </a:defRPr>
      </a:lvl1pPr>
      <a:lvl2pPr marL="889000" marR="0" indent="-444500" algn="l" defTabSz="584200" rtl="0" latinLnBrk="0">
        <a:lnSpc>
          <a:spcPct val="100000"/>
        </a:lnSpc>
        <a:spcBef>
          <a:spcPts val="4200"/>
        </a:spcBef>
        <a:spcAft>
          <a:spcPts val="0"/>
        </a:spcAft>
        <a:buClrTx/>
        <a:buSzPct val="75000"/>
        <a:buFontTx/>
        <a:buChar char="•"/>
        <a:tabLst/>
        <a:defRPr sz="3600" b="0" i="0" u="none" strike="noStrike" cap="none" spc="0" baseline="0">
          <a:solidFill>
            <a:srgbClr val="000000"/>
          </a:solidFill>
          <a:uFillTx/>
          <a:latin typeface="+mn-lt"/>
          <a:ea typeface="+mn-ea"/>
          <a:cs typeface="+mn-cs"/>
          <a:sym typeface="Helvetica Light"/>
        </a:defRPr>
      </a:lvl2pPr>
      <a:lvl3pPr marL="1333500" marR="0" indent="-444500" algn="l" defTabSz="584200" rtl="0" latinLnBrk="0">
        <a:lnSpc>
          <a:spcPct val="100000"/>
        </a:lnSpc>
        <a:spcBef>
          <a:spcPts val="4200"/>
        </a:spcBef>
        <a:spcAft>
          <a:spcPts val="0"/>
        </a:spcAft>
        <a:buClrTx/>
        <a:buSzPct val="75000"/>
        <a:buFontTx/>
        <a:buChar char="•"/>
        <a:tabLst/>
        <a:defRPr sz="3600" b="0" i="0" u="none" strike="noStrike" cap="none" spc="0" baseline="0">
          <a:solidFill>
            <a:srgbClr val="000000"/>
          </a:solidFill>
          <a:uFillTx/>
          <a:latin typeface="+mn-lt"/>
          <a:ea typeface="+mn-ea"/>
          <a:cs typeface="+mn-cs"/>
          <a:sym typeface="Helvetica Light"/>
        </a:defRPr>
      </a:lvl3pPr>
      <a:lvl4pPr marL="1778000" marR="0" indent="-444500" algn="l" defTabSz="584200" rtl="0" latinLnBrk="0">
        <a:lnSpc>
          <a:spcPct val="100000"/>
        </a:lnSpc>
        <a:spcBef>
          <a:spcPts val="4200"/>
        </a:spcBef>
        <a:spcAft>
          <a:spcPts val="0"/>
        </a:spcAft>
        <a:buClrTx/>
        <a:buSzPct val="75000"/>
        <a:buFontTx/>
        <a:buChar char="•"/>
        <a:tabLst/>
        <a:defRPr sz="3600" b="0" i="0" u="none" strike="noStrike" cap="none" spc="0" baseline="0">
          <a:solidFill>
            <a:srgbClr val="000000"/>
          </a:solidFill>
          <a:uFillTx/>
          <a:latin typeface="+mn-lt"/>
          <a:ea typeface="+mn-ea"/>
          <a:cs typeface="+mn-cs"/>
          <a:sym typeface="Helvetica Light"/>
        </a:defRPr>
      </a:lvl4pPr>
      <a:lvl5pPr marL="2222500" marR="0" indent="-444500" algn="l" defTabSz="584200" rtl="0" latinLnBrk="0">
        <a:lnSpc>
          <a:spcPct val="100000"/>
        </a:lnSpc>
        <a:spcBef>
          <a:spcPts val="4200"/>
        </a:spcBef>
        <a:spcAft>
          <a:spcPts val="0"/>
        </a:spcAft>
        <a:buClrTx/>
        <a:buSzPct val="75000"/>
        <a:buFontTx/>
        <a:buChar char="•"/>
        <a:tabLst/>
        <a:defRPr sz="3600" b="0" i="0" u="none" strike="noStrike" cap="none" spc="0" baseline="0">
          <a:solidFill>
            <a:srgbClr val="000000"/>
          </a:solidFill>
          <a:uFillTx/>
          <a:latin typeface="+mn-lt"/>
          <a:ea typeface="+mn-ea"/>
          <a:cs typeface="+mn-cs"/>
          <a:sym typeface="Helvetica Light"/>
        </a:defRPr>
      </a:lvl5pPr>
      <a:lvl6pPr marL="2667000" marR="0" indent="-444500" algn="l" defTabSz="584200" rtl="0" latinLnBrk="0">
        <a:lnSpc>
          <a:spcPct val="100000"/>
        </a:lnSpc>
        <a:spcBef>
          <a:spcPts val="4200"/>
        </a:spcBef>
        <a:spcAft>
          <a:spcPts val="0"/>
        </a:spcAft>
        <a:buClrTx/>
        <a:buSzPct val="75000"/>
        <a:buFontTx/>
        <a:buChar char="•"/>
        <a:tabLst/>
        <a:defRPr sz="3600" b="0" i="0" u="none" strike="noStrike" cap="none" spc="0" baseline="0">
          <a:solidFill>
            <a:srgbClr val="000000"/>
          </a:solidFill>
          <a:uFillTx/>
          <a:latin typeface="+mn-lt"/>
          <a:ea typeface="+mn-ea"/>
          <a:cs typeface="+mn-cs"/>
          <a:sym typeface="Helvetica Light"/>
        </a:defRPr>
      </a:lvl6pPr>
      <a:lvl7pPr marL="3111500" marR="0" indent="-444500" algn="l" defTabSz="584200" rtl="0" latinLnBrk="0">
        <a:lnSpc>
          <a:spcPct val="100000"/>
        </a:lnSpc>
        <a:spcBef>
          <a:spcPts val="4200"/>
        </a:spcBef>
        <a:spcAft>
          <a:spcPts val="0"/>
        </a:spcAft>
        <a:buClrTx/>
        <a:buSzPct val="75000"/>
        <a:buFontTx/>
        <a:buChar char="•"/>
        <a:tabLst/>
        <a:defRPr sz="3600" b="0" i="0" u="none" strike="noStrike" cap="none" spc="0" baseline="0">
          <a:solidFill>
            <a:srgbClr val="000000"/>
          </a:solidFill>
          <a:uFillTx/>
          <a:latin typeface="+mn-lt"/>
          <a:ea typeface="+mn-ea"/>
          <a:cs typeface="+mn-cs"/>
          <a:sym typeface="Helvetica Light"/>
        </a:defRPr>
      </a:lvl7pPr>
      <a:lvl8pPr marL="3556000" marR="0" indent="-444500" algn="l" defTabSz="584200" rtl="0" latinLnBrk="0">
        <a:lnSpc>
          <a:spcPct val="100000"/>
        </a:lnSpc>
        <a:spcBef>
          <a:spcPts val="4200"/>
        </a:spcBef>
        <a:spcAft>
          <a:spcPts val="0"/>
        </a:spcAft>
        <a:buClrTx/>
        <a:buSzPct val="75000"/>
        <a:buFontTx/>
        <a:buChar char="•"/>
        <a:tabLst/>
        <a:defRPr sz="3600" b="0" i="0" u="none" strike="noStrike" cap="none" spc="0" baseline="0">
          <a:solidFill>
            <a:srgbClr val="000000"/>
          </a:solidFill>
          <a:uFillTx/>
          <a:latin typeface="+mn-lt"/>
          <a:ea typeface="+mn-ea"/>
          <a:cs typeface="+mn-cs"/>
          <a:sym typeface="Helvetica Light"/>
        </a:defRPr>
      </a:lvl8pPr>
      <a:lvl9pPr marL="4000500" marR="0" indent="-444500" algn="l" defTabSz="584200" rtl="0" latinLnBrk="0">
        <a:lnSpc>
          <a:spcPct val="100000"/>
        </a:lnSpc>
        <a:spcBef>
          <a:spcPts val="4200"/>
        </a:spcBef>
        <a:spcAft>
          <a:spcPts val="0"/>
        </a:spcAft>
        <a:buClrTx/>
        <a:buSzPct val="75000"/>
        <a:buFontTx/>
        <a:buChar char="•"/>
        <a:tabLst/>
        <a:defRPr sz="3600" b="0" i="0" u="none" strike="noStrike" cap="none" spc="0" baseline="0">
          <a:solidFill>
            <a:srgbClr val="000000"/>
          </a:solidFill>
          <a:uFillTx/>
          <a:latin typeface="+mn-lt"/>
          <a:ea typeface="+mn-ea"/>
          <a:cs typeface="+mn-cs"/>
          <a:sym typeface="Helvetica Light"/>
        </a:defRPr>
      </a:lvl9pPr>
    </p:bodyStyle>
    <p:otherStyle>
      <a:lvl1pPr marL="0" marR="0" indent="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Light"/>
        </a:defRPr>
      </a:lvl1pPr>
      <a:lvl2pPr marL="0" marR="0" indent="22860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Light"/>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2.xml"/><Relationship Id="rId5" Type="http://schemas.openxmlformats.org/officeDocument/2006/relationships/image" Target="../media/image5.pn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14.png"/></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15.png"/></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16.png"/></Relationships>
</file>

<file path=ppt/slides/_rels/slide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1.xml"/><Relationship Id="rId5" Type="http://schemas.openxmlformats.org/officeDocument/2006/relationships/image" Target="../media/image18.png"/><Relationship Id="rId4" Type="http://schemas.openxmlformats.org/officeDocument/2006/relationships/image" Target="../media/image17.png"/></Relationships>
</file>

<file path=ppt/slides/_rels/slide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19.png"/></Relationships>
</file>

<file path=ppt/slides/_rels/slide1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20.png"/></Relationships>
</file>

<file path=ppt/slides/_rels/slide18.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7.png"/><Relationship Id="rId7" Type="http://schemas.openxmlformats.org/officeDocument/2006/relationships/image" Target="../media/image10.pn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19.png"/><Relationship Id="rId9" Type="http://schemas.openxmlformats.org/officeDocument/2006/relationships/image" Target="../media/image12.png"/></Relationships>
</file>

<file path=ppt/slides/_rels/slide19.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7.png"/><Relationship Id="rId7" Type="http://schemas.openxmlformats.org/officeDocument/2006/relationships/image" Target="../media/image15.png"/><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image" Target="../media/image14.png"/><Relationship Id="rId5" Type="http://schemas.openxmlformats.org/officeDocument/2006/relationships/image" Target="../media/image13.png"/><Relationship Id="rId10" Type="http://schemas.openxmlformats.org/officeDocument/2006/relationships/image" Target="../media/image18.png"/><Relationship Id="rId4" Type="http://schemas.openxmlformats.org/officeDocument/2006/relationships/image" Target="../media/image20.png"/><Relationship Id="rId9" Type="http://schemas.openxmlformats.org/officeDocument/2006/relationships/image" Target="../media/image17.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21.png"/><Relationship Id="rId7" Type="http://schemas.openxmlformats.org/officeDocument/2006/relationships/image" Target="../media/image24.png"/><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23.png"/><Relationship Id="rId4" Type="http://schemas.openxmlformats.org/officeDocument/2006/relationships/image" Target="../media/image22.png"/><Relationship Id="rId9" Type="http://schemas.openxmlformats.org/officeDocument/2006/relationships/image" Target="../media/image26.png"/></Relationships>
</file>

<file path=ppt/slides/_rels/slide2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6.xml"/><Relationship Id="rId1"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8.png"/></Relationships>
</file>

<file path=ppt/slides/_rels/slide2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7.xml"/><Relationship Id="rId1" Type="http://schemas.openxmlformats.org/officeDocument/2006/relationships/slideLayout" Target="../slideLayouts/slideLayout1.xml"/><Relationship Id="rId5" Type="http://schemas.openxmlformats.org/officeDocument/2006/relationships/image" Target="../media/image11.png"/><Relationship Id="rId4" Type="http://schemas.openxmlformats.org/officeDocument/2006/relationships/image" Target="../media/image10.png"/></Relationships>
</file>

<file path=ppt/slides/_rels/slide2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8.xml"/><Relationship Id="rId1" Type="http://schemas.openxmlformats.org/officeDocument/2006/relationships/slideLayout" Target="../slideLayouts/slideLayout1.xml"/><Relationship Id="rId5" Type="http://schemas.openxmlformats.org/officeDocument/2006/relationships/image" Target="../media/image13.png"/><Relationship Id="rId4" Type="http://schemas.openxmlformats.org/officeDocument/2006/relationships/image" Target="../media/image12.png"/></Relationships>
</file>

<file path=ppt/slides/_rels/slide2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9.xml"/><Relationship Id="rId1" Type="http://schemas.openxmlformats.org/officeDocument/2006/relationships/slideLayout" Target="../slideLayouts/slideLayout1.xml"/><Relationship Id="rId5" Type="http://schemas.openxmlformats.org/officeDocument/2006/relationships/image" Target="../media/image15.png"/><Relationship Id="rId4" Type="http://schemas.openxmlformats.org/officeDocument/2006/relationships/image" Target="../media/image14.png"/></Relationships>
</file>

<file path=ppt/slides/_rels/slide2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0.xml"/><Relationship Id="rId1" Type="http://schemas.openxmlformats.org/officeDocument/2006/relationships/slideLayout" Target="../slideLayouts/slideLayout1.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7.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 name="Word of the Day…"/>
          <p:cNvSpPr txBox="1"/>
          <p:nvPr/>
        </p:nvSpPr>
        <p:spPr>
          <a:xfrm>
            <a:off x="219430" y="152303"/>
            <a:ext cx="12565940" cy="3180358"/>
          </a:xfrm>
          <a:prstGeom prst="rect">
            <a:avLst/>
          </a:prstGeom>
          <a:ln w="12700">
            <a:miter lim="400000"/>
          </a:ln>
          <a:effectLst>
            <a:outerShdw dist="25400" dir="5400000" rotWithShape="0">
              <a:srgbClr val="000000"/>
            </a:outerShdw>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p>
            <a:pPr>
              <a:defRPr sz="12100" b="1">
                <a:solidFill>
                  <a:schemeClr val="accent5"/>
                </a:solidFill>
                <a:latin typeface="American Typewriter"/>
                <a:ea typeface="American Typewriter"/>
                <a:cs typeface="American Typewriter"/>
                <a:sym typeface="American Typewriter"/>
              </a:defRPr>
            </a:pPr>
            <a:r>
              <a:rPr dirty="0">
                <a:solidFill>
                  <a:srgbClr val="00AEEE"/>
                </a:solidFill>
                <a:latin typeface="Gill Sans MT" panose="020B0502020104020203" pitchFamily="34" charset="77"/>
              </a:rPr>
              <a:t>Word of the Day</a:t>
            </a:r>
          </a:p>
          <a:p>
            <a:pPr algn="r">
              <a:defRPr sz="7900" b="1">
                <a:solidFill>
                  <a:schemeClr val="accent6"/>
                </a:solidFill>
                <a:latin typeface="American Typewriter"/>
                <a:ea typeface="American Typewriter"/>
                <a:cs typeface="American Typewriter"/>
                <a:sym typeface="American Typewriter"/>
              </a:defRPr>
            </a:pPr>
            <a:r>
              <a:rPr lang="en-GB" dirty="0">
                <a:solidFill>
                  <a:srgbClr val="0070C0"/>
                </a:solidFill>
                <a:latin typeface="Gill Sans MT" panose="020B0502020104020203" pitchFamily="34" charset="77"/>
              </a:rPr>
              <a:t>Summer</a:t>
            </a:r>
            <a:r>
              <a:rPr dirty="0">
                <a:solidFill>
                  <a:srgbClr val="0070C0"/>
                </a:solidFill>
                <a:latin typeface="Gill Sans MT" panose="020B0502020104020203" pitchFamily="34" charset="77"/>
              </a:rPr>
              <a:t> Term 202</a:t>
            </a:r>
            <a:r>
              <a:rPr lang="en-GB" dirty="0">
                <a:solidFill>
                  <a:srgbClr val="0070C0"/>
                </a:solidFill>
                <a:latin typeface="Gill Sans MT" panose="020B0502020104020203" pitchFamily="34" charset="77"/>
              </a:rPr>
              <a:t>6</a:t>
            </a:r>
            <a:r>
              <a:rPr dirty="0">
                <a:solidFill>
                  <a:srgbClr val="0070C0"/>
                </a:solidFill>
                <a:latin typeface="Gill Sans MT" panose="020B0502020104020203" pitchFamily="34" charset="77"/>
              </a:rPr>
              <a:t> </a:t>
            </a:r>
          </a:p>
        </p:txBody>
      </p:sp>
      <p:sp>
        <p:nvSpPr>
          <p:cNvPr id="121" name="'Words unlock the doors to a world of                                            understanding...'"/>
          <p:cNvSpPr txBox="1"/>
          <p:nvPr/>
        </p:nvSpPr>
        <p:spPr>
          <a:xfrm>
            <a:off x="3330609" y="9023736"/>
            <a:ext cx="9180945" cy="47192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p>
            <a:pPr>
              <a:spcBef>
                <a:spcPts val="4200"/>
              </a:spcBef>
              <a:defRPr sz="3200">
                <a:latin typeface="Gill Sans SemiBold"/>
                <a:ea typeface="Gill Sans SemiBold"/>
                <a:cs typeface="Gill Sans SemiBold"/>
                <a:sym typeface="Gill Sans SemiBold"/>
              </a:defRPr>
            </a:pPr>
            <a:r>
              <a:rPr sz="2400" dirty="0">
                <a:latin typeface="Gill Sans MT" panose="020B0502020104020203" pitchFamily="34" charset="77"/>
              </a:rPr>
              <a:t>'</a:t>
            </a:r>
            <a:r>
              <a:rPr sz="2400" b="1" i="1" dirty="0">
                <a:latin typeface="Gill Sans MT" panose="020B0502020104020203" pitchFamily="34" charset="77"/>
                <a:ea typeface="Gill Sans"/>
                <a:cs typeface="Gill Sans"/>
                <a:sym typeface="Gill Sans"/>
              </a:rPr>
              <a:t>Words unlock the doors to a world of</a:t>
            </a:r>
            <a:r>
              <a:rPr lang="en-GB" sz="2400" b="1" i="1" dirty="0">
                <a:latin typeface="Gill Sans MT" panose="020B0502020104020203" pitchFamily="34" charset="77"/>
                <a:ea typeface="Gill Sans"/>
                <a:cs typeface="Gill Sans"/>
                <a:sym typeface="Gill Sans"/>
              </a:rPr>
              <a:t> </a:t>
            </a:r>
            <a:r>
              <a:rPr sz="2400" b="1" i="1" dirty="0">
                <a:latin typeface="Gill Sans MT" panose="020B0502020104020203" pitchFamily="34" charset="77"/>
                <a:ea typeface="Gill Sans"/>
                <a:cs typeface="Gill Sans"/>
                <a:sym typeface="Gill Sans"/>
              </a:rPr>
              <a:t>understanding...'</a:t>
            </a:r>
          </a:p>
        </p:txBody>
      </p:sp>
      <p:sp>
        <p:nvSpPr>
          <p:cNvPr id="122" name="Week 11 - 29th June 2020"/>
          <p:cNvSpPr txBox="1"/>
          <p:nvPr/>
        </p:nvSpPr>
        <p:spPr>
          <a:xfrm>
            <a:off x="5683807" y="3226831"/>
            <a:ext cx="6020880" cy="73353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4100" b="1">
                <a:latin typeface="American Typewriter"/>
                <a:ea typeface="American Typewriter"/>
                <a:cs typeface="American Typewriter"/>
                <a:sym typeface="American Typewriter"/>
              </a:defRPr>
            </a:lvl1pPr>
          </a:lstStyle>
          <a:p>
            <a:r>
              <a:rPr dirty="0">
                <a:latin typeface="Gill Sans MT" panose="020B0502020104020203" pitchFamily="34" charset="77"/>
              </a:rPr>
              <a:t>Week </a:t>
            </a:r>
            <a:r>
              <a:rPr lang="en-GB" dirty="0">
                <a:latin typeface="Gill Sans MT" panose="020B0502020104020203" pitchFamily="34" charset="77"/>
              </a:rPr>
              <a:t>41 –</a:t>
            </a:r>
            <a:r>
              <a:rPr dirty="0">
                <a:latin typeface="Gill Sans MT" panose="020B0502020104020203" pitchFamily="34" charset="77"/>
              </a:rPr>
              <a:t> </a:t>
            </a:r>
            <a:r>
              <a:rPr lang="en-GB" dirty="0">
                <a:latin typeface="Gill Sans MT" panose="020B0502020104020203" pitchFamily="34" charset="77"/>
              </a:rPr>
              <a:t>6th</a:t>
            </a:r>
            <a:r>
              <a:rPr dirty="0">
                <a:latin typeface="Gill Sans MT" panose="020B0502020104020203" pitchFamily="34" charset="77"/>
              </a:rPr>
              <a:t> </a:t>
            </a:r>
            <a:r>
              <a:rPr lang="en-GB" dirty="0">
                <a:latin typeface="Gill Sans MT" panose="020B0502020104020203" pitchFamily="34" charset="77"/>
              </a:rPr>
              <a:t>July</a:t>
            </a:r>
            <a:r>
              <a:rPr dirty="0">
                <a:latin typeface="Gill Sans MT" panose="020B0502020104020203" pitchFamily="34" charset="77"/>
              </a:rPr>
              <a:t> 202</a:t>
            </a:r>
            <a:r>
              <a:rPr lang="en-GB" dirty="0">
                <a:latin typeface="Gill Sans MT" panose="020B0502020104020203" pitchFamily="34" charset="77"/>
              </a:rPr>
              <a:t>6</a:t>
            </a:r>
            <a:endParaRPr dirty="0">
              <a:latin typeface="Gill Sans MT" panose="020B0502020104020203" pitchFamily="34" charset="77"/>
            </a:endParaRPr>
          </a:p>
        </p:txBody>
      </p:sp>
      <p:grpSp>
        <p:nvGrpSpPr>
          <p:cNvPr id="10" name="Group 9">
            <a:extLst>
              <a:ext uri="{FF2B5EF4-FFF2-40B4-BE49-F238E27FC236}">
                <a16:creationId xmlns:a16="http://schemas.microsoft.com/office/drawing/2014/main" id="{293E7B5B-BA83-1A40-88CA-41B9CA3846FC}"/>
              </a:ext>
            </a:extLst>
          </p:cNvPr>
          <p:cNvGrpSpPr/>
          <p:nvPr/>
        </p:nvGrpSpPr>
        <p:grpSpPr>
          <a:xfrm>
            <a:off x="-8276819" y="-164678"/>
            <a:ext cx="10029965" cy="15256120"/>
            <a:chOff x="-8642579" y="-164678"/>
            <a:chExt cx="10029965" cy="15256120"/>
          </a:xfrm>
        </p:grpSpPr>
        <p:sp>
          <p:nvSpPr>
            <p:cNvPr id="11" name="Rectangle 10">
              <a:extLst>
                <a:ext uri="{FF2B5EF4-FFF2-40B4-BE49-F238E27FC236}">
                  <a16:creationId xmlns:a16="http://schemas.microsoft.com/office/drawing/2014/main" id="{F360EA16-1FF2-7A41-9FFE-93201C894C8C}"/>
                </a:ext>
              </a:extLst>
            </p:cNvPr>
            <p:cNvSpPr/>
            <p:nvPr/>
          </p:nvSpPr>
          <p:spPr>
            <a:xfrm rot="20706798" flipH="1">
              <a:off x="-8642579" y="-10966"/>
              <a:ext cx="9434333"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12" name="Rectangle 11">
              <a:extLst>
                <a:ext uri="{FF2B5EF4-FFF2-40B4-BE49-F238E27FC236}">
                  <a16:creationId xmlns:a16="http://schemas.microsoft.com/office/drawing/2014/main" id="{E9CF7BC9-F256-484E-B2A3-20A683E99FCB}"/>
                </a:ext>
              </a:extLst>
            </p:cNvPr>
            <p:cNvSpPr/>
            <p:nvPr/>
          </p:nvSpPr>
          <p:spPr>
            <a:xfrm rot="20706798" flipH="1">
              <a:off x="-8046947" y="-164678"/>
              <a:ext cx="9434333" cy="15102408"/>
            </a:xfrm>
            <a:prstGeom prst="rect">
              <a:avLst/>
            </a:prstGeom>
            <a:solidFill>
              <a:srgbClr val="38E1FF">
                <a:alpha val="32941"/>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pic>
        <p:nvPicPr>
          <p:cNvPr id="5" name="Picture 4" descr="A close up of a toy&#10;&#10;Description automatically generated">
            <a:extLst>
              <a:ext uri="{FF2B5EF4-FFF2-40B4-BE49-F238E27FC236}">
                <a16:creationId xmlns:a16="http://schemas.microsoft.com/office/drawing/2014/main" id="{0E0A381E-E771-9A42-828B-936CC6324796}"/>
              </a:ext>
            </a:extLst>
          </p:cNvPr>
          <p:cNvPicPr>
            <a:picLocks noChangeAspect="1"/>
          </p:cNvPicPr>
          <p:nvPr/>
        </p:nvPicPr>
        <p:blipFill rotWithShape="1">
          <a:blip r:embed="rId2">
            <a:extLst>
              <a:ext uri="{28A0092B-C50C-407E-A947-70E740481C1C}">
                <a14:useLocalDpi xmlns:a14="http://schemas.microsoft.com/office/drawing/2010/main" val="0"/>
              </a:ext>
            </a:extLst>
          </a:blip>
          <a:srcRect l="33659" t="20868" r="34222" b="19852"/>
          <a:stretch/>
        </p:blipFill>
        <p:spPr>
          <a:xfrm>
            <a:off x="194597" y="3889160"/>
            <a:ext cx="4115970" cy="5864440"/>
          </a:xfrm>
          <a:prstGeom prst="rect">
            <a:avLst/>
          </a:prstGeom>
        </p:spPr>
      </p:pic>
      <p:pic>
        <p:nvPicPr>
          <p:cNvPr id="7" name="Picture 6" descr="A screenshot of a cell phone&#10;&#10;Description automatically generated">
            <a:extLst>
              <a:ext uri="{FF2B5EF4-FFF2-40B4-BE49-F238E27FC236}">
                <a16:creationId xmlns:a16="http://schemas.microsoft.com/office/drawing/2014/main" id="{2CC5B04C-98BD-014B-B30E-83A1C31AF9E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1315871">
            <a:off x="4454292" y="4450311"/>
            <a:ext cx="3513462" cy="262930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grpSp>
        <p:nvGrpSpPr>
          <p:cNvPr id="8" name="Group 7">
            <a:extLst>
              <a:ext uri="{FF2B5EF4-FFF2-40B4-BE49-F238E27FC236}">
                <a16:creationId xmlns:a16="http://schemas.microsoft.com/office/drawing/2014/main" id="{95F1DE71-708C-0147-917C-C5B1D4D208D4}"/>
              </a:ext>
            </a:extLst>
          </p:cNvPr>
          <p:cNvGrpSpPr/>
          <p:nvPr/>
        </p:nvGrpSpPr>
        <p:grpSpPr>
          <a:xfrm>
            <a:off x="11561091" y="3182930"/>
            <a:ext cx="8917924" cy="15439250"/>
            <a:chOff x="11782763" y="-862597"/>
            <a:chExt cx="8917924" cy="15439250"/>
          </a:xfrm>
        </p:grpSpPr>
        <p:sp>
          <p:nvSpPr>
            <p:cNvPr id="20" name="Rectangle 19">
              <a:extLst>
                <a:ext uri="{FF2B5EF4-FFF2-40B4-BE49-F238E27FC236}">
                  <a16:creationId xmlns:a16="http://schemas.microsoft.com/office/drawing/2014/main" id="{2699AD46-A23A-0743-A5AD-1B4A4E4B67A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21" name="Rectangle 20">
              <a:extLst>
                <a:ext uri="{FF2B5EF4-FFF2-40B4-BE49-F238E27FC236}">
                  <a16:creationId xmlns:a16="http://schemas.microsoft.com/office/drawing/2014/main" id="{F53B4510-4E14-6043-BDB0-C5DAFE276E0E}"/>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pic>
        <p:nvPicPr>
          <p:cNvPr id="13" name="Picture 12" descr="A screenshot of a cell phone&#10;&#10;Description automatically generated">
            <a:extLst>
              <a:ext uri="{FF2B5EF4-FFF2-40B4-BE49-F238E27FC236}">
                <a16:creationId xmlns:a16="http://schemas.microsoft.com/office/drawing/2014/main" id="{6EC0D784-5EA2-6841-BB18-6B704A0BBD5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245752">
            <a:off x="6517535" y="6383473"/>
            <a:ext cx="3213149" cy="240306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5" name="Picture 14" descr="A screenshot of a cell phone&#10;&#10;Description automatically generated">
            <a:extLst>
              <a:ext uri="{FF2B5EF4-FFF2-40B4-BE49-F238E27FC236}">
                <a16:creationId xmlns:a16="http://schemas.microsoft.com/office/drawing/2014/main" id="{72679589-8404-E543-896F-014067FE981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842618">
            <a:off x="8719809" y="4398356"/>
            <a:ext cx="3138499" cy="235387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 name="Grasshopper Word of the Day"/>
          <p:cNvSpPr txBox="1"/>
          <p:nvPr/>
        </p:nvSpPr>
        <p:spPr>
          <a:xfrm>
            <a:off x="1965058" y="281766"/>
            <a:ext cx="10579819" cy="117981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6700" b="1">
                <a:solidFill>
                  <a:schemeClr val="accent5"/>
                </a:solidFill>
                <a:latin typeface="American Typewriter"/>
                <a:ea typeface="American Typewriter"/>
                <a:cs typeface="American Typewriter"/>
                <a:sym typeface="American Typewriter"/>
              </a:defRPr>
            </a:lvl1pPr>
          </a:lstStyle>
          <a:p>
            <a:r>
              <a:rPr lang="en-GB" sz="7000" dirty="0">
                <a:solidFill>
                  <a:srgbClr val="00AEEE"/>
                </a:solidFill>
                <a:latin typeface="Gill Sans MT" panose="020B0502020104020203" pitchFamily="34" charset="77"/>
              </a:rPr>
              <a:t>Shinobi</a:t>
            </a:r>
            <a:r>
              <a:rPr sz="7000" dirty="0">
                <a:solidFill>
                  <a:srgbClr val="00AEEE"/>
                </a:solidFill>
                <a:latin typeface="Gill Sans MT" panose="020B0502020104020203" pitchFamily="34" charset="77"/>
              </a:rPr>
              <a:t> Word of the Day</a:t>
            </a:r>
          </a:p>
        </p:txBody>
      </p:sp>
      <p:sp>
        <p:nvSpPr>
          <p:cNvPr id="150" name="Word of the Day:"/>
          <p:cNvSpPr txBox="1"/>
          <p:nvPr/>
        </p:nvSpPr>
        <p:spPr>
          <a:xfrm>
            <a:off x="981031" y="1607149"/>
            <a:ext cx="3930563" cy="73353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r>
              <a:rPr dirty="0">
                <a:latin typeface="Gill Sans MT" panose="020B0502020104020203" pitchFamily="34" charset="77"/>
              </a:rPr>
              <a:t>Word of the Day:</a:t>
            </a:r>
          </a:p>
        </p:txBody>
      </p:sp>
      <p:sp>
        <p:nvSpPr>
          <p:cNvPr id="151" name="tear"/>
          <p:cNvSpPr txBox="1"/>
          <p:nvPr/>
        </p:nvSpPr>
        <p:spPr>
          <a:xfrm>
            <a:off x="6334439" y="1309202"/>
            <a:ext cx="2224969" cy="117981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7000">
                <a:latin typeface="Gill Sans SemiBold"/>
                <a:ea typeface="Gill Sans SemiBold"/>
                <a:cs typeface="Gill Sans SemiBold"/>
                <a:sym typeface="Gill Sans SemiBold"/>
              </a:defRPr>
            </a:lvl1pPr>
          </a:lstStyle>
          <a:p>
            <a:r>
              <a:rPr lang="en-GB" dirty="0">
                <a:latin typeface="Gill Sans MT" panose="020B0502020104020203" pitchFamily="34" charset="77"/>
              </a:rPr>
              <a:t>prove</a:t>
            </a:r>
            <a:endParaRPr dirty="0">
              <a:latin typeface="Gill Sans MT" panose="020B0502020104020203" pitchFamily="34" charset="77"/>
            </a:endParaRPr>
          </a:p>
        </p:txBody>
      </p:sp>
      <p:sp>
        <p:nvSpPr>
          <p:cNvPr id="152" name="Definition:"/>
          <p:cNvSpPr txBox="1"/>
          <p:nvPr/>
        </p:nvSpPr>
        <p:spPr>
          <a:xfrm>
            <a:off x="2212466" y="3137585"/>
            <a:ext cx="2478243" cy="73353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r>
              <a:rPr dirty="0">
                <a:latin typeface="Gill Sans MT" panose="020B0502020104020203" pitchFamily="34" charset="77"/>
              </a:rPr>
              <a:t>Definition: </a:t>
            </a:r>
          </a:p>
        </p:txBody>
      </p:sp>
      <p:sp>
        <p:nvSpPr>
          <p:cNvPr id="153" name="(verb / noun)"/>
          <p:cNvSpPr txBox="1"/>
          <p:nvPr/>
        </p:nvSpPr>
        <p:spPr>
          <a:xfrm>
            <a:off x="9207354" y="1671690"/>
            <a:ext cx="4232357" cy="65659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defRPr>
                <a:latin typeface="Gill Sans"/>
                <a:ea typeface="Gill Sans"/>
                <a:cs typeface="Gill Sans"/>
                <a:sym typeface="Gill Sans"/>
              </a:defRPr>
            </a:lvl1pPr>
          </a:lstStyle>
          <a:p>
            <a:r>
              <a:rPr dirty="0">
                <a:latin typeface="Gill Sans MT" panose="020B0502020104020203" pitchFamily="34" charset="77"/>
              </a:rPr>
              <a:t>(</a:t>
            </a:r>
            <a:r>
              <a:rPr lang="en-GB" dirty="0">
                <a:latin typeface="Gill Sans MT" panose="020B0502020104020203" pitchFamily="34" charset="77"/>
              </a:rPr>
              <a:t>verb</a:t>
            </a:r>
            <a:r>
              <a:rPr dirty="0">
                <a:latin typeface="Gill Sans MT" panose="020B0502020104020203" pitchFamily="34" charset="77"/>
              </a:rPr>
              <a:t>)</a:t>
            </a:r>
          </a:p>
        </p:txBody>
      </p:sp>
      <p:sp>
        <p:nvSpPr>
          <p:cNvPr id="154" name="If you tear paper, cloth, or another material, or if it tears, you pull it into two pieces or you pull it so that a hole appears in it."/>
          <p:cNvSpPr txBox="1"/>
          <p:nvPr/>
        </p:nvSpPr>
        <p:spPr>
          <a:xfrm>
            <a:off x="624927" y="4053817"/>
            <a:ext cx="6757180" cy="176458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lvl1pPr>
              <a:defRPr sz="3100">
                <a:latin typeface="Gill Sans"/>
                <a:ea typeface="Gill Sans"/>
                <a:cs typeface="Gill Sans"/>
                <a:sym typeface="Gill Sans"/>
              </a:defRPr>
            </a:lvl1pPr>
          </a:lstStyle>
          <a:p>
            <a:r>
              <a:rPr lang="en-GB" sz="3600" dirty="0">
                <a:latin typeface="Gill Sans MT" panose="020B0502020104020203" pitchFamily="34" charset="77"/>
              </a:rPr>
              <a:t>If you prove that something is true, you show by means of argument or evidence that it is definitely true.</a:t>
            </a:r>
            <a:endParaRPr sz="3600" dirty="0">
              <a:latin typeface="Gill Sans MT" panose="020B0502020104020203" pitchFamily="34" charset="77"/>
            </a:endParaRPr>
          </a:p>
        </p:txBody>
      </p:sp>
      <p:sp>
        <p:nvSpPr>
          <p:cNvPr id="155" name="The was a tear in Freddie’s new school jumper."/>
          <p:cNvSpPr txBox="1"/>
          <p:nvPr/>
        </p:nvSpPr>
        <p:spPr>
          <a:xfrm>
            <a:off x="5112" y="6439198"/>
            <a:ext cx="12999688" cy="71814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p>
            <a:pPr>
              <a:defRPr sz="4000">
                <a:solidFill>
                  <a:schemeClr val="accent2"/>
                </a:solidFill>
                <a:latin typeface="Gill Sans"/>
                <a:ea typeface="Gill Sans"/>
                <a:cs typeface="Gill Sans"/>
                <a:sym typeface="Gill Sans"/>
              </a:defRPr>
            </a:pPr>
            <a:r>
              <a:rPr lang="en-GB" sz="4000" dirty="0">
                <a:latin typeface="Gill Sans MT" panose="020B0502020104020203" pitchFamily="34" charset="77"/>
              </a:rPr>
              <a:t>Class 5 needed to </a:t>
            </a:r>
            <a:r>
              <a:rPr lang="en-GB" sz="4000" b="1" dirty="0">
                <a:latin typeface="Gill Sans MT" panose="020B0502020104020203" pitchFamily="34" charset="77"/>
              </a:rPr>
              <a:t>prove</a:t>
            </a:r>
            <a:r>
              <a:rPr lang="en-GB" sz="4000" dirty="0">
                <a:latin typeface="Gill Sans MT" panose="020B0502020104020203" pitchFamily="34" charset="77"/>
              </a:rPr>
              <a:t> that Jeremy ate the doughnuts.</a:t>
            </a:r>
            <a:endParaRPr sz="4000" dirty="0">
              <a:latin typeface="Gill Sans MT" panose="020B0502020104020203" pitchFamily="34" charset="77"/>
            </a:endParaRPr>
          </a:p>
        </p:txBody>
      </p:sp>
      <p:sp>
        <p:nvSpPr>
          <p:cNvPr id="165" name="Word Class"/>
          <p:cNvSpPr txBox="1"/>
          <p:nvPr/>
        </p:nvSpPr>
        <p:spPr>
          <a:xfrm>
            <a:off x="10335049" y="1253517"/>
            <a:ext cx="2114361" cy="59503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sz="3200" dirty="0">
                <a:solidFill>
                  <a:srgbClr val="C92405"/>
                </a:solidFill>
                <a:latin typeface="Gill Sans MT" panose="020B0502020104020203" pitchFamily="34" charset="77"/>
              </a:rPr>
              <a:t>Word Class</a:t>
            </a:r>
          </a:p>
        </p:txBody>
      </p:sp>
      <p:sp>
        <p:nvSpPr>
          <p:cNvPr id="166" name="(tear)"/>
          <p:cNvSpPr txBox="1"/>
          <p:nvPr/>
        </p:nvSpPr>
        <p:spPr>
          <a:xfrm>
            <a:off x="5178697" y="2182175"/>
            <a:ext cx="4575922" cy="87203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lvl1pPr>
              <a:defRPr sz="5000" i="1">
                <a:solidFill>
                  <a:srgbClr val="A6AAA9"/>
                </a:solidFill>
                <a:latin typeface="Gill Sans"/>
                <a:ea typeface="Gill Sans"/>
                <a:cs typeface="Gill Sans"/>
                <a:sym typeface="Gill Sans"/>
              </a:defRPr>
            </a:lvl1pPr>
          </a:lstStyle>
          <a:p>
            <a:r>
              <a:rPr dirty="0">
                <a:latin typeface="Gill Sans MT" panose="020B0502020104020203" pitchFamily="34" charset="77"/>
              </a:rPr>
              <a:t>(</a:t>
            </a:r>
            <a:r>
              <a:rPr lang="en-GB" dirty="0">
                <a:latin typeface="Gill Sans MT" panose="020B0502020104020203" pitchFamily="34" charset="77"/>
              </a:rPr>
              <a:t>prove</a:t>
            </a:r>
            <a:r>
              <a:rPr dirty="0">
                <a:latin typeface="Gill Sans MT" panose="020B0502020104020203" pitchFamily="34" charset="77"/>
              </a:rPr>
              <a:t>)</a:t>
            </a:r>
          </a:p>
        </p:txBody>
      </p:sp>
      <p:sp>
        <p:nvSpPr>
          <p:cNvPr id="167" name="Pronunciation / Syllables"/>
          <p:cNvSpPr txBox="1"/>
          <p:nvPr/>
        </p:nvSpPr>
        <p:spPr>
          <a:xfrm>
            <a:off x="1145551" y="2437628"/>
            <a:ext cx="3382336" cy="50270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dirty="0">
                <a:latin typeface="Gill Sans MT" panose="020B0502020104020203" pitchFamily="34" charset="77"/>
              </a:rPr>
              <a:t>Pronunciation / Syllables</a:t>
            </a:r>
          </a:p>
        </p:txBody>
      </p:sp>
      <p:graphicFrame>
        <p:nvGraphicFramePr>
          <p:cNvPr id="2" name="Table 2">
            <a:extLst>
              <a:ext uri="{FF2B5EF4-FFF2-40B4-BE49-F238E27FC236}">
                <a16:creationId xmlns:a16="http://schemas.microsoft.com/office/drawing/2014/main" id="{5E126C1A-DF94-724E-8EDB-D39D2C40D238}"/>
              </a:ext>
            </a:extLst>
          </p:cNvPr>
          <p:cNvGraphicFramePr>
            <a:graphicFrameLocks noGrp="1"/>
          </p:cNvGraphicFramePr>
          <p:nvPr/>
        </p:nvGraphicFramePr>
        <p:xfrm>
          <a:off x="5112" y="7748437"/>
          <a:ext cx="12999690" cy="1804446"/>
        </p:xfrm>
        <a:graphic>
          <a:graphicData uri="http://schemas.openxmlformats.org/drawingml/2006/table">
            <a:tbl>
              <a:tblPr firstRow="1" bandRow="1">
                <a:tableStyleId>{5940675A-B579-460E-94D1-54222C63F5DA}</a:tableStyleId>
              </a:tblPr>
              <a:tblGrid>
                <a:gridCol w="2599938">
                  <a:extLst>
                    <a:ext uri="{9D8B030D-6E8A-4147-A177-3AD203B41FA5}">
                      <a16:colId xmlns:a16="http://schemas.microsoft.com/office/drawing/2014/main" val="1062734036"/>
                    </a:ext>
                  </a:extLst>
                </a:gridCol>
                <a:gridCol w="2599938">
                  <a:extLst>
                    <a:ext uri="{9D8B030D-6E8A-4147-A177-3AD203B41FA5}">
                      <a16:colId xmlns:a16="http://schemas.microsoft.com/office/drawing/2014/main" val="2844254734"/>
                    </a:ext>
                  </a:extLst>
                </a:gridCol>
                <a:gridCol w="2599938">
                  <a:extLst>
                    <a:ext uri="{9D8B030D-6E8A-4147-A177-3AD203B41FA5}">
                      <a16:colId xmlns:a16="http://schemas.microsoft.com/office/drawing/2014/main" val="277516935"/>
                    </a:ext>
                  </a:extLst>
                </a:gridCol>
                <a:gridCol w="2599938">
                  <a:extLst>
                    <a:ext uri="{9D8B030D-6E8A-4147-A177-3AD203B41FA5}">
                      <a16:colId xmlns:a16="http://schemas.microsoft.com/office/drawing/2014/main" val="2209242225"/>
                    </a:ext>
                  </a:extLst>
                </a:gridCol>
                <a:gridCol w="2599938">
                  <a:extLst>
                    <a:ext uri="{9D8B030D-6E8A-4147-A177-3AD203B41FA5}">
                      <a16:colId xmlns:a16="http://schemas.microsoft.com/office/drawing/2014/main" val="690964335"/>
                    </a:ext>
                  </a:extLst>
                </a:gridCol>
              </a:tblGrid>
              <a:tr h="601482">
                <a:tc>
                  <a:txBody>
                    <a:bodyPr/>
                    <a:lstStyle/>
                    <a:p>
                      <a:r>
                        <a:rPr lang="en-GB" sz="2600" b="0" dirty="0">
                          <a:solidFill>
                            <a:srgbClr val="DD2909"/>
                          </a:solidFill>
                          <a:latin typeface="Gill Sans MT" panose="020B0502020104020203" pitchFamily="34" charset="77"/>
                        </a:rPr>
                        <a:t>Synonym: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Antonym: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ctr" defTabSz="584200" rtl="0" eaLnBrk="1" fontAlgn="auto" latinLnBrk="0" hangingPunct="1">
                        <a:lnSpc>
                          <a:spcPct val="100000"/>
                        </a:lnSpc>
                        <a:spcBef>
                          <a:spcPts val="0"/>
                        </a:spcBef>
                        <a:spcAft>
                          <a:spcPts val="0"/>
                        </a:spcAft>
                        <a:buClrTx/>
                        <a:buSzTx/>
                        <a:buFontTx/>
                        <a:buNone/>
                        <a:tabLst/>
                        <a:defRPr/>
                      </a:pPr>
                      <a:r>
                        <a:rPr lang="en-GB" sz="2600" b="0" dirty="0">
                          <a:solidFill>
                            <a:srgbClr val="DD2909"/>
                          </a:solidFill>
                          <a:latin typeface="Gill Sans MT" panose="020B0502020104020203" pitchFamily="34" charset="77"/>
                        </a:rPr>
                        <a:t>Prefix / Suffix:</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Rhyme: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Link Word: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67075473"/>
                  </a:ext>
                </a:extLst>
              </a:tr>
              <a:tr h="601482">
                <a:tc>
                  <a:txBody>
                    <a:bodyPr/>
                    <a:lstStyle/>
                    <a:p>
                      <a:r>
                        <a:rPr lang="en-GB" sz="2600" dirty="0">
                          <a:latin typeface="Gill Sans MT" panose="020B0502020104020203" pitchFamily="34" charset="77"/>
                        </a:rPr>
                        <a:t> verify</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disprove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dis-</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move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detective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215792217"/>
                  </a:ext>
                </a:extLst>
              </a:tr>
              <a:tr h="601482">
                <a:tc>
                  <a:txBody>
                    <a:bodyPr/>
                    <a:lstStyle/>
                    <a:p>
                      <a:r>
                        <a:rPr lang="en-GB" sz="2600" dirty="0">
                          <a:latin typeface="Gill Sans MT" panose="020B0502020104020203" pitchFamily="34" charset="77"/>
                        </a:rPr>
                        <a:t>confirm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endParaRPr lang="en-GB" sz="2600" dirty="0">
                        <a:latin typeface="Gill Sans MT" panose="020B0502020104020203" pitchFamily="34" charset="77"/>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im-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improve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police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863132678"/>
                  </a:ext>
                </a:extLst>
              </a:tr>
            </a:tbl>
          </a:graphicData>
        </a:graphic>
      </p:graphicFrame>
      <p:grpSp>
        <p:nvGrpSpPr>
          <p:cNvPr id="40" name="Group 39">
            <a:extLst>
              <a:ext uri="{FF2B5EF4-FFF2-40B4-BE49-F238E27FC236}">
                <a16:creationId xmlns:a16="http://schemas.microsoft.com/office/drawing/2014/main" id="{7EB416CD-9B55-CF42-A04C-30197FD22A3C}"/>
              </a:ext>
            </a:extLst>
          </p:cNvPr>
          <p:cNvGrpSpPr/>
          <p:nvPr/>
        </p:nvGrpSpPr>
        <p:grpSpPr>
          <a:xfrm>
            <a:off x="12304821" y="1110918"/>
            <a:ext cx="8917924" cy="15439250"/>
            <a:chOff x="11782763" y="-862597"/>
            <a:chExt cx="8917924" cy="15439250"/>
          </a:xfrm>
        </p:grpSpPr>
        <p:sp>
          <p:nvSpPr>
            <p:cNvPr id="41" name="Rectangle 40">
              <a:extLst>
                <a:ext uri="{FF2B5EF4-FFF2-40B4-BE49-F238E27FC236}">
                  <a16:creationId xmlns:a16="http://schemas.microsoft.com/office/drawing/2014/main" id="{A6BF06AC-22FD-FD44-8419-6C2D4AA8FA73}"/>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2" name="Rectangle 41">
              <a:extLst>
                <a:ext uri="{FF2B5EF4-FFF2-40B4-BE49-F238E27FC236}">
                  <a16:creationId xmlns:a16="http://schemas.microsoft.com/office/drawing/2014/main" id="{9D3503DD-D270-5F47-A19A-8586E0671135}"/>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grpSp>
        <p:nvGrpSpPr>
          <p:cNvPr id="43" name="Group 42">
            <a:extLst>
              <a:ext uri="{FF2B5EF4-FFF2-40B4-BE49-F238E27FC236}">
                <a16:creationId xmlns:a16="http://schemas.microsoft.com/office/drawing/2014/main" id="{37D75134-4940-2E43-970D-7151127F0958}"/>
              </a:ext>
            </a:extLst>
          </p:cNvPr>
          <p:cNvGrpSpPr/>
          <p:nvPr/>
        </p:nvGrpSpPr>
        <p:grpSpPr>
          <a:xfrm rot="11574440">
            <a:off x="-8428798" y="-6316639"/>
            <a:ext cx="8917924" cy="15439250"/>
            <a:chOff x="11782763" y="-862597"/>
            <a:chExt cx="8917924" cy="15439250"/>
          </a:xfrm>
        </p:grpSpPr>
        <p:sp>
          <p:nvSpPr>
            <p:cNvPr id="44" name="Rectangle 43">
              <a:extLst>
                <a:ext uri="{FF2B5EF4-FFF2-40B4-BE49-F238E27FC236}">
                  <a16:creationId xmlns:a16="http://schemas.microsoft.com/office/drawing/2014/main" id="{0DE4B2CD-9BA7-F745-975D-04D6E068AAA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5" name="Rectangle 44">
              <a:extLst>
                <a:ext uri="{FF2B5EF4-FFF2-40B4-BE49-F238E27FC236}">
                  <a16:creationId xmlns:a16="http://schemas.microsoft.com/office/drawing/2014/main" id="{E68024AA-F9BA-D840-9EF5-E93003D788D2}"/>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pic>
        <p:nvPicPr>
          <p:cNvPr id="9" name="Picture 8">
            <a:extLst>
              <a:ext uri="{FF2B5EF4-FFF2-40B4-BE49-F238E27FC236}">
                <a16:creationId xmlns:a16="http://schemas.microsoft.com/office/drawing/2014/main" id="{E1C808EC-8455-CA43-8401-6823600E1787}"/>
              </a:ext>
            </a:extLst>
          </p:cNvPr>
          <p:cNvPicPr>
            <a:picLocks noChangeAspect="1"/>
          </p:cNvPicPr>
          <p:nvPr/>
        </p:nvPicPr>
        <p:blipFill rotWithShape="1">
          <a:blip r:embed="rId3">
            <a:extLst>
              <a:ext uri="{28A0092B-C50C-407E-A947-70E740481C1C}">
                <a14:useLocalDpi xmlns:a14="http://schemas.microsoft.com/office/drawing/2010/main" val="0"/>
              </a:ext>
            </a:extLst>
          </a:blip>
          <a:srcRect l="9410" r="12019" b="14894"/>
          <a:stretch/>
        </p:blipFill>
        <p:spPr>
          <a:xfrm>
            <a:off x="308911" y="305549"/>
            <a:ext cx="1622203" cy="1340029"/>
          </a:xfrm>
          <a:prstGeom prst="rect">
            <a:avLst/>
          </a:prstGeom>
        </p:spPr>
      </p:pic>
      <p:pic>
        <p:nvPicPr>
          <p:cNvPr id="7" name="Picture 6" descr="Logo, icon&#10;&#10;Description automatically generated">
            <a:extLst>
              <a:ext uri="{FF2B5EF4-FFF2-40B4-BE49-F238E27FC236}">
                <a16:creationId xmlns:a16="http://schemas.microsoft.com/office/drawing/2014/main" id="{0C4E4CE5-F748-7540-8483-4F62E2C06D8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983207" y="2876191"/>
            <a:ext cx="2844443" cy="2844443"/>
          </a:xfrm>
          <a:prstGeom prst="rect">
            <a:avLst/>
          </a:prstGeom>
        </p:spPr>
      </p:pic>
    </p:spTree>
    <p:extLst>
      <p:ext uri="{BB962C8B-B14F-4D97-AF65-F5344CB8AC3E}">
        <p14:creationId xmlns:p14="http://schemas.microsoft.com/office/powerpoint/2010/main" val="4182849549"/>
      </p:ext>
    </p:extLst>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 name="Grasshopper Word of the Day"/>
          <p:cNvSpPr txBox="1"/>
          <p:nvPr/>
        </p:nvSpPr>
        <p:spPr>
          <a:xfrm>
            <a:off x="1965058" y="281766"/>
            <a:ext cx="10579819" cy="117981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6700" b="1">
                <a:solidFill>
                  <a:schemeClr val="accent5"/>
                </a:solidFill>
                <a:latin typeface="American Typewriter"/>
                <a:ea typeface="American Typewriter"/>
                <a:cs typeface="American Typewriter"/>
                <a:sym typeface="American Typewriter"/>
              </a:defRPr>
            </a:lvl1pPr>
          </a:lstStyle>
          <a:p>
            <a:r>
              <a:rPr lang="en-GB" sz="7000" dirty="0">
                <a:solidFill>
                  <a:srgbClr val="00AEEE"/>
                </a:solidFill>
                <a:latin typeface="Gill Sans MT" panose="020B0502020104020203" pitchFamily="34" charset="77"/>
              </a:rPr>
              <a:t>Shinobi</a:t>
            </a:r>
            <a:r>
              <a:rPr sz="7000" dirty="0">
                <a:solidFill>
                  <a:srgbClr val="00AEEE"/>
                </a:solidFill>
                <a:latin typeface="Gill Sans MT" panose="020B0502020104020203" pitchFamily="34" charset="77"/>
              </a:rPr>
              <a:t> Word of the Day</a:t>
            </a:r>
          </a:p>
        </p:txBody>
      </p:sp>
      <p:sp>
        <p:nvSpPr>
          <p:cNvPr id="150" name="Word of the Day:"/>
          <p:cNvSpPr txBox="1"/>
          <p:nvPr/>
        </p:nvSpPr>
        <p:spPr>
          <a:xfrm>
            <a:off x="981031" y="1607149"/>
            <a:ext cx="3930563" cy="73353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r>
              <a:rPr dirty="0">
                <a:latin typeface="Gill Sans MT" panose="020B0502020104020203" pitchFamily="34" charset="77"/>
              </a:rPr>
              <a:t>Word of the Day:</a:t>
            </a:r>
          </a:p>
        </p:txBody>
      </p:sp>
      <p:sp>
        <p:nvSpPr>
          <p:cNvPr id="151" name="tear"/>
          <p:cNvSpPr txBox="1"/>
          <p:nvPr/>
        </p:nvSpPr>
        <p:spPr>
          <a:xfrm>
            <a:off x="6093689" y="1376936"/>
            <a:ext cx="1971694" cy="117981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7000">
                <a:latin typeface="Gill Sans SemiBold"/>
                <a:ea typeface="Gill Sans SemiBold"/>
                <a:cs typeface="Gill Sans SemiBold"/>
                <a:sym typeface="Gill Sans SemiBold"/>
              </a:defRPr>
            </a:lvl1pPr>
          </a:lstStyle>
          <a:p>
            <a:r>
              <a:rPr lang="en-GB" dirty="0">
                <a:latin typeface="Gill Sans MT" panose="020B0502020104020203" pitchFamily="34" charset="77"/>
              </a:rPr>
              <a:t>fraud</a:t>
            </a:r>
            <a:endParaRPr dirty="0">
              <a:latin typeface="Gill Sans MT" panose="020B0502020104020203" pitchFamily="34" charset="77"/>
            </a:endParaRPr>
          </a:p>
        </p:txBody>
      </p:sp>
      <p:sp>
        <p:nvSpPr>
          <p:cNvPr id="152" name="Definition:"/>
          <p:cNvSpPr txBox="1"/>
          <p:nvPr/>
        </p:nvSpPr>
        <p:spPr>
          <a:xfrm>
            <a:off x="2212466" y="3137585"/>
            <a:ext cx="2478243" cy="73353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r>
              <a:rPr dirty="0">
                <a:latin typeface="Gill Sans MT" panose="020B0502020104020203" pitchFamily="34" charset="77"/>
              </a:rPr>
              <a:t>Definition: </a:t>
            </a:r>
          </a:p>
        </p:txBody>
      </p:sp>
      <p:sp>
        <p:nvSpPr>
          <p:cNvPr id="153" name="(verb / noun)"/>
          <p:cNvSpPr txBox="1"/>
          <p:nvPr/>
        </p:nvSpPr>
        <p:spPr>
          <a:xfrm>
            <a:off x="8711712" y="1645578"/>
            <a:ext cx="4232357" cy="65659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defRPr>
                <a:latin typeface="Gill Sans"/>
                <a:ea typeface="Gill Sans"/>
                <a:cs typeface="Gill Sans"/>
                <a:sym typeface="Gill Sans"/>
              </a:defRPr>
            </a:lvl1pPr>
          </a:lstStyle>
          <a:p>
            <a:r>
              <a:rPr dirty="0">
                <a:latin typeface="Gill Sans MT" panose="020B0502020104020203" pitchFamily="34" charset="77"/>
              </a:rPr>
              <a:t>(</a:t>
            </a:r>
            <a:r>
              <a:rPr lang="en-GB" dirty="0">
                <a:latin typeface="Gill Sans MT" panose="020B0502020104020203" pitchFamily="34" charset="77"/>
              </a:rPr>
              <a:t>noun</a:t>
            </a:r>
            <a:r>
              <a:rPr dirty="0">
                <a:latin typeface="Gill Sans MT" panose="020B0502020104020203" pitchFamily="34" charset="77"/>
              </a:rPr>
              <a:t>)</a:t>
            </a:r>
          </a:p>
        </p:txBody>
      </p:sp>
      <p:sp>
        <p:nvSpPr>
          <p:cNvPr id="154" name="If you tear paper, cloth, or another material, or if it tears, you pull it into two pieces or you pull it so that a hole appears in it."/>
          <p:cNvSpPr txBox="1"/>
          <p:nvPr/>
        </p:nvSpPr>
        <p:spPr>
          <a:xfrm>
            <a:off x="703943" y="4085566"/>
            <a:ext cx="7124213" cy="176458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lvl1pPr>
              <a:defRPr sz="3100">
                <a:latin typeface="Gill Sans"/>
                <a:ea typeface="Gill Sans"/>
                <a:cs typeface="Gill Sans"/>
                <a:sym typeface="Gill Sans"/>
              </a:defRPr>
            </a:lvl1pPr>
          </a:lstStyle>
          <a:p>
            <a:r>
              <a:rPr lang="en-GB" sz="3600" dirty="0">
                <a:latin typeface="Gill Sans MT" panose="020B0502020104020203" pitchFamily="34" charset="77"/>
              </a:rPr>
              <a:t>A fraud is something or someone that deceives people in a way that is illegal or dishonest.</a:t>
            </a:r>
            <a:endParaRPr sz="3600" dirty="0">
              <a:latin typeface="Gill Sans MT" panose="020B0502020104020203" pitchFamily="34" charset="77"/>
            </a:endParaRPr>
          </a:p>
        </p:txBody>
      </p:sp>
      <p:sp>
        <p:nvSpPr>
          <p:cNvPr id="155" name="The was a tear in Freddie’s new school jumper."/>
          <p:cNvSpPr txBox="1"/>
          <p:nvPr/>
        </p:nvSpPr>
        <p:spPr>
          <a:xfrm>
            <a:off x="-55619" y="6402552"/>
            <a:ext cx="12999688" cy="71814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p>
            <a:pPr>
              <a:defRPr sz="4000">
                <a:solidFill>
                  <a:schemeClr val="accent2"/>
                </a:solidFill>
                <a:latin typeface="Gill Sans"/>
                <a:ea typeface="Gill Sans"/>
                <a:cs typeface="Gill Sans"/>
                <a:sym typeface="Gill Sans"/>
              </a:defRPr>
            </a:pPr>
            <a:r>
              <a:rPr lang="en-GB" sz="4000" dirty="0">
                <a:latin typeface="Gill Sans MT" panose="020B0502020104020203" pitchFamily="34" charset="77"/>
              </a:rPr>
              <a:t>Jeremy said he hated doughnuts. He was a </a:t>
            </a:r>
            <a:r>
              <a:rPr lang="en-GB" sz="4000" b="1" dirty="0">
                <a:latin typeface="Gill Sans MT" panose="020B0502020104020203" pitchFamily="34" charset="77"/>
              </a:rPr>
              <a:t>fraud</a:t>
            </a:r>
            <a:r>
              <a:rPr lang="en-GB" sz="4000" dirty="0">
                <a:latin typeface="Gill Sans MT" panose="020B0502020104020203" pitchFamily="34" charset="77"/>
              </a:rPr>
              <a:t>.</a:t>
            </a:r>
            <a:endParaRPr sz="4000" dirty="0">
              <a:latin typeface="Gill Sans MT" panose="020B0502020104020203" pitchFamily="34" charset="77"/>
            </a:endParaRPr>
          </a:p>
        </p:txBody>
      </p:sp>
      <p:sp>
        <p:nvSpPr>
          <p:cNvPr id="165" name="Word Class"/>
          <p:cNvSpPr txBox="1"/>
          <p:nvPr/>
        </p:nvSpPr>
        <p:spPr>
          <a:xfrm>
            <a:off x="9722676" y="1227405"/>
            <a:ext cx="2114361" cy="59503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sz="3200" dirty="0">
                <a:solidFill>
                  <a:srgbClr val="C92405"/>
                </a:solidFill>
                <a:latin typeface="Gill Sans MT" panose="020B0502020104020203" pitchFamily="34" charset="77"/>
              </a:rPr>
              <a:t>Word Class</a:t>
            </a:r>
          </a:p>
        </p:txBody>
      </p:sp>
      <p:sp>
        <p:nvSpPr>
          <p:cNvPr id="166" name="(tear)"/>
          <p:cNvSpPr txBox="1"/>
          <p:nvPr/>
        </p:nvSpPr>
        <p:spPr>
          <a:xfrm>
            <a:off x="4736737" y="2182175"/>
            <a:ext cx="4764773" cy="87203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lvl1pPr>
              <a:defRPr sz="5000" i="1">
                <a:solidFill>
                  <a:srgbClr val="A6AAA9"/>
                </a:solidFill>
                <a:latin typeface="Gill Sans"/>
                <a:ea typeface="Gill Sans"/>
                <a:cs typeface="Gill Sans"/>
                <a:sym typeface="Gill Sans"/>
              </a:defRPr>
            </a:lvl1pPr>
          </a:lstStyle>
          <a:p>
            <a:r>
              <a:rPr dirty="0">
                <a:latin typeface="Gill Sans MT" panose="020B0502020104020203" pitchFamily="34" charset="77"/>
              </a:rPr>
              <a:t>(</a:t>
            </a:r>
            <a:r>
              <a:rPr lang="en-GB" dirty="0">
                <a:latin typeface="Gill Sans MT" panose="020B0502020104020203" pitchFamily="34" charset="77"/>
              </a:rPr>
              <a:t>fraud</a:t>
            </a:r>
            <a:r>
              <a:rPr dirty="0">
                <a:latin typeface="Gill Sans MT" panose="020B0502020104020203" pitchFamily="34" charset="77"/>
              </a:rPr>
              <a:t>)</a:t>
            </a:r>
          </a:p>
        </p:txBody>
      </p:sp>
      <p:sp>
        <p:nvSpPr>
          <p:cNvPr id="167" name="Pronunciation / Syllables"/>
          <p:cNvSpPr txBox="1"/>
          <p:nvPr/>
        </p:nvSpPr>
        <p:spPr>
          <a:xfrm>
            <a:off x="1145551" y="2437628"/>
            <a:ext cx="3382336" cy="50270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dirty="0">
                <a:latin typeface="Gill Sans MT" panose="020B0502020104020203" pitchFamily="34" charset="77"/>
              </a:rPr>
              <a:t>Pronunciation / Syllables</a:t>
            </a:r>
          </a:p>
        </p:txBody>
      </p:sp>
      <p:grpSp>
        <p:nvGrpSpPr>
          <p:cNvPr id="40" name="Group 39">
            <a:extLst>
              <a:ext uri="{FF2B5EF4-FFF2-40B4-BE49-F238E27FC236}">
                <a16:creationId xmlns:a16="http://schemas.microsoft.com/office/drawing/2014/main" id="{7EB416CD-9B55-CF42-A04C-30197FD22A3C}"/>
              </a:ext>
            </a:extLst>
          </p:cNvPr>
          <p:cNvGrpSpPr/>
          <p:nvPr/>
        </p:nvGrpSpPr>
        <p:grpSpPr>
          <a:xfrm>
            <a:off x="12304821" y="1110918"/>
            <a:ext cx="8917924" cy="15439250"/>
            <a:chOff x="11782763" y="-862597"/>
            <a:chExt cx="8917924" cy="15439250"/>
          </a:xfrm>
        </p:grpSpPr>
        <p:sp>
          <p:nvSpPr>
            <p:cNvPr id="41" name="Rectangle 40">
              <a:extLst>
                <a:ext uri="{FF2B5EF4-FFF2-40B4-BE49-F238E27FC236}">
                  <a16:creationId xmlns:a16="http://schemas.microsoft.com/office/drawing/2014/main" id="{A6BF06AC-22FD-FD44-8419-6C2D4AA8FA73}"/>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2" name="Rectangle 41">
              <a:extLst>
                <a:ext uri="{FF2B5EF4-FFF2-40B4-BE49-F238E27FC236}">
                  <a16:creationId xmlns:a16="http://schemas.microsoft.com/office/drawing/2014/main" id="{9D3503DD-D270-5F47-A19A-8586E0671135}"/>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grpSp>
        <p:nvGrpSpPr>
          <p:cNvPr id="43" name="Group 42">
            <a:extLst>
              <a:ext uri="{FF2B5EF4-FFF2-40B4-BE49-F238E27FC236}">
                <a16:creationId xmlns:a16="http://schemas.microsoft.com/office/drawing/2014/main" id="{37D75134-4940-2E43-970D-7151127F0958}"/>
              </a:ext>
            </a:extLst>
          </p:cNvPr>
          <p:cNvGrpSpPr/>
          <p:nvPr/>
        </p:nvGrpSpPr>
        <p:grpSpPr>
          <a:xfrm rot="11574440">
            <a:off x="-8428798" y="-6316639"/>
            <a:ext cx="8917924" cy="15439250"/>
            <a:chOff x="11782763" y="-862597"/>
            <a:chExt cx="8917924" cy="15439250"/>
          </a:xfrm>
        </p:grpSpPr>
        <p:sp>
          <p:nvSpPr>
            <p:cNvPr id="44" name="Rectangle 43">
              <a:extLst>
                <a:ext uri="{FF2B5EF4-FFF2-40B4-BE49-F238E27FC236}">
                  <a16:creationId xmlns:a16="http://schemas.microsoft.com/office/drawing/2014/main" id="{0DE4B2CD-9BA7-F745-975D-04D6E068AAA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5" name="Rectangle 44">
              <a:extLst>
                <a:ext uri="{FF2B5EF4-FFF2-40B4-BE49-F238E27FC236}">
                  <a16:creationId xmlns:a16="http://schemas.microsoft.com/office/drawing/2014/main" id="{E68024AA-F9BA-D840-9EF5-E93003D788D2}"/>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pic>
        <p:nvPicPr>
          <p:cNvPr id="9" name="Picture 8">
            <a:extLst>
              <a:ext uri="{FF2B5EF4-FFF2-40B4-BE49-F238E27FC236}">
                <a16:creationId xmlns:a16="http://schemas.microsoft.com/office/drawing/2014/main" id="{E1C808EC-8455-CA43-8401-6823600E1787}"/>
              </a:ext>
            </a:extLst>
          </p:cNvPr>
          <p:cNvPicPr>
            <a:picLocks noChangeAspect="1"/>
          </p:cNvPicPr>
          <p:nvPr/>
        </p:nvPicPr>
        <p:blipFill rotWithShape="1">
          <a:blip r:embed="rId3">
            <a:extLst>
              <a:ext uri="{28A0092B-C50C-407E-A947-70E740481C1C}">
                <a14:useLocalDpi xmlns:a14="http://schemas.microsoft.com/office/drawing/2010/main" val="0"/>
              </a:ext>
            </a:extLst>
          </a:blip>
          <a:srcRect l="9410" r="12019" b="14894"/>
          <a:stretch/>
        </p:blipFill>
        <p:spPr>
          <a:xfrm>
            <a:off x="308911" y="305549"/>
            <a:ext cx="1622203" cy="1340029"/>
          </a:xfrm>
          <a:prstGeom prst="rect">
            <a:avLst/>
          </a:prstGeom>
        </p:spPr>
      </p:pic>
      <p:graphicFrame>
        <p:nvGraphicFramePr>
          <p:cNvPr id="2" name="Table 2">
            <a:extLst>
              <a:ext uri="{FF2B5EF4-FFF2-40B4-BE49-F238E27FC236}">
                <a16:creationId xmlns:a16="http://schemas.microsoft.com/office/drawing/2014/main" id="{5E126C1A-DF94-724E-8EDB-D39D2C40D238}"/>
              </a:ext>
            </a:extLst>
          </p:cNvPr>
          <p:cNvGraphicFramePr>
            <a:graphicFrameLocks noGrp="1"/>
          </p:cNvGraphicFramePr>
          <p:nvPr>
            <p:extLst>
              <p:ext uri="{D42A27DB-BD31-4B8C-83A1-F6EECF244321}">
                <p14:modId xmlns:p14="http://schemas.microsoft.com/office/powerpoint/2010/main" val="3486977219"/>
              </p:ext>
            </p:extLst>
          </p:nvPr>
        </p:nvGraphicFramePr>
        <p:xfrm>
          <a:off x="5112" y="7748437"/>
          <a:ext cx="12999690" cy="1804446"/>
        </p:xfrm>
        <a:graphic>
          <a:graphicData uri="http://schemas.openxmlformats.org/drawingml/2006/table">
            <a:tbl>
              <a:tblPr firstRow="1" bandRow="1">
                <a:tableStyleId>{5940675A-B579-460E-94D1-54222C63F5DA}</a:tableStyleId>
              </a:tblPr>
              <a:tblGrid>
                <a:gridCol w="2599938">
                  <a:extLst>
                    <a:ext uri="{9D8B030D-6E8A-4147-A177-3AD203B41FA5}">
                      <a16:colId xmlns:a16="http://schemas.microsoft.com/office/drawing/2014/main" val="1062734036"/>
                    </a:ext>
                  </a:extLst>
                </a:gridCol>
                <a:gridCol w="2599938">
                  <a:extLst>
                    <a:ext uri="{9D8B030D-6E8A-4147-A177-3AD203B41FA5}">
                      <a16:colId xmlns:a16="http://schemas.microsoft.com/office/drawing/2014/main" val="2844254734"/>
                    </a:ext>
                  </a:extLst>
                </a:gridCol>
                <a:gridCol w="2599938">
                  <a:extLst>
                    <a:ext uri="{9D8B030D-6E8A-4147-A177-3AD203B41FA5}">
                      <a16:colId xmlns:a16="http://schemas.microsoft.com/office/drawing/2014/main" val="3655998878"/>
                    </a:ext>
                  </a:extLst>
                </a:gridCol>
                <a:gridCol w="2599938">
                  <a:extLst>
                    <a:ext uri="{9D8B030D-6E8A-4147-A177-3AD203B41FA5}">
                      <a16:colId xmlns:a16="http://schemas.microsoft.com/office/drawing/2014/main" val="2209242225"/>
                    </a:ext>
                  </a:extLst>
                </a:gridCol>
                <a:gridCol w="2599938">
                  <a:extLst>
                    <a:ext uri="{9D8B030D-6E8A-4147-A177-3AD203B41FA5}">
                      <a16:colId xmlns:a16="http://schemas.microsoft.com/office/drawing/2014/main" val="690964335"/>
                    </a:ext>
                  </a:extLst>
                </a:gridCol>
              </a:tblGrid>
              <a:tr h="601482">
                <a:tc>
                  <a:txBody>
                    <a:bodyPr/>
                    <a:lstStyle/>
                    <a:p>
                      <a:r>
                        <a:rPr lang="en-GB" sz="2600" b="0" dirty="0">
                          <a:solidFill>
                            <a:srgbClr val="DD2909"/>
                          </a:solidFill>
                          <a:latin typeface="Gill Sans MT" panose="020B0502020104020203" pitchFamily="34" charset="77"/>
                        </a:rPr>
                        <a:t>Synonym: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Antonym: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ctr" defTabSz="584200" rtl="0" eaLnBrk="1" fontAlgn="auto" latinLnBrk="0" hangingPunct="1">
                        <a:lnSpc>
                          <a:spcPct val="100000"/>
                        </a:lnSpc>
                        <a:spcBef>
                          <a:spcPts val="0"/>
                        </a:spcBef>
                        <a:spcAft>
                          <a:spcPts val="0"/>
                        </a:spcAft>
                        <a:buClrTx/>
                        <a:buSzTx/>
                        <a:buFontTx/>
                        <a:buNone/>
                        <a:tabLst/>
                        <a:defRPr/>
                      </a:pPr>
                      <a:r>
                        <a:rPr lang="en-GB" sz="2600" b="0" dirty="0">
                          <a:solidFill>
                            <a:srgbClr val="DD2909"/>
                          </a:solidFill>
                          <a:latin typeface="Gill Sans MT" panose="020B0502020104020203" pitchFamily="34" charset="77"/>
                        </a:rPr>
                        <a:t>Prefix / Suffix:</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Rhyme: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Link Word: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67075473"/>
                  </a:ext>
                </a:extLst>
              </a:tr>
              <a:tr h="601482">
                <a:tc>
                  <a:txBody>
                    <a:bodyPr/>
                    <a:lstStyle/>
                    <a:p>
                      <a:r>
                        <a:rPr lang="en-GB" sz="2600" dirty="0">
                          <a:latin typeface="Gill Sans MT" panose="020B0502020104020203" pitchFamily="34" charset="77"/>
                        </a:rPr>
                        <a:t>charlatan</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honesty</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de-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broad </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money</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215792217"/>
                  </a:ext>
                </a:extLst>
              </a:tr>
              <a:tr h="601482">
                <a:tc>
                  <a:txBody>
                    <a:bodyPr/>
                    <a:lstStyle/>
                    <a:p>
                      <a:r>
                        <a:rPr lang="en-GB" sz="2600" dirty="0">
                          <a:latin typeface="Gill Sans MT" panose="020B0502020104020203" pitchFamily="34" charset="77"/>
                        </a:rPr>
                        <a:t>imposter</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sincerity</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anti-</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gnawed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trickery</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863132678"/>
                  </a:ext>
                </a:extLst>
              </a:tr>
            </a:tbl>
          </a:graphicData>
        </a:graphic>
      </p:graphicFrame>
      <p:pic>
        <p:nvPicPr>
          <p:cNvPr id="22" name="Picture 21" descr="Icon&#10;&#10;Description automatically generated">
            <a:extLst>
              <a:ext uri="{FF2B5EF4-FFF2-40B4-BE49-F238E27FC236}">
                <a16:creationId xmlns:a16="http://schemas.microsoft.com/office/drawing/2014/main" id="{C53405F5-FA4A-8E46-90C0-FDF44BED276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640119" y="2702265"/>
            <a:ext cx="3110217" cy="3110217"/>
          </a:xfrm>
          <a:prstGeom prst="rect">
            <a:avLst/>
          </a:prstGeom>
        </p:spPr>
      </p:pic>
    </p:spTree>
    <p:extLst>
      <p:ext uri="{BB962C8B-B14F-4D97-AF65-F5344CB8AC3E}">
        <p14:creationId xmlns:p14="http://schemas.microsoft.com/office/powerpoint/2010/main" val="3988174973"/>
      </p:ext>
    </p:extLst>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 name="Grasshopper Word of the Day"/>
          <p:cNvSpPr txBox="1"/>
          <p:nvPr/>
        </p:nvSpPr>
        <p:spPr>
          <a:xfrm>
            <a:off x="1965058" y="281766"/>
            <a:ext cx="10579819" cy="117981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6700" b="1">
                <a:solidFill>
                  <a:schemeClr val="accent5"/>
                </a:solidFill>
                <a:latin typeface="American Typewriter"/>
                <a:ea typeface="American Typewriter"/>
                <a:cs typeface="American Typewriter"/>
                <a:sym typeface="American Typewriter"/>
              </a:defRPr>
            </a:lvl1pPr>
          </a:lstStyle>
          <a:p>
            <a:r>
              <a:rPr lang="en-GB" sz="7000" dirty="0">
                <a:solidFill>
                  <a:srgbClr val="00AEEE"/>
                </a:solidFill>
                <a:latin typeface="Gill Sans MT" panose="020B0502020104020203" pitchFamily="34" charset="77"/>
              </a:rPr>
              <a:t>Shinobi</a:t>
            </a:r>
            <a:r>
              <a:rPr sz="7000" dirty="0">
                <a:solidFill>
                  <a:srgbClr val="00AEEE"/>
                </a:solidFill>
                <a:latin typeface="Gill Sans MT" panose="020B0502020104020203" pitchFamily="34" charset="77"/>
              </a:rPr>
              <a:t> Word of the Day</a:t>
            </a:r>
          </a:p>
        </p:txBody>
      </p:sp>
      <p:sp>
        <p:nvSpPr>
          <p:cNvPr id="150" name="Word of the Day:"/>
          <p:cNvSpPr txBox="1"/>
          <p:nvPr/>
        </p:nvSpPr>
        <p:spPr>
          <a:xfrm>
            <a:off x="981031" y="1607149"/>
            <a:ext cx="3930563" cy="73353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r>
              <a:rPr dirty="0">
                <a:latin typeface="Gill Sans MT" panose="020B0502020104020203" pitchFamily="34" charset="77"/>
              </a:rPr>
              <a:t>Word of the Day:</a:t>
            </a:r>
          </a:p>
        </p:txBody>
      </p:sp>
      <p:sp>
        <p:nvSpPr>
          <p:cNvPr id="151" name="tear"/>
          <p:cNvSpPr txBox="1"/>
          <p:nvPr/>
        </p:nvSpPr>
        <p:spPr>
          <a:xfrm>
            <a:off x="6046247" y="1309202"/>
            <a:ext cx="2029402" cy="117981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7000">
                <a:latin typeface="Gill Sans SemiBold"/>
                <a:ea typeface="Gill Sans SemiBold"/>
                <a:cs typeface="Gill Sans SemiBold"/>
                <a:sym typeface="Gill Sans SemiBold"/>
              </a:defRPr>
            </a:lvl1pPr>
          </a:lstStyle>
          <a:p>
            <a:r>
              <a:rPr lang="en-GB" dirty="0">
                <a:latin typeface="Gill Sans MT" panose="020B0502020104020203" pitchFamily="34" charset="77"/>
              </a:rPr>
              <a:t>wield</a:t>
            </a:r>
            <a:endParaRPr dirty="0">
              <a:latin typeface="Gill Sans MT" panose="020B0502020104020203" pitchFamily="34" charset="77"/>
            </a:endParaRPr>
          </a:p>
        </p:txBody>
      </p:sp>
      <p:sp>
        <p:nvSpPr>
          <p:cNvPr id="152" name="Definition:"/>
          <p:cNvSpPr txBox="1"/>
          <p:nvPr/>
        </p:nvSpPr>
        <p:spPr>
          <a:xfrm>
            <a:off x="2212466" y="3137585"/>
            <a:ext cx="2478243" cy="73353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r>
              <a:rPr dirty="0">
                <a:latin typeface="Gill Sans MT" panose="020B0502020104020203" pitchFamily="34" charset="77"/>
              </a:rPr>
              <a:t>Definition: </a:t>
            </a:r>
          </a:p>
        </p:txBody>
      </p:sp>
      <p:sp>
        <p:nvSpPr>
          <p:cNvPr id="153" name="(verb / noun)"/>
          <p:cNvSpPr txBox="1"/>
          <p:nvPr/>
        </p:nvSpPr>
        <p:spPr>
          <a:xfrm>
            <a:off x="8728235" y="1645578"/>
            <a:ext cx="4232357" cy="65659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defRPr>
                <a:latin typeface="Gill Sans"/>
                <a:ea typeface="Gill Sans"/>
                <a:cs typeface="Gill Sans"/>
                <a:sym typeface="Gill Sans"/>
              </a:defRPr>
            </a:lvl1pPr>
          </a:lstStyle>
          <a:p>
            <a:r>
              <a:rPr dirty="0">
                <a:latin typeface="Gill Sans MT" panose="020B0502020104020203" pitchFamily="34" charset="77"/>
              </a:rPr>
              <a:t>(</a:t>
            </a:r>
            <a:r>
              <a:rPr lang="en-GB" dirty="0">
                <a:latin typeface="Gill Sans MT" panose="020B0502020104020203" pitchFamily="34" charset="77"/>
              </a:rPr>
              <a:t>verb</a:t>
            </a:r>
            <a:r>
              <a:rPr dirty="0">
                <a:latin typeface="Gill Sans MT" panose="020B0502020104020203" pitchFamily="34" charset="77"/>
              </a:rPr>
              <a:t>)</a:t>
            </a:r>
          </a:p>
        </p:txBody>
      </p:sp>
      <p:sp>
        <p:nvSpPr>
          <p:cNvPr id="154" name="If you tear paper, cloth, or another material, or if it tears, you pull it into two pieces or you pull it so that a hole appears in it."/>
          <p:cNvSpPr txBox="1"/>
          <p:nvPr/>
        </p:nvSpPr>
        <p:spPr>
          <a:xfrm>
            <a:off x="602979" y="4035980"/>
            <a:ext cx="6712221" cy="176458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lvl1pPr>
              <a:defRPr sz="3100">
                <a:latin typeface="Gill Sans"/>
                <a:ea typeface="Gill Sans"/>
                <a:cs typeface="Gill Sans"/>
                <a:sym typeface="Gill Sans"/>
              </a:defRPr>
            </a:lvl1pPr>
          </a:lstStyle>
          <a:p>
            <a:r>
              <a:rPr lang="en-GB" sz="3600" dirty="0">
                <a:latin typeface="Gill Sans MT" panose="020B0502020104020203" pitchFamily="34" charset="77"/>
              </a:rPr>
              <a:t>If you wield a weapon, tool, or piece of equipment, you carry and use it.</a:t>
            </a:r>
            <a:endParaRPr sz="3600" dirty="0">
              <a:latin typeface="Gill Sans MT" panose="020B0502020104020203" pitchFamily="34" charset="77"/>
            </a:endParaRPr>
          </a:p>
        </p:txBody>
      </p:sp>
      <p:sp>
        <p:nvSpPr>
          <p:cNvPr id="155" name="The was a tear in Freddie’s new school jumper."/>
          <p:cNvSpPr txBox="1"/>
          <p:nvPr/>
        </p:nvSpPr>
        <p:spPr>
          <a:xfrm>
            <a:off x="5112" y="6597827"/>
            <a:ext cx="12999688" cy="71814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p>
            <a:pPr>
              <a:defRPr sz="4000">
                <a:solidFill>
                  <a:schemeClr val="accent2"/>
                </a:solidFill>
                <a:latin typeface="Gill Sans"/>
                <a:ea typeface="Gill Sans"/>
                <a:cs typeface="Gill Sans"/>
                <a:sym typeface="Gill Sans"/>
              </a:defRPr>
            </a:pPr>
            <a:r>
              <a:rPr lang="en-GB" sz="4000" dirty="0">
                <a:latin typeface="Gill Sans MT" panose="020B0502020104020203" pitchFamily="34" charset="77"/>
              </a:rPr>
              <a:t>Class 5 </a:t>
            </a:r>
            <a:r>
              <a:rPr lang="en-GB" sz="4000" b="1" dirty="0">
                <a:latin typeface="Gill Sans MT" panose="020B0502020104020203" pitchFamily="34" charset="77"/>
              </a:rPr>
              <a:t>wielded</a:t>
            </a:r>
            <a:r>
              <a:rPr lang="en-GB" sz="4000" dirty="0">
                <a:latin typeface="Gill Sans MT" panose="020B0502020104020203" pitchFamily="34" charset="77"/>
              </a:rPr>
              <a:t> their pencils to record witness statements.</a:t>
            </a:r>
            <a:endParaRPr sz="4000" dirty="0">
              <a:latin typeface="Gill Sans MT" panose="020B0502020104020203" pitchFamily="34" charset="77"/>
            </a:endParaRPr>
          </a:p>
        </p:txBody>
      </p:sp>
      <p:sp>
        <p:nvSpPr>
          <p:cNvPr id="165" name="Word Class"/>
          <p:cNvSpPr txBox="1"/>
          <p:nvPr/>
        </p:nvSpPr>
        <p:spPr>
          <a:xfrm>
            <a:off x="9722676" y="1227405"/>
            <a:ext cx="2114361" cy="59503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sz="3200" dirty="0">
                <a:solidFill>
                  <a:srgbClr val="C92405"/>
                </a:solidFill>
                <a:latin typeface="Gill Sans MT" panose="020B0502020104020203" pitchFamily="34" charset="77"/>
              </a:rPr>
              <a:t>Word Class</a:t>
            </a:r>
          </a:p>
        </p:txBody>
      </p:sp>
      <p:sp>
        <p:nvSpPr>
          <p:cNvPr id="166" name="(tear)"/>
          <p:cNvSpPr txBox="1"/>
          <p:nvPr/>
        </p:nvSpPr>
        <p:spPr>
          <a:xfrm>
            <a:off x="4873897" y="2182175"/>
            <a:ext cx="4232357" cy="87203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defRPr sz="5000" i="1">
                <a:solidFill>
                  <a:srgbClr val="A6AAA9"/>
                </a:solidFill>
                <a:latin typeface="Gill Sans"/>
                <a:ea typeface="Gill Sans"/>
                <a:cs typeface="Gill Sans"/>
                <a:sym typeface="Gill Sans"/>
              </a:defRPr>
            </a:lvl1pPr>
          </a:lstStyle>
          <a:p>
            <a:r>
              <a:rPr dirty="0">
                <a:latin typeface="Gill Sans MT" panose="020B0502020104020203" pitchFamily="34" charset="77"/>
              </a:rPr>
              <a:t>(</a:t>
            </a:r>
            <a:r>
              <a:rPr lang="en-GB" dirty="0">
                <a:latin typeface="Gill Sans MT" panose="020B0502020104020203" pitchFamily="34" charset="77"/>
              </a:rPr>
              <a:t>wield</a:t>
            </a:r>
            <a:r>
              <a:rPr dirty="0">
                <a:latin typeface="Gill Sans MT" panose="020B0502020104020203" pitchFamily="34" charset="77"/>
              </a:rPr>
              <a:t>)</a:t>
            </a:r>
          </a:p>
        </p:txBody>
      </p:sp>
      <p:sp>
        <p:nvSpPr>
          <p:cNvPr id="167" name="Pronunciation / Syllables"/>
          <p:cNvSpPr txBox="1"/>
          <p:nvPr/>
        </p:nvSpPr>
        <p:spPr>
          <a:xfrm>
            <a:off x="1145551" y="2437628"/>
            <a:ext cx="3382336" cy="50270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dirty="0">
                <a:latin typeface="Gill Sans MT" panose="020B0502020104020203" pitchFamily="34" charset="77"/>
              </a:rPr>
              <a:t>Pronunciation / Syllables</a:t>
            </a:r>
          </a:p>
        </p:txBody>
      </p:sp>
      <p:grpSp>
        <p:nvGrpSpPr>
          <p:cNvPr id="40" name="Group 39">
            <a:extLst>
              <a:ext uri="{FF2B5EF4-FFF2-40B4-BE49-F238E27FC236}">
                <a16:creationId xmlns:a16="http://schemas.microsoft.com/office/drawing/2014/main" id="{7EB416CD-9B55-CF42-A04C-30197FD22A3C}"/>
              </a:ext>
            </a:extLst>
          </p:cNvPr>
          <p:cNvGrpSpPr/>
          <p:nvPr/>
        </p:nvGrpSpPr>
        <p:grpSpPr>
          <a:xfrm>
            <a:off x="12304821" y="1110918"/>
            <a:ext cx="8917924" cy="15439250"/>
            <a:chOff x="11782763" y="-862597"/>
            <a:chExt cx="8917924" cy="15439250"/>
          </a:xfrm>
        </p:grpSpPr>
        <p:sp>
          <p:nvSpPr>
            <p:cNvPr id="41" name="Rectangle 40">
              <a:extLst>
                <a:ext uri="{FF2B5EF4-FFF2-40B4-BE49-F238E27FC236}">
                  <a16:creationId xmlns:a16="http://schemas.microsoft.com/office/drawing/2014/main" id="{A6BF06AC-22FD-FD44-8419-6C2D4AA8FA73}"/>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2" name="Rectangle 41">
              <a:extLst>
                <a:ext uri="{FF2B5EF4-FFF2-40B4-BE49-F238E27FC236}">
                  <a16:creationId xmlns:a16="http://schemas.microsoft.com/office/drawing/2014/main" id="{9D3503DD-D270-5F47-A19A-8586E0671135}"/>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grpSp>
        <p:nvGrpSpPr>
          <p:cNvPr id="43" name="Group 42">
            <a:extLst>
              <a:ext uri="{FF2B5EF4-FFF2-40B4-BE49-F238E27FC236}">
                <a16:creationId xmlns:a16="http://schemas.microsoft.com/office/drawing/2014/main" id="{37D75134-4940-2E43-970D-7151127F0958}"/>
              </a:ext>
            </a:extLst>
          </p:cNvPr>
          <p:cNvGrpSpPr/>
          <p:nvPr/>
        </p:nvGrpSpPr>
        <p:grpSpPr>
          <a:xfrm rot="11574440">
            <a:off x="-8428798" y="-6316639"/>
            <a:ext cx="8917924" cy="15439250"/>
            <a:chOff x="11782763" y="-862597"/>
            <a:chExt cx="8917924" cy="15439250"/>
          </a:xfrm>
        </p:grpSpPr>
        <p:sp>
          <p:nvSpPr>
            <p:cNvPr id="44" name="Rectangle 43">
              <a:extLst>
                <a:ext uri="{FF2B5EF4-FFF2-40B4-BE49-F238E27FC236}">
                  <a16:creationId xmlns:a16="http://schemas.microsoft.com/office/drawing/2014/main" id="{0DE4B2CD-9BA7-F745-975D-04D6E068AAA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5" name="Rectangle 44">
              <a:extLst>
                <a:ext uri="{FF2B5EF4-FFF2-40B4-BE49-F238E27FC236}">
                  <a16:creationId xmlns:a16="http://schemas.microsoft.com/office/drawing/2014/main" id="{E68024AA-F9BA-D840-9EF5-E93003D788D2}"/>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pic>
        <p:nvPicPr>
          <p:cNvPr id="9" name="Picture 8">
            <a:extLst>
              <a:ext uri="{FF2B5EF4-FFF2-40B4-BE49-F238E27FC236}">
                <a16:creationId xmlns:a16="http://schemas.microsoft.com/office/drawing/2014/main" id="{E1C808EC-8455-CA43-8401-6823600E1787}"/>
              </a:ext>
            </a:extLst>
          </p:cNvPr>
          <p:cNvPicPr>
            <a:picLocks noChangeAspect="1"/>
          </p:cNvPicPr>
          <p:nvPr/>
        </p:nvPicPr>
        <p:blipFill rotWithShape="1">
          <a:blip r:embed="rId3">
            <a:extLst>
              <a:ext uri="{28A0092B-C50C-407E-A947-70E740481C1C}">
                <a14:useLocalDpi xmlns:a14="http://schemas.microsoft.com/office/drawing/2010/main" val="0"/>
              </a:ext>
            </a:extLst>
          </a:blip>
          <a:srcRect l="9410" r="12019" b="14894"/>
          <a:stretch/>
        </p:blipFill>
        <p:spPr>
          <a:xfrm>
            <a:off x="308911" y="305549"/>
            <a:ext cx="1622203" cy="1340029"/>
          </a:xfrm>
          <a:prstGeom prst="rect">
            <a:avLst/>
          </a:prstGeom>
        </p:spPr>
      </p:pic>
      <p:graphicFrame>
        <p:nvGraphicFramePr>
          <p:cNvPr id="2" name="Table 2">
            <a:extLst>
              <a:ext uri="{FF2B5EF4-FFF2-40B4-BE49-F238E27FC236}">
                <a16:creationId xmlns:a16="http://schemas.microsoft.com/office/drawing/2014/main" id="{5E126C1A-DF94-724E-8EDB-D39D2C40D238}"/>
              </a:ext>
            </a:extLst>
          </p:cNvPr>
          <p:cNvGraphicFramePr>
            <a:graphicFrameLocks noGrp="1"/>
          </p:cNvGraphicFramePr>
          <p:nvPr>
            <p:extLst>
              <p:ext uri="{D42A27DB-BD31-4B8C-83A1-F6EECF244321}">
                <p14:modId xmlns:p14="http://schemas.microsoft.com/office/powerpoint/2010/main" val="2092396440"/>
              </p:ext>
            </p:extLst>
          </p:nvPr>
        </p:nvGraphicFramePr>
        <p:xfrm>
          <a:off x="5112" y="7748437"/>
          <a:ext cx="12999690" cy="1804446"/>
        </p:xfrm>
        <a:graphic>
          <a:graphicData uri="http://schemas.openxmlformats.org/drawingml/2006/table">
            <a:tbl>
              <a:tblPr firstRow="1" bandRow="1">
                <a:tableStyleId>{5940675A-B579-460E-94D1-54222C63F5DA}</a:tableStyleId>
              </a:tblPr>
              <a:tblGrid>
                <a:gridCol w="2599938">
                  <a:extLst>
                    <a:ext uri="{9D8B030D-6E8A-4147-A177-3AD203B41FA5}">
                      <a16:colId xmlns:a16="http://schemas.microsoft.com/office/drawing/2014/main" val="1062734036"/>
                    </a:ext>
                  </a:extLst>
                </a:gridCol>
                <a:gridCol w="2599938">
                  <a:extLst>
                    <a:ext uri="{9D8B030D-6E8A-4147-A177-3AD203B41FA5}">
                      <a16:colId xmlns:a16="http://schemas.microsoft.com/office/drawing/2014/main" val="2844254734"/>
                    </a:ext>
                  </a:extLst>
                </a:gridCol>
                <a:gridCol w="2599938">
                  <a:extLst>
                    <a:ext uri="{9D8B030D-6E8A-4147-A177-3AD203B41FA5}">
                      <a16:colId xmlns:a16="http://schemas.microsoft.com/office/drawing/2014/main" val="2445892699"/>
                    </a:ext>
                  </a:extLst>
                </a:gridCol>
                <a:gridCol w="2599938">
                  <a:extLst>
                    <a:ext uri="{9D8B030D-6E8A-4147-A177-3AD203B41FA5}">
                      <a16:colId xmlns:a16="http://schemas.microsoft.com/office/drawing/2014/main" val="2209242225"/>
                    </a:ext>
                  </a:extLst>
                </a:gridCol>
                <a:gridCol w="2599938">
                  <a:extLst>
                    <a:ext uri="{9D8B030D-6E8A-4147-A177-3AD203B41FA5}">
                      <a16:colId xmlns:a16="http://schemas.microsoft.com/office/drawing/2014/main" val="690964335"/>
                    </a:ext>
                  </a:extLst>
                </a:gridCol>
              </a:tblGrid>
              <a:tr h="601482">
                <a:tc>
                  <a:txBody>
                    <a:bodyPr/>
                    <a:lstStyle/>
                    <a:p>
                      <a:r>
                        <a:rPr lang="en-GB" sz="2600" b="0" dirty="0">
                          <a:solidFill>
                            <a:srgbClr val="DD2909"/>
                          </a:solidFill>
                          <a:latin typeface="Gill Sans MT" panose="020B0502020104020203" pitchFamily="34" charset="77"/>
                        </a:rPr>
                        <a:t>Synonym: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Antonym: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ctr" defTabSz="584200" rtl="0" eaLnBrk="1" fontAlgn="auto" latinLnBrk="0" hangingPunct="1">
                        <a:lnSpc>
                          <a:spcPct val="100000"/>
                        </a:lnSpc>
                        <a:spcBef>
                          <a:spcPts val="0"/>
                        </a:spcBef>
                        <a:spcAft>
                          <a:spcPts val="0"/>
                        </a:spcAft>
                        <a:buClrTx/>
                        <a:buSzTx/>
                        <a:buFontTx/>
                        <a:buNone/>
                        <a:tabLst/>
                        <a:defRPr/>
                      </a:pPr>
                      <a:r>
                        <a:rPr lang="en-GB" sz="2600" b="0" dirty="0">
                          <a:solidFill>
                            <a:srgbClr val="DD2909"/>
                          </a:solidFill>
                          <a:latin typeface="Gill Sans MT" panose="020B0502020104020203" pitchFamily="34" charset="77"/>
                        </a:rPr>
                        <a:t>Prefix / Suffix:</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Rhyme: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Link Word: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67075473"/>
                  </a:ext>
                </a:extLst>
              </a:tr>
              <a:tr h="601482">
                <a:tc>
                  <a:txBody>
                    <a:bodyPr/>
                    <a:lstStyle/>
                    <a:p>
                      <a:r>
                        <a:rPr lang="en-GB" sz="2600" dirty="0">
                          <a:latin typeface="Gill Sans MT" panose="020B0502020104020203" pitchFamily="34" charset="77"/>
                        </a:rPr>
                        <a:t>brandish</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neglect</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-ing</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field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sword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215792217"/>
                  </a:ext>
                </a:extLst>
              </a:tr>
              <a:tr h="601482">
                <a:tc>
                  <a:txBody>
                    <a:bodyPr/>
                    <a:lstStyle/>
                    <a:p>
                      <a:r>
                        <a:rPr lang="en-GB" sz="2600" dirty="0">
                          <a:latin typeface="Gill Sans MT" panose="020B0502020104020203" pitchFamily="34" charset="77"/>
                        </a:rPr>
                        <a:t>operate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misuse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-ed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shield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powerfully</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863132678"/>
                  </a:ext>
                </a:extLst>
              </a:tr>
            </a:tbl>
          </a:graphicData>
        </a:graphic>
      </p:graphicFrame>
      <p:pic>
        <p:nvPicPr>
          <p:cNvPr id="6" name="Picture 5" descr="A picture containing logo&#10;&#10;Description automatically generated">
            <a:extLst>
              <a:ext uri="{FF2B5EF4-FFF2-40B4-BE49-F238E27FC236}">
                <a16:creationId xmlns:a16="http://schemas.microsoft.com/office/drawing/2014/main" id="{B5ADA8BE-73D3-514C-B496-F9BE57A3235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461108" y="1973873"/>
            <a:ext cx="4066903" cy="4066903"/>
          </a:xfrm>
          <a:prstGeom prst="rect">
            <a:avLst/>
          </a:prstGeom>
        </p:spPr>
      </p:pic>
    </p:spTree>
    <p:extLst>
      <p:ext uri="{BB962C8B-B14F-4D97-AF65-F5344CB8AC3E}">
        <p14:creationId xmlns:p14="http://schemas.microsoft.com/office/powerpoint/2010/main" val="2605260247"/>
      </p:ext>
    </p:extLst>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 name="Grasshopper Word of the Day"/>
          <p:cNvSpPr txBox="1"/>
          <p:nvPr/>
        </p:nvSpPr>
        <p:spPr>
          <a:xfrm>
            <a:off x="1965058" y="281766"/>
            <a:ext cx="10579819" cy="117981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6700" b="1">
                <a:solidFill>
                  <a:schemeClr val="accent5"/>
                </a:solidFill>
                <a:latin typeface="American Typewriter"/>
                <a:ea typeface="American Typewriter"/>
                <a:cs typeface="American Typewriter"/>
                <a:sym typeface="American Typewriter"/>
              </a:defRPr>
            </a:lvl1pPr>
          </a:lstStyle>
          <a:p>
            <a:r>
              <a:rPr lang="en-GB" sz="7000" dirty="0">
                <a:solidFill>
                  <a:srgbClr val="00AEEE"/>
                </a:solidFill>
                <a:latin typeface="Gill Sans MT" panose="020B0502020104020203" pitchFamily="34" charset="77"/>
              </a:rPr>
              <a:t>Shinobi</a:t>
            </a:r>
            <a:r>
              <a:rPr sz="7000" dirty="0">
                <a:solidFill>
                  <a:srgbClr val="00AEEE"/>
                </a:solidFill>
                <a:latin typeface="Gill Sans MT" panose="020B0502020104020203" pitchFamily="34" charset="77"/>
              </a:rPr>
              <a:t> Word of the Day</a:t>
            </a:r>
          </a:p>
        </p:txBody>
      </p:sp>
      <p:sp>
        <p:nvSpPr>
          <p:cNvPr id="150" name="Word of the Day:"/>
          <p:cNvSpPr txBox="1"/>
          <p:nvPr/>
        </p:nvSpPr>
        <p:spPr>
          <a:xfrm>
            <a:off x="981031" y="1607149"/>
            <a:ext cx="3930563" cy="73353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r>
              <a:rPr dirty="0">
                <a:latin typeface="Gill Sans MT" panose="020B0502020104020203" pitchFamily="34" charset="77"/>
              </a:rPr>
              <a:t>Word of the Day:</a:t>
            </a:r>
          </a:p>
        </p:txBody>
      </p:sp>
      <p:sp>
        <p:nvSpPr>
          <p:cNvPr id="151" name="tear"/>
          <p:cNvSpPr txBox="1"/>
          <p:nvPr/>
        </p:nvSpPr>
        <p:spPr>
          <a:xfrm>
            <a:off x="5575277" y="1339979"/>
            <a:ext cx="3390352" cy="111825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7000">
                <a:latin typeface="Gill Sans SemiBold"/>
                <a:ea typeface="Gill Sans SemiBold"/>
                <a:cs typeface="Gill Sans SemiBold"/>
                <a:sym typeface="Gill Sans SemiBold"/>
              </a:defRPr>
            </a:lvl1pPr>
          </a:lstStyle>
          <a:p>
            <a:r>
              <a:rPr lang="en-GB" sz="6600" dirty="0">
                <a:latin typeface="Gill Sans MT" panose="020B0502020104020203" pitchFamily="34" charset="77"/>
              </a:rPr>
              <a:t>rigmarole</a:t>
            </a:r>
            <a:endParaRPr dirty="0">
              <a:latin typeface="Gill Sans MT" panose="020B0502020104020203" pitchFamily="34" charset="77"/>
            </a:endParaRPr>
          </a:p>
        </p:txBody>
      </p:sp>
      <p:sp>
        <p:nvSpPr>
          <p:cNvPr id="152" name="Definition:"/>
          <p:cNvSpPr txBox="1"/>
          <p:nvPr/>
        </p:nvSpPr>
        <p:spPr>
          <a:xfrm>
            <a:off x="2212466" y="3137585"/>
            <a:ext cx="2478243" cy="73353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r>
              <a:rPr dirty="0">
                <a:latin typeface="Gill Sans MT" panose="020B0502020104020203" pitchFamily="34" charset="77"/>
              </a:rPr>
              <a:t>Definition: </a:t>
            </a:r>
          </a:p>
        </p:txBody>
      </p:sp>
      <p:sp>
        <p:nvSpPr>
          <p:cNvPr id="153" name="(verb / noun)"/>
          <p:cNvSpPr txBox="1"/>
          <p:nvPr/>
        </p:nvSpPr>
        <p:spPr>
          <a:xfrm>
            <a:off x="8711712" y="1645578"/>
            <a:ext cx="4232357" cy="65659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defRPr>
                <a:latin typeface="Gill Sans"/>
                <a:ea typeface="Gill Sans"/>
                <a:cs typeface="Gill Sans"/>
                <a:sym typeface="Gill Sans"/>
              </a:defRPr>
            </a:lvl1pPr>
          </a:lstStyle>
          <a:p>
            <a:r>
              <a:rPr dirty="0">
                <a:latin typeface="Gill Sans MT" panose="020B0502020104020203" pitchFamily="34" charset="77"/>
              </a:rPr>
              <a:t>(</a:t>
            </a:r>
            <a:r>
              <a:rPr lang="en-GB" dirty="0">
                <a:latin typeface="Gill Sans MT" panose="020B0502020104020203" pitchFamily="34" charset="77"/>
              </a:rPr>
              <a:t>noun</a:t>
            </a:r>
            <a:r>
              <a:rPr dirty="0">
                <a:latin typeface="Gill Sans MT" panose="020B0502020104020203" pitchFamily="34" charset="77"/>
              </a:rPr>
              <a:t>)</a:t>
            </a:r>
          </a:p>
        </p:txBody>
      </p:sp>
      <p:sp>
        <p:nvSpPr>
          <p:cNvPr id="154" name="If you tear paper, cloth, or another material, or if it tears, you pull it into two pieces or you pull it so that a hole appears in it."/>
          <p:cNvSpPr txBox="1"/>
          <p:nvPr/>
        </p:nvSpPr>
        <p:spPr>
          <a:xfrm>
            <a:off x="513433" y="4365714"/>
            <a:ext cx="6918998" cy="108747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lvl1pPr>
              <a:defRPr sz="3100">
                <a:latin typeface="Gill Sans"/>
                <a:ea typeface="Gill Sans"/>
                <a:cs typeface="Gill Sans"/>
                <a:sym typeface="Gill Sans"/>
              </a:defRPr>
            </a:lvl1pPr>
          </a:lstStyle>
          <a:p>
            <a:r>
              <a:rPr lang="en-GB" sz="3200" dirty="0">
                <a:latin typeface="Gill Sans MT" panose="020B0502020104020203" pitchFamily="34" charset="77"/>
              </a:rPr>
              <a:t>You can describe a long and complicated process as a rigmarole.</a:t>
            </a:r>
            <a:endParaRPr sz="3200" dirty="0">
              <a:latin typeface="Gill Sans MT" panose="020B0502020104020203" pitchFamily="34" charset="77"/>
            </a:endParaRPr>
          </a:p>
        </p:txBody>
      </p:sp>
      <p:sp>
        <p:nvSpPr>
          <p:cNvPr id="155" name="The was a tear in Freddie’s new school jumper."/>
          <p:cNvSpPr txBox="1"/>
          <p:nvPr/>
        </p:nvSpPr>
        <p:spPr>
          <a:xfrm>
            <a:off x="0" y="6544942"/>
            <a:ext cx="12999689" cy="71814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p>
            <a:pPr>
              <a:defRPr sz="4000">
                <a:solidFill>
                  <a:schemeClr val="accent2"/>
                </a:solidFill>
                <a:latin typeface="Gill Sans"/>
                <a:ea typeface="Gill Sans"/>
                <a:cs typeface="Gill Sans"/>
                <a:sym typeface="Gill Sans"/>
              </a:defRPr>
            </a:pPr>
            <a:r>
              <a:rPr lang="en-GB" dirty="0">
                <a:latin typeface="Gill Sans MT" panose="020B0502020104020203" pitchFamily="34" charset="77"/>
              </a:rPr>
              <a:t>The doughnut saga had become a </a:t>
            </a:r>
            <a:r>
              <a:rPr lang="en-GB" b="1" dirty="0">
                <a:latin typeface="Gill Sans MT" panose="020B0502020104020203" pitchFamily="34" charset="77"/>
              </a:rPr>
              <a:t>rigmarole</a:t>
            </a:r>
            <a:r>
              <a:rPr lang="en-GB" dirty="0">
                <a:latin typeface="Gill Sans MT" panose="020B0502020104020203" pitchFamily="34" charset="77"/>
              </a:rPr>
              <a:t>.</a:t>
            </a:r>
            <a:endParaRPr dirty="0">
              <a:latin typeface="Gill Sans MT" panose="020B0502020104020203" pitchFamily="34" charset="77"/>
            </a:endParaRPr>
          </a:p>
        </p:txBody>
      </p:sp>
      <p:sp>
        <p:nvSpPr>
          <p:cNvPr id="165" name="Word Class"/>
          <p:cNvSpPr txBox="1"/>
          <p:nvPr/>
        </p:nvSpPr>
        <p:spPr>
          <a:xfrm>
            <a:off x="9722676" y="1227405"/>
            <a:ext cx="2114361" cy="59503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sz="3200" dirty="0">
                <a:solidFill>
                  <a:srgbClr val="C92405"/>
                </a:solidFill>
                <a:latin typeface="Gill Sans MT" panose="020B0502020104020203" pitchFamily="34" charset="77"/>
              </a:rPr>
              <a:t>Word Class</a:t>
            </a:r>
          </a:p>
        </p:txBody>
      </p:sp>
      <p:sp>
        <p:nvSpPr>
          <p:cNvPr id="166" name="(tear)"/>
          <p:cNvSpPr txBox="1"/>
          <p:nvPr/>
        </p:nvSpPr>
        <p:spPr>
          <a:xfrm>
            <a:off x="5135154" y="2182175"/>
            <a:ext cx="4232357" cy="87203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defRPr sz="5000" i="1">
                <a:solidFill>
                  <a:srgbClr val="A6AAA9"/>
                </a:solidFill>
                <a:latin typeface="Gill Sans"/>
                <a:ea typeface="Gill Sans"/>
                <a:cs typeface="Gill Sans"/>
                <a:sym typeface="Gill Sans"/>
              </a:defRPr>
            </a:lvl1pPr>
          </a:lstStyle>
          <a:p>
            <a:r>
              <a:rPr dirty="0">
                <a:latin typeface="Gill Sans MT" panose="020B0502020104020203" pitchFamily="34" charset="77"/>
              </a:rPr>
              <a:t>(</a:t>
            </a:r>
            <a:r>
              <a:rPr lang="en-GB" dirty="0">
                <a:latin typeface="Gill Sans MT" panose="020B0502020104020203" pitchFamily="34" charset="77"/>
              </a:rPr>
              <a:t>rig-ma-role</a:t>
            </a:r>
            <a:r>
              <a:rPr dirty="0">
                <a:latin typeface="Gill Sans MT" panose="020B0502020104020203" pitchFamily="34" charset="77"/>
              </a:rPr>
              <a:t>)</a:t>
            </a:r>
          </a:p>
        </p:txBody>
      </p:sp>
      <p:sp>
        <p:nvSpPr>
          <p:cNvPr id="167" name="Pronunciation / Syllables"/>
          <p:cNvSpPr txBox="1"/>
          <p:nvPr/>
        </p:nvSpPr>
        <p:spPr>
          <a:xfrm>
            <a:off x="1145551" y="2437628"/>
            <a:ext cx="3382336" cy="50270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dirty="0">
                <a:latin typeface="Gill Sans MT" panose="020B0502020104020203" pitchFamily="34" charset="77"/>
              </a:rPr>
              <a:t>Pronunciation / Syllables</a:t>
            </a:r>
          </a:p>
        </p:txBody>
      </p:sp>
      <p:grpSp>
        <p:nvGrpSpPr>
          <p:cNvPr id="40" name="Group 39">
            <a:extLst>
              <a:ext uri="{FF2B5EF4-FFF2-40B4-BE49-F238E27FC236}">
                <a16:creationId xmlns:a16="http://schemas.microsoft.com/office/drawing/2014/main" id="{7EB416CD-9B55-CF42-A04C-30197FD22A3C}"/>
              </a:ext>
            </a:extLst>
          </p:cNvPr>
          <p:cNvGrpSpPr/>
          <p:nvPr/>
        </p:nvGrpSpPr>
        <p:grpSpPr>
          <a:xfrm>
            <a:off x="12304821" y="1110918"/>
            <a:ext cx="8917924" cy="15439250"/>
            <a:chOff x="11782763" y="-862597"/>
            <a:chExt cx="8917924" cy="15439250"/>
          </a:xfrm>
        </p:grpSpPr>
        <p:sp>
          <p:nvSpPr>
            <p:cNvPr id="41" name="Rectangle 40">
              <a:extLst>
                <a:ext uri="{FF2B5EF4-FFF2-40B4-BE49-F238E27FC236}">
                  <a16:creationId xmlns:a16="http://schemas.microsoft.com/office/drawing/2014/main" id="{A6BF06AC-22FD-FD44-8419-6C2D4AA8FA73}"/>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2" name="Rectangle 41">
              <a:extLst>
                <a:ext uri="{FF2B5EF4-FFF2-40B4-BE49-F238E27FC236}">
                  <a16:creationId xmlns:a16="http://schemas.microsoft.com/office/drawing/2014/main" id="{9D3503DD-D270-5F47-A19A-8586E0671135}"/>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grpSp>
        <p:nvGrpSpPr>
          <p:cNvPr id="43" name="Group 42">
            <a:extLst>
              <a:ext uri="{FF2B5EF4-FFF2-40B4-BE49-F238E27FC236}">
                <a16:creationId xmlns:a16="http://schemas.microsoft.com/office/drawing/2014/main" id="{37D75134-4940-2E43-970D-7151127F0958}"/>
              </a:ext>
            </a:extLst>
          </p:cNvPr>
          <p:cNvGrpSpPr/>
          <p:nvPr/>
        </p:nvGrpSpPr>
        <p:grpSpPr>
          <a:xfrm rot="11574440">
            <a:off x="-8428798" y="-6316639"/>
            <a:ext cx="8917924" cy="15439250"/>
            <a:chOff x="11782763" y="-862597"/>
            <a:chExt cx="8917924" cy="15439250"/>
          </a:xfrm>
        </p:grpSpPr>
        <p:sp>
          <p:nvSpPr>
            <p:cNvPr id="44" name="Rectangle 43">
              <a:extLst>
                <a:ext uri="{FF2B5EF4-FFF2-40B4-BE49-F238E27FC236}">
                  <a16:creationId xmlns:a16="http://schemas.microsoft.com/office/drawing/2014/main" id="{0DE4B2CD-9BA7-F745-975D-04D6E068AAA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5" name="Rectangle 44">
              <a:extLst>
                <a:ext uri="{FF2B5EF4-FFF2-40B4-BE49-F238E27FC236}">
                  <a16:creationId xmlns:a16="http://schemas.microsoft.com/office/drawing/2014/main" id="{E68024AA-F9BA-D840-9EF5-E93003D788D2}"/>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pic>
        <p:nvPicPr>
          <p:cNvPr id="9" name="Picture 8">
            <a:extLst>
              <a:ext uri="{FF2B5EF4-FFF2-40B4-BE49-F238E27FC236}">
                <a16:creationId xmlns:a16="http://schemas.microsoft.com/office/drawing/2014/main" id="{E1C808EC-8455-CA43-8401-6823600E1787}"/>
              </a:ext>
            </a:extLst>
          </p:cNvPr>
          <p:cNvPicPr>
            <a:picLocks noChangeAspect="1"/>
          </p:cNvPicPr>
          <p:nvPr/>
        </p:nvPicPr>
        <p:blipFill rotWithShape="1">
          <a:blip r:embed="rId3">
            <a:extLst>
              <a:ext uri="{28A0092B-C50C-407E-A947-70E740481C1C}">
                <a14:useLocalDpi xmlns:a14="http://schemas.microsoft.com/office/drawing/2010/main" val="0"/>
              </a:ext>
            </a:extLst>
          </a:blip>
          <a:srcRect l="9410" r="12019" b="14894"/>
          <a:stretch/>
        </p:blipFill>
        <p:spPr>
          <a:xfrm>
            <a:off x="308911" y="305549"/>
            <a:ext cx="1622203" cy="1340029"/>
          </a:xfrm>
          <a:prstGeom prst="rect">
            <a:avLst/>
          </a:prstGeom>
        </p:spPr>
      </p:pic>
      <p:graphicFrame>
        <p:nvGraphicFramePr>
          <p:cNvPr id="2" name="Table 2">
            <a:extLst>
              <a:ext uri="{FF2B5EF4-FFF2-40B4-BE49-F238E27FC236}">
                <a16:creationId xmlns:a16="http://schemas.microsoft.com/office/drawing/2014/main" id="{5E126C1A-DF94-724E-8EDB-D39D2C40D238}"/>
              </a:ext>
            </a:extLst>
          </p:cNvPr>
          <p:cNvGraphicFramePr>
            <a:graphicFrameLocks noGrp="1"/>
          </p:cNvGraphicFramePr>
          <p:nvPr>
            <p:extLst>
              <p:ext uri="{D42A27DB-BD31-4B8C-83A1-F6EECF244321}">
                <p14:modId xmlns:p14="http://schemas.microsoft.com/office/powerpoint/2010/main" val="3447858347"/>
              </p:ext>
            </p:extLst>
          </p:nvPr>
        </p:nvGraphicFramePr>
        <p:xfrm>
          <a:off x="5112" y="7748437"/>
          <a:ext cx="13127900" cy="1804446"/>
        </p:xfrm>
        <a:graphic>
          <a:graphicData uri="http://schemas.openxmlformats.org/drawingml/2006/table">
            <a:tbl>
              <a:tblPr firstRow="1" bandRow="1">
                <a:tableStyleId>{5940675A-B579-460E-94D1-54222C63F5DA}</a:tableStyleId>
              </a:tblPr>
              <a:tblGrid>
                <a:gridCol w="2725965">
                  <a:extLst>
                    <a:ext uri="{9D8B030D-6E8A-4147-A177-3AD203B41FA5}">
                      <a16:colId xmlns:a16="http://schemas.microsoft.com/office/drawing/2014/main" val="1062734036"/>
                    </a:ext>
                  </a:extLst>
                </a:gridCol>
                <a:gridCol w="2725965">
                  <a:extLst>
                    <a:ext uri="{9D8B030D-6E8A-4147-A177-3AD203B41FA5}">
                      <a16:colId xmlns:a16="http://schemas.microsoft.com/office/drawing/2014/main" val="2844254734"/>
                    </a:ext>
                  </a:extLst>
                </a:gridCol>
                <a:gridCol w="2224040">
                  <a:extLst>
                    <a:ext uri="{9D8B030D-6E8A-4147-A177-3AD203B41FA5}">
                      <a16:colId xmlns:a16="http://schemas.microsoft.com/office/drawing/2014/main" val="3331088901"/>
                    </a:ext>
                  </a:extLst>
                </a:gridCol>
                <a:gridCol w="2725965">
                  <a:extLst>
                    <a:ext uri="{9D8B030D-6E8A-4147-A177-3AD203B41FA5}">
                      <a16:colId xmlns:a16="http://schemas.microsoft.com/office/drawing/2014/main" val="2209242225"/>
                    </a:ext>
                  </a:extLst>
                </a:gridCol>
                <a:gridCol w="2725965">
                  <a:extLst>
                    <a:ext uri="{9D8B030D-6E8A-4147-A177-3AD203B41FA5}">
                      <a16:colId xmlns:a16="http://schemas.microsoft.com/office/drawing/2014/main" val="690964335"/>
                    </a:ext>
                  </a:extLst>
                </a:gridCol>
              </a:tblGrid>
              <a:tr h="601482">
                <a:tc>
                  <a:txBody>
                    <a:bodyPr/>
                    <a:lstStyle/>
                    <a:p>
                      <a:r>
                        <a:rPr lang="en-GB" sz="2600" b="0" dirty="0">
                          <a:solidFill>
                            <a:srgbClr val="DD2909"/>
                          </a:solidFill>
                          <a:latin typeface="Gill Sans MT" panose="020B0502020104020203" pitchFamily="34" charset="77"/>
                        </a:rPr>
                        <a:t>Synonym: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Antonym: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ctr" defTabSz="584200" rtl="0" eaLnBrk="1" fontAlgn="auto" latinLnBrk="0" hangingPunct="1">
                        <a:lnSpc>
                          <a:spcPct val="100000"/>
                        </a:lnSpc>
                        <a:spcBef>
                          <a:spcPts val="0"/>
                        </a:spcBef>
                        <a:spcAft>
                          <a:spcPts val="0"/>
                        </a:spcAft>
                        <a:buClrTx/>
                        <a:buSzTx/>
                        <a:buFontTx/>
                        <a:buNone/>
                        <a:tabLst/>
                        <a:defRPr/>
                      </a:pPr>
                      <a:r>
                        <a:rPr lang="en-GB" sz="2600" b="0" dirty="0">
                          <a:solidFill>
                            <a:srgbClr val="DD2909"/>
                          </a:solidFill>
                          <a:latin typeface="Gill Sans MT" panose="020B0502020104020203" pitchFamily="34" charset="77"/>
                        </a:rPr>
                        <a:t>Prefix / Suffix:</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Rhyme: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Link Word: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67075473"/>
                  </a:ext>
                </a:extLst>
              </a:tr>
              <a:tr h="601482">
                <a:tc>
                  <a:txBody>
                    <a:bodyPr/>
                    <a:lstStyle/>
                    <a:p>
                      <a:r>
                        <a:rPr lang="en-GB" sz="2600" dirty="0">
                          <a:latin typeface="Gill Sans MT" panose="020B0502020104020203" pitchFamily="34" charset="77"/>
                        </a:rPr>
                        <a:t>fuss</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sense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endParaRPr lang="en-GB" sz="2600" dirty="0">
                        <a:latin typeface="Gill Sans MT" panose="020B0502020104020203" pitchFamily="34" charset="77"/>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endParaRPr lang="en-GB" sz="2600" dirty="0">
                        <a:latin typeface="Gill Sans MT" panose="020B0502020104020203" pitchFamily="34" charset="77"/>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endure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215792217"/>
                  </a:ext>
                </a:extLst>
              </a:tr>
              <a:tr h="601482">
                <a:tc>
                  <a:txBody>
                    <a:bodyPr/>
                    <a:lstStyle/>
                    <a:p>
                      <a:r>
                        <a:rPr lang="en-GB" sz="2600" dirty="0">
                          <a:latin typeface="Gill Sans MT" panose="020B0502020104020203" pitchFamily="34" charset="77"/>
                        </a:rPr>
                        <a:t>pantomime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truth</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endParaRPr lang="en-GB" sz="2600" dirty="0">
                        <a:latin typeface="Gill Sans MT" panose="020B0502020104020203" pitchFamily="34" charset="77"/>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 </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whole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863132678"/>
                  </a:ext>
                </a:extLst>
              </a:tr>
            </a:tbl>
          </a:graphicData>
        </a:graphic>
      </p:graphicFrame>
      <p:pic>
        <p:nvPicPr>
          <p:cNvPr id="4" name="Picture 3" descr="Icon&#10;&#10;Description automatically generated">
            <a:extLst>
              <a:ext uri="{FF2B5EF4-FFF2-40B4-BE49-F238E27FC236}">
                <a16:creationId xmlns:a16="http://schemas.microsoft.com/office/drawing/2014/main" id="{BB5BF69B-9FB2-9249-A09D-36E2B9BA7F1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711712" y="2784530"/>
            <a:ext cx="2949486" cy="2949486"/>
          </a:xfrm>
          <a:prstGeom prst="rect">
            <a:avLst/>
          </a:prstGeom>
        </p:spPr>
      </p:pic>
    </p:spTree>
    <p:extLst>
      <p:ext uri="{BB962C8B-B14F-4D97-AF65-F5344CB8AC3E}">
        <p14:creationId xmlns:p14="http://schemas.microsoft.com/office/powerpoint/2010/main" val="442767799"/>
      </p:ext>
    </p:extLst>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 name="Grasshopper Word of the Day"/>
          <p:cNvSpPr txBox="1"/>
          <p:nvPr/>
        </p:nvSpPr>
        <p:spPr>
          <a:xfrm>
            <a:off x="1965058" y="281766"/>
            <a:ext cx="10579819" cy="117981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6700" b="1">
                <a:solidFill>
                  <a:schemeClr val="accent5"/>
                </a:solidFill>
                <a:latin typeface="American Typewriter"/>
                <a:ea typeface="American Typewriter"/>
                <a:cs typeface="American Typewriter"/>
                <a:sym typeface="American Typewriter"/>
              </a:defRPr>
            </a:lvl1pPr>
          </a:lstStyle>
          <a:p>
            <a:r>
              <a:rPr lang="en-GB" sz="7000" dirty="0">
                <a:solidFill>
                  <a:srgbClr val="00AEEE"/>
                </a:solidFill>
                <a:latin typeface="Gill Sans MT" panose="020B0502020104020203" pitchFamily="34" charset="77"/>
              </a:rPr>
              <a:t>Shinobi</a:t>
            </a:r>
            <a:r>
              <a:rPr sz="7000" dirty="0">
                <a:solidFill>
                  <a:srgbClr val="00AEEE"/>
                </a:solidFill>
                <a:latin typeface="Gill Sans MT" panose="020B0502020104020203" pitchFamily="34" charset="77"/>
              </a:rPr>
              <a:t> Word of the Day</a:t>
            </a:r>
          </a:p>
        </p:txBody>
      </p:sp>
      <p:sp>
        <p:nvSpPr>
          <p:cNvPr id="150" name="Word of the Day:"/>
          <p:cNvSpPr txBox="1"/>
          <p:nvPr/>
        </p:nvSpPr>
        <p:spPr>
          <a:xfrm>
            <a:off x="981031" y="1607149"/>
            <a:ext cx="3930563" cy="73353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r>
              <a:rPr dirty="0">
                <a:latin typeface="Gill Sans MT" panose="020B0502020104020203" pitchFamily="34" charset="77"/>
              </a:rPr>
              <a:t>Word of the Day:</a:t>
            </a:r>
          </a:p>
        </p:txBody>
      </p:sp>
      <p:sp>
        <p:nvSpPr>
          <p:cNvPr id="151" name="tear"/>
          <p:cNvSpPr txBox="1"/>
          <p:nvPr/>
        </p:nvSpPr>
        <p:spPr>
          <a:xfrm>
            <a:off x="5705540" y="1339979"/>
            <a:ext cx="3100208" cy="111825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7000">
                <a:latin typeface="Gill Sans SemiBold"/>
                <a:ea typeface="Gill Sans SemiBold"/>
                <a:cs typeface="Gill Sans SemiBold"/>
                <a:sym typeface="Gill Sans SemiBold"/>
              </a:defRPr>
            </a:lvl1pPr>
          </a:lstStyle>
          <a:p>
            <a:r>
              <a:rPr lang="en-GB" sz="6600" dirty="0">
                <a:latin typeface="Gill Sans MT" panose="020B0502020104020203" pitchFamily="34" charset="77"/>
              </a:rPr>
              <a:t>evidence</a:t>
            </a:r>
            <a:endParaRPr dirty="0">
              <a:latin typeface="Gill Sans MT" panose="020B0502020104020203" pitchFamily="34" charset="77"/>
            </a:endParaRPr>
          </a:p>
        </p:txBody>
      </p:sp>
      <p:sp>
        <p:nvSpPr>
          <p:cNvPr id="152" name="Definition:"/>
          <p:cNvSpPr txBox="1"/>
          <p:nvPr/>
        </p:nvSpPr>
        <p:spPr>
          <a:xfrm>
            <a:off x="2212466" y="3137585"/>
            <a:ext cx="2478243" cy="73353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r>
              <a:rPr dirty="0">
                <a:latin typeface="Gill Sans MT" panose="020B0502020104020203" pitchFamily="34" charset="77"/>
              </a:rPr>
              <a:t>Definition: </a:t>
            </a:r>
          </a:p>
        </p:txBody>
      </p:sp>
      <p:sp>
        <p:nvSpPr>
          <p:cNvPr id="153" name="(verb / noun)"/>
          <p:cNvSpPr txBox="1"/>
          <p:nvPr/>
        </p:nvSpPr>
        <p:spPr>
          <a:xfrm>
            <a:off x="8711712" y="1645578"/>
            <a:ext cx="4232357" cy="65659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defRPr>
                <a:latin typeface="Gill Sans"/>
                <a:ea typeface="Gill Sans"/>
                <a:cs typeface="Gill Sans"/>
                <a:sym typeface="Gill Sans"/>
              </a:defRPr>
            </a:lvl1pPr>
          </a:lstStyle>
          <a:p>
            <a:r>
              <a:rPr dirty="0">
                <a:latin typeface="Gill Sans MT" panose="020B0502020104020203" pitchFamily="34" charset="77"/>
              </a:rPr>
              <a:t>(</a:t>
            </a:r>
            <a:r>
              <a:rPr lang="en-GB" dirty="0">
                <a:latin typeface="Gill Sans MT" panose="020B0502020104020203" pitchFamily="34" charset="77"/>
              </a:rPr>
              <a:t>noun</a:t>
            </a:r>
            <a:r>
              <a:rPr dirty="0">
                <a:latin typeface="Gill Sans MT" panose="020B0502020104020203" pitchFamily="34" charset="77"/>
              </a:rPr>
              <a:t>)</a:t>
            </a:r>
          </a:p>
        </p:txBody>
      </p:sp>
      <p:sp>
        <p:nvSpPr>
          <p:cNvPr id="154" name="If you tear paper, cloth, or another material, or if it tears, you pull it into two pieces or you pull it so that a hole appears in it."/>
          <p:cNvSpPr txBox="1"/>
          <p:nvPr/>
        </p:nvSpPr>
        <p:spPr>
          <a:xfrm>
            <a:off x="666259" y="4043357"/>
            <a:ext cx="7647834" cy="15799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lvl1pPr>
              <a:defRPr sz="3100">
                <a:latin typeface="Gill Sans"/>
                <a:ea typeface="Gill Sans"/>
                <a:cs typeface="Gill Sans"/>
                <a:sym typeface="Gill Sans"/>
              </a:defRPr>
            </a:lvl1pPr>
          </a:lstStyle>
          <a:p>
            <a:r>
              <a:rPr lang="en-GB" sz="3200" dirty="0">
                <a:latin typeface="Gill Sans MT" panose="020B0502020104020203" pitchFamily="34" charset="77"/>
              </a:rPr>
              <a:t>Evidence is anything that you see, experience, read, or are told that causes you to believe that something is true or has really happened.</a:t>
            </a:r>
          </a:p>
        </p:txBody>
      </p:sp>
      <p:sp>
        <p:nvSpPr>
          <p:cNvPr id="155" name="The was a tear in Freddie’s new school jumper."/>
          <p:cNvSpPr txBox="1"/>
          <p:nvPr/>
        </p:nvSpPr>
        <p:spPr>
          <a:xfrm>
            <a:off x="0" y="6511263"/>
            <a:ext cx="12999688" cy="71814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p>
            <a:pPr>
              <a:defRPr sz="4000">
                <a:solidFill>
                  <a:schemeClr val="accent2"/>
                </a:solidFill>
                <a:latin typeface="Gill Sans"/>
                <a:ea typeface="Gill Sans"/>
                <a:cs typeface="Gill Sans"/>
                <a:sym typeface="Gill Sans"/>
              </a:defRPr>
            </a:pPr>
            <a:r>
              <a:rPr lang="en-GB" dirty="0">
                <a:latin typeface="Gill Sans MT" panose="020B0502020104020203" pitchFamily="34" charset="77"/>
              </a:rPr>
              <a:t>Jam on the floor was all the </a:t>
            </a:r>
            <a:r>
              <a:rPr lang="en-GB" b="1" dirty="0">
                <a:latin typeface="Gill Sans MT" panose="020B0502020104020203" pitchFamily="34" charset="77"/>
              </a:rPr>
              <a:t>evidence</a:t>
            </a:r>
            <a:r>
              <a:rPr lang="en-GB" dirty="0">
                <a:latin typeface="Gill Sans MT" panose="020B0502020104020203" pitchFamily="34" charset="77"/>
              </a:rPr>
              <a:t> that class 5 needed.</a:t>
            </a:r>
            <a:endParaRPr dirty="0">
              <a:latin typeface="Gill Sans MT" panose="020B0502020104020203" pitchFamily="34" charset="77"/>
            </a:endParaRPr>
          </a:p>
        </p:txBody>
      </p:sp>
      <p:sp>
        <p:nvSpPr>
          <p:cNvPr id="165" name="Word Class"/>
          <p:cNvSpPr txBox="1"/>
          <p:nvPr/>
        </p:nvSpPr>
        <p:spPr>
          <a:xfrm>
            <a:off x="9722676" y="1227405"/>
            <a:ext cx="2114361" cy="59503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sz="3200" dirty="0">
                <a:solidFill>
                  <a:srgbClr val="C92405"/>
                </a:solidFill>
                <a:latin typeface="Gill Sans MT" panose="020B0502020104020203" pitchFamily="34" charset="77"/>
              </a:rPr>
              <a:t>Word Class</a:t>
            </a:r>
          </a:p>
        </p:txBody>
      </p:sp>
      <p:sp>
        <p:nvSpPr>
          <p:cNvPr id="166" name="(tear)"/>
          <p:cNvSpPr txBox="1"/>
          <p:nvPr/>
        </p:nvSpPr>
        <p:spPr>
          <a:xfrm>
            <a:off x="5142837" y="2182175"/>
            <a:ext cx="4232357" cy="87203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defRPr sz="5000" i="1">
                <a:solidFill>
                  <a:srgbClr val="A6AAA9"/>
                </a:solidFill>
                <a:latin typeface="Gill Sans"/>
                <a:ea typeface="Gill Sans"/>
                <a:cs typeface="Gill Sans"/>
                <a:sym typeface="Gill Sans"/>
              </a:defRPr>
            </a:lvl1pPr>
          </a:lstStyle>
          <a:p>
            <a:r>
              <a:rPr dirty="0">
                <a:latin typeface="Gill Sans MT" panose="020B0502020104020203" pitchFamily="34" charset="77"/>
              </a:rPr>
              <a:t>(</a:t>
            </a:r>
            <a:r>
              <a:rPr lang="en-GB" dirty="0">
                <a:latin typeface="Gill Sans MT" panose="020B0502020104020203" pitchFamily="34" charset="77"/>
              </a:rPr>
              <a:t>ev-i-dence</a:t>
            </a:r>
            <a:r>
              <a:rPr dirty="0">
                <a:latin typeface="Gill Sans MT" panose="020B0502020104020203" pitchFamily="34" charset="77"/>
              </a:rPr>
              <a:t>)</a:t>
            </a:r>
          </a:p>
        </p:txBody>
      </p:sp>
      <p:sp>
        <p:nvSpPr>
          <p:cNvPr id="167" name="Pronunciation / Syllables"/>
          <p:cNvSpPr txBox="1"/>
          <p:nvPr/>
        </p:nvSpPr>
        <p:spPr>
          <a:xfrm>
            <a:off x="1145551" y="2437628"/>
            <a:ext cx="3382336" cy="50270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dirty="0">
                <a:latin typeface="Gill Sans MT" panose="020B0502020104020203" pitchFamily="34" charset="77"/>
              </a:rPr>
              <a:t>Pronunciation / Syllables</a:t>
            </a:r>
          </a:p>
        </p:txBody>
      </p:sp>
      <p:grpSp>
        <p:nvGrpSpPr>
          <p:cNvPr id="40" name="Group 39">
            <a:extLst>
              <a:ext uri="{FF2B5EF4-FFF2-40B4-BE49-F238E27FC236}">
                <a16:creationId xmlns:a16="http://schemas.microsoft.com/office/drawing/2014/main" id="{7EB416CD-9B55-CF42-A04C-30197FD22A3C}"/>
              </a:ext>
            </a:extLst>
          </p:cNvPr>
          <p:cNvGrpSpPr/>
          <p:nvPr/>
        </p:nvGrpSpPr>
        <p:grpSpPr>
          <a:xfrm>
            <a:off x="12304821" y="1110918"/>
            <a:ext cx="8917924" cy="15439250"/>
            <a:chOff x="11782763" y="-862597"/>
            <a:chExt cx="8917924" cy="15439250"/>
          </a:xfrm>
        </p:grpSpPr>
        <p:sp>
          <p:nvSpPr>
            <p:cNvPr id="41" name="Rectangle 40">
              <a:extLst>
                <a:ext uri="{FF2B5EF4-FFF2-40B4-BE49-F238E27FC236}">
                  <a16:creationId xmlns:a16="http://schemas.microsoft.com/office/drawing/2014/main" id="{A6BF06AC-22FD-FD44-8419-6C2D4AA8FA73}"/>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2" name="Rectangle 41">
              <a:extLst>
                <a:ext uri="{FF2B5EF4-FFF2-40B4-BE49-F238E27FC236}">
                  <a16:creationId xmlns:a16="http://schemas.microsoft.com/office/drawing/2014/main" id="{9D3503DD-D270-5F47-A19A-8586E0671135}"/>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grpSp>
        <p:nvGrpSpPr>
          <p:cNvPr id="43" name="Group 42">
            <a:extLst>
              <a:ext uri="{FF2B5EF4-FFF2-40B4-BE49-F238E27FC236}">
                <a16:creationId xmlns:a16="http://schemas.microsoft.com/office/drawing/2014/main" id="{37D75134-4940-2E43-970D-7151127F0958}"/>
              </a:ext>
            </a:extLst>
          </p:cNvPr>
          <p:cNvGrpSpPr/>
          <p:nvPr/>
        </p:nvGrpSpPr>
        <p:grpSpPr>
          <a:xfrm rot="11574440">
            <a:off x="-8428798" y="-6316639"/>
            <a:ext cx="8917924" cy="15439250"/>
            <a:chOff x="11782763" y="-862597"/>
            <a:chExt cx="8917924" cy="15439250"/>
          </a:xfrm>
        </p:grpSpPr>
        <p:sp>
          <p:nvSpPr>
            <p:cNvPr id="44" name="Rectangle 43">
              <a:extLst>
                <a:ext uri="{FF2B5EF4-FFF2-40B4-BE49-F238E27FC236}">
                  <a16:creationId xmlns:a16="http://schemas.microsoft.com/office/drawing/2014/main" id="{0DE4B2CD-9BA7-F745-975D-04D6E068AAA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5" name="Rectangle 44">
              <a:extLst>
                <a:ext uri="{FF2B5EF4-FFF2-40B4-BE49-F238E27FC236}">
                  <a16:creationId xmlns:a16="http://schemas.microsoft.com/office/drawing/2014/main" id="{E68024AA-F9BA-D840-9EF5-E93003D788D2}"/>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pic>
        <p:nvPicPr>
          <p:cNvPr id="9" name="Picture 8">
            <a:extLst>
              <a:ext uri="{FF2B5EF4-FFF2-40B4-BE49-F238E27FC236}">
                <a16:creationId xmlns:a16="http://schemas.microsoft.com/office/drawing/2014/main" id="{E1C808EC-8455-CA43-8401-6823600E1787}"/>
              </a:ext>
            </a:extLst>
          </p:cNvPr>
          <p:cNvPicPr>
            <a:picLocks noChangeAspect="1"/>
          </p:cNvPicPr>
          <p:nvPr/>
        </p:nvPicPr>
        <p:blipFill rotWithShape="1">
          <a:blip r:embed="rId3">
            <a:extLst>
              <a:ext uri="{28A0092B-C50C-407E-A947-70E740481C1C}">
                <a14:useLocalDpi xmlns:a14="http://schemas.microsoft.com/office/drawing/2010/main" val="0"/>
              </a:ext>
            </a:extLst>
          </a:blip>
          <a:srcRect l="9410" r="12019" b="14894"/>
          <a:stretch/>
        </p:blipFill>
        <p:spPr>
          <a:xfrm>
            <a:off x="308911" y="305549"/>
            <a:ext cx="1622203" cy="1340029"/>
          </a:xfrm>
          <a:prstGeom prst="rect">
            <a:avLst/>
          </a:prstGeom>
        </p:spPr>
      </p:pic>
      <p:graphicFrame>
        <p:nvGraphicFramePr>
          <p:cNvPr id="2" name="Table 2">
            <a:extLst>
              <a:ext uri="{FF2B5EF4-FFF2-40B4-BE49-F238E27FC236}">
                <a16:creationId xmlns:a16="http://schemas.microsoft.com/office/drawing/2014/main" id="{5E126C1A-DF94-724E-8EDB-D39D2C40D238}"/>
              </a:ext>
            </a:extLst>
          </p:cNvPr>
          <p:cNvGraphicFramePr>
            <a:graphicFrameLocks noGrp="1"/>
          </p:cNvGraphicFramePr>
          <p:nvPr>
            <p:extLst>
              <p:ext uri="{D42A27DB-BD31-4B8C-83A1-F6EECF244321}">
                <p14:modId xmlns:p14="http://schemas.microsoft.com/office/powerpoint/2010/main" val="436267812"/>
              </p:ext>
            </p:extLst>
          </p:nvPr>
        </p:nvGraphicFramePr>
        <p:xfrm>
          <a:off x="5112" y="7748437"/>
          <a:ext cx="12999690" cy="1804446"/>
        </p:xfrm>
        <a:graphic>
          <a:graphicData uri="http://schemas.openxmlformats.org/drawingml/2006/table">
            <a:tbl>
              <a:tblPr firstRow="1" bandRow="1">
                <a:tableStyleId>{5940675A-B579-460E-94D1-54222C63F5DA}</a:tableStyleId>
              </a:tblPr>
              <a:tblGrid>
                <a:gridCol w="2599938">
                  <a:extLst>
                    <a:ext uri="{9D8B030D-6E8A-4147-A177-3AD203B41FA5}">
                      <a16:colId xmlns:a16="http://schemas.microsoft.com/office/drawing/2014/main" val="1062734036"/>
                    </a:ext>
                  </a:extLst>
                </a:gridCol>
                <a:gridCol w="2599938">
                  <a:extLst>
                    <a:ext uri="{9D8B030D-6E8A-4147-A177-3AD203B41FA5}">
                      <a16:colId xmlns:a16="http://schemas.microsoft.com/office/drawing/2014/main" val="2844254734"/>
                    </a:ext>
                  </a:extLst>
                </a:gridCol>
                <a:gridCol w="2599938">
                  <a:extLst>
                    <a:ext uri="{9D8B030D-6E8A-4147-A177-3AD203B41FA5}">
                      <a16:colId xmlns:a16="http://schemas.microsoft.com/office/drawing/2014/main" val="3334831431"/>
                    </a:ext>
                  </a:extLst>
                </a:gridCol>
                <a:gridCol w="2599938">
                  <a:extLst>
                    <a:ext uri="{9D8B030D-6E8A-4147-A177-3AD203B41FA5}">
                      <a16:colId xmlns:a16="http://schemas.microsoft.com/office/drawing/2014/main" val="2209242225"/>
                    </a:ext>
                  </a:extLst>
                </a:gridCol>
                <a:gridCol w="2599938">
                  <a:extLst>
                    <a:ext uri="{9D8B030D-6E8A-4147-A177-3AD203B41FA5}">
                      <a16:colId xmlns:a16="http://schemas.microsoft.com/office/drawing/2014/main" val="690964335"/>
                    </a:ext>
                  </a:extLst>
                </a:gridCol>
              </a:tblGrid>
              <a:tr h="601482">
                <a:tc>
                  <a:txBody>
                    <a:bodyPr/>
                    <a:lstStyle/>
                    <a:p>
                      <a:r>
                        <a:rPr lang="en-GB" sz="2600" b="0" dirty="0">
                          <a:solidFill>
                            <a:srgbClr val="DD2909"/>
                          </a:solidFill>
                          <a:latin typeface="Gill Sans MT" panose="020B0502020104020203" pitchFamily="34" charset="77"/>
                        </a:rPr>
                        <a:t>Synonym: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Antonym: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Prefix / Suffix</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Rhyme: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Link Word: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67075473"/>
                  </a:ext>
                </a:extLst>
              </a:tr>
              <a:tr h="601482">
                <a:tc>
                  <a:txBody>
                    <a:bodyPr/>
                    <a:lstStyle/>
                    <a:p>
                      <a:r>
                        <a:rPr lang="en-GB" sz="2600" dirty="0">
                          <a:latin typeface="Gill Sans MT" panose="020B0502020104020203" pitchFamily="34" charset="77"/>
                        </a:rPr>
                        <a:t> proof</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denial</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self-</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reverence </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strong</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215792217"/>
                  </a:ext>
                </a:extLst>
              </a:tr>
              <a:tr h="601482">
                <a:tc>
                  <a:txBody>
                    <a:bodyPr/>
                    <a:lstStyle/>
                    <a:p>
                      <a:r>
                        <a:rPr lang="en-GB" sz="2600" dirty="0">
                          <a:latin typeface="Gill Sans MT" panose="020B0502020104020203" pitchFamily="34" charset="77"/>
                        </a:rPr>
                        <a:t>sign</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hiding</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mis-</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endParaRPr lang="en-GB" sz="2600" dirty="0">
                        <a:latin typeface="Gill Sans MT" panose="020B0502020104020203" pitchFamily="34" charset="77"/>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relevant</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863132678"/>
                  </a:ext>
                </a:extLst>
              </a:tr>
            </a:tbl>
          </a:graphicData>
        </a:graphic>
      </p:graphicFrame>
      <p:pic>
        <p:nvPicPr>
          <p:cNvPr id="22" name="Picture 21" descr="A screenshot of a video game&#10;&#10;Description automatically generated with medium confidence">
            <a:extLst>
              <a:ext uri="{FF2B5EF4-FFF2-40B4-BE49-F238E27FC236}">
                <a16:creationId xmlns:a16="http://schemas.microsoft.com/office/drawing/2014/main" id="{357872F1-91BA-964E-AB7B-4F9B5B86092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370793" y="4363454"/>
            <a:ext cx="1675316" cy="1675316"/>
          </a:xfrm>
          <a:prstGeom prst="rect">
            <a:avLst/>
          </a:prstGeom>
        </p:spPr>
      </p:pic>
      <p:pic>
        <p:nvPicPr>
          <p:cNvPr id="23" name="Picture 22" descr="Icon, circle&#10;&#10;Description automatically generated">
            <a:extLst>
              <a:ext uri="{FF2B5EF4-FFF2-40B4-BE49-F238E27FC236}">
                <a16:creationId xmlns:a16="http://schemas.microsoft.com/office/drawing/2014/main" id="{CDEAD542-8D6D-0542-8F4F-B960D90EE28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872467" y="2501169"/>
            <a:ext cx="2278823" cy="2278823"/>
          </a:xfrm>
          <a:prstGeom prst="rect">
            <a:avLst/>
          </a:prstGeom>
        </p:spPr>
      </p:pic>
    </p:spTree>
    <p:extLst>
      <p:ext uri="{BB962C8B-B14F-4D97-AF65-F5344CB8AC3E}">
        <p14:creationId xmlns:p14="http://schemas.microsoft.com/office/powerpoint/2010/main" val="3272518309"/>
      </p:ext>
    </p:extLst>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 name="Word of the Day:"/>
          <p:cNvSpPr txBox="1"/>
          <p:nvPr/>
        </p:nvSpPr>
        <p:spPr>
          <a:xfrm>
            <a:off x="4237199" y="4067780"/>
            <a:ext cx="4848825" cy="53347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r>
              <a:rPr lang="en-GB" sz="2800" dirty="0">
                <a:latin typeface="Gill Sans MT" panose="020B0502020104020203" pitchFamily="34" charset="77"/>
              </a:rPr>
              <a:t>Focus Word </a:t>
            </a:r>
            <a:r>
              <a:rPr lang="en-GB" sz="1800" dirty="0">
                <a:latin typeface="Gill Sans MT" panose="020B0502020104020203" pitchFamily="34" charset="77"/>
              </a:rPr>
              <a:t>(write below)</a:t>
            </a:r>
            <a:r>
              <a:rPr sz="1800" dirty="0">
                <a:latin typeface="Gill Sans MT" panose="020B0502020104020203" pitchFamily="34" charset="77"/>
              </a:rPr>
              <a:t>:</a:t>
            </a:r>
          </a:p>
        </p:txBody>
      </p:sp>
      <p:sp>
        <p:nvSpPr>
          <p:cNvPr id="152" name="Definition:"/>
          <p:cNvSpPr txBox="1"/>
          <p:nvPr/>
        </p:nvSpPr>
        <p:spPr>
          <a:xfrm>
            <a:off x="134969" y="1009378"/>
            <a:ext cx="6301398" cy="53347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pPr algn="l"/>
            <a:r>
              <a:rPr lang="en-GB" sz="2800" dirty="0">
                <a:latin typeface="Gill Sans MT" panose="020B0502020104020203" pitchFamily="34" charset="77"/>
              </a:rPr>
              <a:t>Describe / Definition</a:t>
            </a:r>
            <a:r>
              <a:rPr sz="2800" dirty="0">
                <a:latin typeface="Gill Sans MT" panose="020B0502020104020203" pitchFamily="34" charset="77"/>
              </a:rPr>
              <a:t>: </a:t>
            </a:r>
          </a:p>
        </p:txBody>
      </p:sp>
      <p:sp>
        <p:nvSpPr>
          <p:cNvPr id="165" name="Word Class"/>
          <p:cNvSpPr txBox="1"/>
          <p:nvPr/>
        </p:nvSpPr>
        <p:spPr>
          <a:xfrm>
            <a:off x="9548254" y="4558715"/>
            <a:ext cx="1941237" cy="53347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sz="2800" dirty="0">
                <a:solidFill>
                  <a:srgbClr val="C92405"/>
                </a:solidFill>
                <a:latin typeface="Gill Sans MT" panose="020B0502020104020203" pitchFamily="34" charset="77"/>
              </a:rPr>
              <a:t>Word Class</a:t>
            </a:r>
            <a:r>
              <a:rPr lang="en-GB" sz="2800" dirty="0">
                <a:solidFill>
                  <a:srgbClr val="C92405"/>
                </a:solidFill>
                <a:latin typeface="Gill Sans MT" panose="020B0502020104020203" pitchFamily="34" charset="77"/>
              </a:rPr>
              <a:t>:</a:t>
            </a:r>
            <a:endParaRPr sz="2800" dirty="0">
              <a:solidFill>
                <a:srgbClr val="C92405"/>
              </a:solidFill>
              <a:latin typeface="Gill Sans MT" panose="020B0502020104020203" pitchFamily="34" charset="77"/>
            </a:endParaRPr>
          </a:p>
        </p:txBody>
      </p:sp>
      <p:grpSp>
        <p:nvGrpSpPr>
          <p:cNvPr id="43" name="Group 42">
            <a:extLst>
              <a:ext uri="{FF2B5EF4-FFF2-40B4-BE49-F238E27FC236}">
                <a16:creationId xmlns:a16="http://schemas.microsoft.com/office/drawing/2014/main" id="{37D75134-4940-2E43-970D-7151127F0958}"/>
              </a:ext>
            </a:extLst>
          </p:cNvPr>
          <p:cNvGrpSpPr/>
          <p:nvPr/>
        </p:nvGrpSpPr>
        <p:grpSpPr>
          <a:xfrm rot="19711631">
            <a:off x="13071077" y="-3913484"/>
            <a:ext cx="8917924" cy="15439250"/>
            <a:chOff x="11782763" y="-862597"/>
            <a:chExt cx="8917924" cy="15439250"/>
          </a:xfrm>
        </p:grpSpPr>
        <p:sp>
          <p:nvSpPr>
            <p:cNvPr id="44" name="Rectangle 43">
              <a:extLst>
                <a:ext uri="{FF2B5EF4-FFF2-40B4-BE49-F238E27FC236}">
                  <a16:creationId xmlns:a16="http://schemas.microsoft.com/office/drawing/2014/main" id="{0DE4B2CD-9BA7-F745-975D-04D6E068AAA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5" name="Rectangle 44">
              <a:extLst>
                <a:ext uri="{FF2B5EF4-FFF2-40B4-BE49-F238E27FC236}">
                  <a16:creationId xmlns:a16="http://schemas.microsoft.com/office/drawing/2014/main" id="{E68024AA-F9BA-D840-9EF5-E93003D788D2}"/>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graphicFrame>
        <p:nvGraphicFramePr>
          <p:cNvPr id="2" name="Table 2">
            <a:extLst>
              <a:ext uri="{FF2B5EF4-FFF2-40B4-BE49-F238E27FC236}">
                <a16:creationId xmlns:a16="http://schemas.microsoft.com/office/drawing/2014/main" id="{5E126C1A-DF94-724E-8EDB-D39D2C40D238}"/>
              </a:ext>
            </a:extLst>
          </p:cNvPr>
          <p:cNvGraphicFramePr>
            <a:graphicFrameLocks noGrp="1"/>
          </p:cNvGraphicFramePr>
          <p:nvPr/>
        </p:nvGraphicFramePr>
        <p:xfrm>
          <a:off x="0" y="5616398"/>
          <a:ext cx="6522398" cy="4137202"/>
        </p:xfrm>
        <a:graphic>
          <a:graphicData uri="http://schemas.openxmlformats.org/drawingml/2006/table">
            <a:tbl>
              <a:tblPr firstRow="1" bandRow="1">
                <a:tableStyleId>{5940675A-B579-460E-94D1-54222C63F5DA}</a:tableStyleId>
              </a:tblPr>
              <a:tblGrid>
                <a:gridCol w="3261199">
                  <a:extLst>
                    <a:ext uri="{9D8B030D-6E8A-4147-A177-3AD203B41FA5}">
                      <a16:colId xmlns:a16="http://schemas.microsoft.com/office/drawing/2014/main" val="1062734036"/>
                    </a:ext>
                  </a:extLst>
                </a:gridCol>
                <a:gridCol w="3261199">
                  <a:extLst>
                    <a:ext uri="{9D8B030D-6E8A-4147-A177-3AD203B41FA5}">
                      <a16:colId xmlns:a16="http://schemas.microsoft.com/office/drawing/2014/main" val="2844254734"/>
                    </a:ext>
                  </a:extLst>
                </a:gridCol>
              </a:tblGrid>
              <a:tr h="716790">
                <a:tc>
                  <a:txBody>
                    <a:bodyPr/>
                    <a:lstStyle/>
                    <a:p>
                      <a:r>
                        <a:rPr lang="en-GB" sz="2600" b="0" dirty="0">
                          <a:solidFill>
                            <a:srgbClr val="DD2909"/>
                          </a:solidFill>
                          <a:latin typeface="Gill Sans MT" panose="020B0502020104020203" pitchFamily="34" charset="77"/>
                        </a:rPr>
                        <a:t>Synonyms:</a:t>
                      </a:r>
                    </a:p>
                    <a:p>
                      <a:pPr marL="0" marR="0" lvl="0" indent="0" algn="ctr" defTabSz="584200" rtl="0" eaLnBrk="1" fontAlgn="auto" latinLnBrk="0" hangingPunct="1">
                        <a:lnSpc>
                          <a:spcPct val="100000"/>
                        </a:lnSpc>
                        <a:spcBef>
                          <a:spcPts val="0"/>
                        </a:spcBef>
                        <a:spcAft>
                          <a:spcPts val="0"/>
                        </a:spcAft>
                        <a:buClrTx/>
                        <a:buSzTx/>
                        <a:buFontTx/>
                        <a:buNone/>
                        <a:tabLst/>
                        <a:defRPr/>
                      </a:pPr>
                      <a:r>
                        <a:rPr lang="en-GB" sz="1400" b="0" dirty="0">
                          <a:solidFill>
                            <a:schemeClr val="tx1"/>
                          </a:solidFill>
                          <a:latin typeface="Gill Sans MT" panose="020B0502020104020203" pitchFamily="34" charset="77"/>
                        </a:rPr>
                        <a:t>(words with same / similar meaning)</a:t>
                      </a: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Antonyms:</a:t>
                      </a:r>
                    </a:p>
                    <a:p>
                      <a:r>
                        <a:rPr lang="en-GB" sz="1400" b="0" dirty="0">
                          <a:solidFill>
                            <a:schemeClr val="tx1"/>
                          </a:solidFill>
                          <a:latin typeface="Gill Sans MT" panose="020B0502020104020203" pitchFamily="34" charset="77"/>
                        </a:rPr>
                        <a:t>(words with opposite meaning)</a:t>
                      </a: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67075473"/>
                  </a:ext>
                </a:extLst>
              </a:tr>
              <a:tr h="1351811">
                <a:tc>
                  <a:txBody>
                    <a:bodyPr/>
                    <a:lstStyle/>
                    <a:p>
                      <a:r>
                        <a:rPr lang="en-GB" sz="2600" dirty="0">
                          <a:latin typeface="Gill Sans MT" panose="020B0502020104020203" pitchFamily="34" charset="77"/>
                        </a:rPr>
                        <a:t> </a:t>
                      </a: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tc>
                  <a:txBody>
                    <a:bodyPr/>
                    <a:lstStyle/>
                    <a:p>
                      <a:endParaRPr lang="en-GB" sz="2600" dirty="0">
                        <a:latin typeface="Gill Sans MT" panose="020B0502020104020203" pitchFamily="34" charset="77"/>
                      </a:endParaRP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215792217"/>
                  </a:ext>
                </a:extLst>
              </a:tr>
              <a:tr h="716790">
                <a:tc>
                  <a:txBody>
                    <a:bodyPr/>
                    <a:lstStyle/>
                    <a:p>
                      <a:pPr marL="0" marR="0" lvl="0" indent="0" algn="ctr" defTabSz="584200" rtl="0" eaLnBrk="1" fontAlgn="auto" latinLnBrk="0" hangingPunct="1">
                        <a:lnSpc>
                          <a:spcPct val="100000"/>
                        </a:lnSpc>
                        <a:spcBef>
                          <a:spcPts val="0"/>
                        </a:spcBef>
                        <a:spcAft>
                          <a:spcPts val="0"/>
                        </a:spcAft>
                        <a:buClrTx/>
                        <a:buSzTx/>
                        <a:buFontTx/>
                        <a:buNone/>
                        <a:tabLst/>
                        <a:defRPr/>
                      </a:pPr>
                      <a:r>
                        <a:rPr lang="en-GB" sz="2600" b="0" dirty="0">
                          <a:solidFill>
                            <a:srgbClr val="DD2909"/>
                          </a:solidFill>
                          <a:latin typeface="Gill Sans MT" panose="020B0502020104020203" pitchFamily="34" charset="77"/>
                        </a:rPr>
                        <a:t>Rhymes:</a:t>
                      </a:r>
                    </a:p>
                    <a:p>
                      <a:pPr marL="0" marR="0" lvl="0" indent="0" algn="ctr" defTabSz="584200" rtl="0" eaLnBrk="1" fontAlgn="auto" latinLnBrk="0" hangingPunct="1">
                        <a:lnSpc>
                          <a:spcPct val="100000"/>
                        </a:lnSpc>
                        <a:spcBef>
                          <a:spcPts val="0"/>
                        </a:spcBef>
                        <a:spcAft>
                          <a:spcPts val="0"/>
                        </a:spcAft>
                        <a:buClrTx/>
                        <a:buSzTx/>
                        <a:buFontTx/>
                        <a:buNone/>
                        <a:tabLst/>
                        <a:defRPr/>
                      </a:pPr>
                      <a:r>
                        <a:rPr lang="en-GB" sz="1400" b="0" dirty="0">
                          <a:solidFill>
                            <a:schemeClr val="tx1"/>
                          </a:solidFill>
                          <a:latin typeface="Gill Sans MT" panose="020B0502020104020203" pitchFamily="34" charset="77"/>
                        </a:rPr>
                        <a:t>(words that sound the same)</a:t>
                      </a: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584200" rtl="0" eaLnBrk="1" fontAlgn="auto" latinLnBrk="0" hangingPunct="1">
                        <a:lnSpc>
                          <a:spcPct val="100000"/>
                        </a:lnSpc>
                        <a:spcBef>
                          <a:spcPts val="0"/>
                        </a:spcBef>
                        <a:spcAft>
                          <a:spcPts val="0"/>
                        </a:spcAft>
                        <a:buClrTx/>
                        <a:buSzTx/>
                        <a:buFontTx/>
                        <a:buNone/>
                        <a:tabLst/>
                        <a:defRPr/>
                      </a:pPr>
                      <a:r>
                        <a:rPr lang="en-GB" sz="2600" b="0" dirty="0">
                          <a:solidFill>
                            <a:srgbClr val="DD2909"/>
                          </a:solidFill>
                          <a:latin typeface="Gill Sans MT" panose="020B0502020104020203" pitchFamily="34" charset="77"/>
                        </a:rPr>
                        <a:t>Link Words:</a:t>
                      </a:r>
                    </a:p>
                    <a:p>
                      <a:pPr marL="0" marR="0" lvl="0" indent="0" algn="ctr" defTabSz="584200" rtl="0" eaLnBrk="1" fontAlgn="auto" latinLnBrk="0" hangingPunct="1">
                        <a:lnSpc>
                          <a:spcPct val="100000"/>
                        </a:lnSpc>
                        <a:spcBef>
                          <a:spcPts val="0"/>
                        </a:spcBef>
                        <a:spcAft>
                          <a:spcPts val="0"/>
                        </a:spcAft>
                        <a:buClrTx/>
                        <a:buSzTx/>
                        <a:buFontTx/>
                        <a:buNone/>
                        <a:tabLst/>
                        <a:defRPr/>
                      </a:pPr>
                      <a:r>
                        <a:rPr lang="en-GB" sz="1400" b="0" dirty="0">
                          <a:solidFill>
                            <a:schemeClr val="tx1"/>
                          </a:solidFill>
                          <a:latin typeface="Gill Sans MT" panose="020B0502020104020203" pitchFamily="34" charset="77"/>
                        </a:rPr>
                        <a:t>(Example: football = pitch, team, player)</a:t>
                      </a: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863132678"/>
                  </a:ext>
                </a:extLst>
              </a:tr>
              <a:tr h="1351811">
                <a:tc>
                  <a:txBody>
                    <a:bodyPr/>
                    <a:lstStyle/>
                    <a:p>
                      <a:endParaRPr lang="en-GB" sz="2600" dirty="0">
                        <a:latin typeface="Gill Sans MT" panose="020B0502020104020203" pitchFamily="34" charset="77"/>
                      </a:endParaRP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tc>
                  <a:txBody>
                    <a:bodyPr/>
                    <a:lstStyle/>
                    <a:p>
                      <a:endParaRPr lang="en-GB" sz="2600" dirty="0">
                        <a:latin typeface="Gill Sans MT" panose="020B0502020104020203" pitchFamily="34" charset="77"/>
                      </a:endParaRP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851319385"/>
                  </a:ext>
                </a:extLst>
              </a:tr>
            </a:tbl>
          </a:graphicData>
        </a:graphic>
      </p:graphicFrame>
      <p:sp>
        <p:nvSpPr>
          <p:cNvPr id="3" name="Rounded Rectangle 2">
            <a:extLst>
              <a:ext uri="{FF2B5EF4-FFF2-40B4-BE49-F238E27FC236}">
                <a16:creationId xmlns:a16="http://schemas.microsoft.com/office/drawing/2014/main" id="{F6EBC672-2A25-9A4F-BEA5-DD15238F7A08}"/>
              </a:ext>
            </a:extLst>
          </p:cNvPr>
          <p:cNvSpPr/>
          <p:nvPr/>
        </p:nvSpPr>
        <p:spPr>
          <a:xfrm>
            <a:off x="4049306" y="4519916"/>
            <a:ext cx="5331577" cy="1099584"/>
          </a:xfrm>
          <a:prstGeom prst="roundRect">
            <a:avLst/>
          </a:prstGeom>
          <a:ln/>
        </p:spPr>
        <p:style>
          <a:lnRef idx="2">
            <a:schemeClr val="accent1"/>
          </a:lnRef>
          <a:fillRef idx="1">
            <a:schemeClr val="lt1"/>
          </a:fillRef>
          <a:effectRef idx="0">
            <a:schemeClr val="accent1"/>
          </a:effectRef>
          <a:fontRef idx="minor">
            <a:schemeClr val="dk1"/>
          </a:fontRef>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cxnSp>
        <p:nvCxnSpPr>
          <p:cNvPr id="6" name="Straight Connector 5">
            <a:extLst>
              <a:ext uri="{FF2B5EF4-FFF2-40B4-BE49-F238E27FC236}">
                <a16:creationId xmlns:a16="http://schemas.microsoft.com/office/drawing/2014/main" id="{0C0EB75B-CE44-7846-AB22-8FD283C0F727}"/>
              </a:ext>
            </a:extLst>
          </p:cNvPr>
          <p:cNvCxnSpPr>
            <a:cxnSpLocks/>
          </p:cNvCxnSpPr>
          <p:nvPr/>
        </p:nvCxnSpPr>
        <p:spPr>
          <a:xfrm>
            <a:off x="9230050" y="4527937"/>
            <a:ext cx="3774750" cy="23084"/>
          </a:xfrm>
          <a:prstGeom prst="line">
            <a:avLst/>
          </a:prstGeom>
          <a:ln w="9525" cap="flat" cmpd="sng" algn="ctr">
            <a:solidFill>
              <a:srgbClr val="0365C0"/>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32" name="Straight Connector 31">
            <a:extLst>
              <a:ext uri="{FF2B5EF4-FFF2-40B4-BE49-F238E27FC236}">
                <a16:creationId xmlns:a16="http://schemas.microsoft.com/office/drawing/2014/main" id="{FB28A97C-5AC4-BD49-B3AB-E8446B04A0F7}"/>
              </a:ext>
            </a:extLst>
          </p:cNvPr>
          <p:cNvCxnSpPr>
            <a:cxnSpLocks/>
          </p:cNvCxnSpPr>
          <p:nvPr/>
        </p:nvCxnSpPr>
        <p:spPr>
          <a:xfrm>
            <a:off x="9230050" y="5619500"/>
            <a:ext cx="3774750" cy="0"/>
          </a:xfrm>
          <a:prstGeom prst="line">
            <a:avLst/>
          </a:prstGeom>
          <a:ln w="9525" cap="flat" cmpd="sng" algn="ctr">
            <a:solidFill>
              <a:srgbClr val="0365C0"/>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46" name="Word Class">
            <a:extLst>
              <a:ext uri="{FF2B5EF4-FFF2-40B4-BE49-F238E27FC236}">
                <a16:creationId xmlns:a16="http://schemas.microsoft.com/office/drawing/2014/main" id="{21640A06-AF8A-9643-B8EB-F336ADD7BF49}"/>
              </a:ext>
            </a:extLst>
          </p:cNvPr>
          <p:cNvSpPr txBox="1"/>
          <p:nvPr/>
        </p:nvSpPr>
        <p:spPr>
          <a:xfrm>
            <a:off x="6584702" y="5627194"/>
            <a:ext cx="3170741" cy="53347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lang="en-GB" sz="2800" dirty="0">
                <a:solidFill>
                  <a:srgbClr val="C92405"/>
                </a:solidFill>
                <a:latin typeface="Gill Sans MT" panose="020B0502020104020203" pitchFamily="34" charset="77"/>
              </a:rPr>
              <a:t>Draw your sentence:</a:t>
            </a:r>
            <a:endParaRPr sz="2800" dirty="0">
              <a:solidFill>
                <a:srgbClr val="C92405"/>
              </a:solidFill>
              <a:latin typeface="Gill Sans MT" panose="020B0502020104020203" pitchFamily="34" charset="77"/>
            </a:endParaRPr>
          </a:p>
        </p:txBody>
      </p:sp>
      <p:cxnSp>
        <p:nvCxnSpPr>
          <p:cNvPr id="47" name="Straight Connector 46">
            <a:extLst>
              <a:ext uri="{FF2B5EF4-FFF2-40B4-BE49-F238E27FC236}">
                <a16:creationId xmlns:a16="http://schemas.microsoft.com/office/drawing/2014/main" id="{12BEAB5B-888F-AB4B-8084-B7517E46124D}"/>
              </a:ext>
            </a:extLst>
          </p:cNvPr>
          <p:cNvCxnSpPr>
            <a:cxnSpLocks/>
          </p:cNvCxnSpPr>
          <p:nvPr/>
        </p:nvCxnSpPr>
        <p:spPr>
          <a:xfrm>
            <a:off x="6502400" y="834297"/>
            <a:ext cx="0" cy="3443268"/>
          </a:xfrm>
          <a:prstGeom prst="line">
            <a:avLst/>
          </a:prstGeom>
          <a:ln w="9525" cap="flat" cmpd="sng" algn="ctr">
            <a:solidFill>
              <a:srgbClr val="0365C0"/>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48" name="Word Class">
            <a:extLst>
              <a:ext uri="{FF2B5EF4-FFF2-40B4-BE49-F238E27FC236}">
                <a16:creationId xmlns:a16="http://schemas.microsoft.com/office/drawing/2014/main" id="{B87BA57F-911C-9345-ADD2-5EB8324B7021}"/>
              </a:ext>
            </a:extLst>
          </p:cNvPr>
          <p:cNvSpPr txBox="1"/>
          <p:nvPr/>
        </p:nvSpPr>
        <p:spPr>
          <a:xfrm>
            <a:off x="6584702" y="1015294"/>
            <a:ext cx="3912327" cy="53347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pPr algn="l"/>
            <a:r>
              <a:rPr lang="en-GB" sz="2800" dirty="0">
                <a:solidFill>
                  <a:srgbClr val="C92405"/>
                </a:solidFill>
                <a:latin typeface="Gill Sans MT" panose="020B0502020104020203" pitchFamily="34" charset="77"/>
              </a:rPr>
              <a:t>Use it in a sentence:</a:t>
            </a:r>
            <a:endParaRPr sz="2800" dirty="0">
              <a:solidFill>
                <a:srgbClr val="C92405"/>
              </a:solidFill>
              <a:latin typeface="Gill Sans MT" panose="020B0502020104020203" pitchFamily="34" charset="77"/>
            </a:endParaRPr>
          </a:p>
        </p:txBody>
      </p:sp>
      <p:sp>
        <p:nvSpPr>
          <p:cNvPr id="148" name="Grasshopper Word of the Day"/>
          <p:cNvSpPr txBox="1"/>
          <p:nvPr/>
        </p:nvSpPr>
        <p:spPr>
          <a:xfrm>
            <a:off x="1302106" y="17462"/>
            <a:ext cx="9802363" cy="117981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6700" b="1">
                <a:solidFill>
                  <a:schemeClr val="accent5"/>
                </a:solidFill>
                <a:latin typeface="American Typewriter"/>
                <a:ea typeface="American Typewriter"/>
                <a:cs typeface="American Typewriter"/>
                <a:sym typeface="American Typewriter"/>
              </a:defRPr>
            </a:lvl1pPr>
          </a:lstStyle>
          <a:p>
            <a:r>
              <a:rPr lang="en-GB" sz="7000" dirty="0">
                <a:solidFill>
                  <a:srgbClr val="00AEEE"/>
                </a:solidFill>
                <a:latin typeface="Gill Sans MT" panose="020B0502020104020203" pitchFamily="34" charset="77"/>
              </a:rPr>
              <a:t>Vocabulary Laboratory</a:t>
            </a:r>
            <a:endParaRPr sz="7000" dirty="0">
              <a:solidFill>
                <a:srgbClr val="00AEEE"/>
              </a:solidFill>
              <a:latin typeface="Gill Sans MT" panose="020B0502020104020203" pitchFamily="34" charset="77"/>
            </a:endParaRPr>
          </a:p>
        </p:txBody>
      </p:sp>
      <p:pic>
        <p:nvPicPr>
          <p:cNvPr id="9" name="Picture 8">
            <a:extLst>
              <a:ext uri="{FF2B5EF4-FFF2-40B4-BE49-F238E27FC236}">
                <a16:creationId xmlns:a16="http://schemas.microsoft.com/office/drawing/2014/main" id="{E1C808EC-8455-CA43-8401-6823600E1787}"/>
              </a:ext>
            </a:extLst>
          </p:cNvPr>
          <p:cNvPicPr>
            <a:picLocks noChangeAspect="1"/>
          </p:cNvPicPr>
          <p:nvPr/>
        </p:nvPicPr>
        <p:blipFill rotWithShape="1">
          <a:blip r:embed="rId3">
            <a:extLst>
              <a:ext uri="{28A0092B-C50C-407E-A947-70E740481C1C}">
                <a14:useLocalDpi xmlns:a14="http://schemas.microsoft.com/office/drawing/2010/main" val="0"/>
              </a:ext>
            </a:extLst>
          </a:blip>
          <a:srcRect l="9410" r="12019" b="14894"/>
          <a:stretch/>
        </p:blipFill>
        <p:spPr>
          <a:xfrm>
            <a:off x="11489491" y="339363"/>
            <a:ext cx="1622203" cy="1340029"/>
          </a:xfrm>
          <a:prstGeom prst="rect">
            <a:avLst/>
          </a:prstGeom>
        </p:spPr>
      </p:pic>
      <p:grpSp>
        <p:nvGrpSpPr>
          <p:cNvPr id="54" name="Group 53">
            <a:extLst>
              <a:ext uri="{FF2B5EF4-FFF2-40B4-BE49-F238E27FC236}">
                <a16:creationId xmlns:a16="http://schemas.microsoft.com/office/drawing/2014/main" id="{A82874A9-E32D-124C-8613-05482F0523A3}"/>
              </a:ext>
            </a:extLst>
          </p:cNvPr>
          <p:cNvGrpSpPr/>
          <p:nvPr/>
        </p:nvGrpSpPr>
        <p:grpSpPr>
          <a:xfrm rot="8845784">
            <a:off x="-8510484" y="2077609"/>
            <a:ext cx="8917924" cy="15439250"/>
            <a:chOff x="11782763" y="-862597"/>
            <a:chExt cx="8917924" cy="15439250"/>
          </a:xfrm>
        </p:grpSpPr>
        <p:sp>
          <p:nvSpPr>
            <p:cNvPr id="55" name="Rectangle 54">
              <a:extLst>
                <a:ext uri="{FF2B5EF4-FFF2-40B4-BE49-F238E27FC236}">
                  <a16:creationId xmlns:a16="http://schemas.microsoft.com/office/drawing/2014/main" id="{C38AC6DB-B440-4147-958A-EA8A6D2C6896}"/>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56" name="Rectangle 55">
              <a:extLst>
                <a:ext uri="{FF2B5EF4-FFF2-40B4-BE49-F238E27FC236}">
                  <a16:creationId xmlns:a16="http://schemas.microsoft.com/office/drawing/2014/main" id="{DA48E428-6FC2-4646-A3EE-F1C389DEE3EE}"/>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cxnSp>
        <p:nvCxnSpPr>
          <p:cNvPr id="57" name="Straight Connector 56">
            <a:extLst>
              <a:ext uri="{FF2B5EF4-FFF2-40B4-BE49-F238E27FC236}">
                <a16:creationId xmlns:a16="http://schemas.microsoft.com/office/drawing/2014/main" id="{19C2E683-E563-EC4A-8BCC-97B73FE19449}"/>
              </a:ext>
            </a:extLst>
          </p:cNvPr>
          <p:cNvCxnSpPr>
            <a:cxnSpLocks/>
          </p:cNvCxnSpPr>
          <p:nvPr/>
        </p:nvCxnSpPr>
        <p:spPr>
          <a:xfrm>
            <a:off x="206685" y="1451841"/>
            <a:ext cx="3056466" cy="0"/>
          </a:xfrm>
          <a:prstGeom prst="line">
            <a:avLst/>
          </a:prstGeom>
          <a:ln w="9525" cap="flat" cmpd="sng" algn="ctr">
            <a:solidFill>
              <a:srgbClr val="0365C0"/>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60" name="Straight Connector 59">
            <a:extLst>
              <a:ext uri="{FF2B5EF4-FFF2-40B4-BE49-F238E27FC236}">
                <a16:creationId xmlns:a16="http://schemas.microsoft.com/office/drawing/2014/main" id="{5D8D83E5-1C51-AE4B-956A-5207505C9075}"/>
              </a:ext>
            </a:extLst>
          </p:cNvPr>
          <p:cNvCxnSpPr>
            <a:cxnSpLocks/>
          </p:cNvCxnSpPr>
          <p:nvPr/>
        </p:nvCxnSpPr>
        <p:spPr>
          <a:xfrm>
            <a:off x="6681048" y="1451841"/>
            <a:ext cx="2849277" cy="0"/>
          </a:xfrm>
          <a:prstGeom prst="line">
            <a:avLst/>
          </a:prstGeom>
          <a:ln w="9525" cap="flat" cmpd="sng" algn="ctr">
            <a:solidFill>
              <a:srgbClr val="0365C0"/>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Tree>
    <p:extLst>
      <p:ext uri="{BB962C8B-B14F-4D97-AF65-F5344CB8AC3E}">
        <p14:creationId xmlns:p14="http://schemas.microsoft.com/office/powerpoint/2010/main" val="2479741275"/>
      </p:ext>
    </p:extLst>
  </p:cSld>
  <p:clrMapOvr>
    <a:masterClrMapping/>
  </p:clrMapOvr>
  <p:transition spd="med"/>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3" name="Group 42">
            <a:extLst>
              <a:ext uri="{FF2B5EF4-FFF2-40B4-BE49-F238E27FC236}">
                <a16:creationId xmlns:a16="http://schemas.microsoft.com/office/drawing/2014/main" id="{37D75134-4940-2E43-970D-7151127F0958}"/>
              </a:ext>
            </a:extLst>
          </p:cNvPr>
          <p:cNvGrpSpPr/>
          <p:nvPr/>
        </p:nvGrpSpPr>
        <p:grpSpPr>
          <a:xfrm rot="19711631">
            <a:off x="13071077" y="-3913484"/>
            <a:ext cx="8917924" cy="15439250"/>
            <a:chOff x="11782763" y="-862597"/>
            <a:chExt cx="8917924" cy="15439250"/>
          </a:xfrm>
        </p:grpSpPr>
        <p:sp>
          <p:nvSpPr>
            <p:cNvPr id="44" name="Rectangle 43">
              <a:extLst>
                <a:ext uri="{FF2B5EF4-FFF2-40B4-BE49-F238E27FC236}">
                  <a16:creationId xmlns:a16="http://schemas.microsoft.com/office/drawing/2014/main" id="{0DE4B2CD-9BA7-F745-975D-04D6E068AAA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5" name="Rectangle 44">
              <a:extLst>
                <a:ext uri="{FF2B5EF4-FFF2-40B4-BE49-F238E27FC236}">
                  <a16:creationId xmlns:a16="http://schemas.microsoft.com/office/drawing/2014/main" id="{E68024AA-F9BA-D840-9EF5-E93003D788D2}"/>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graphicFrame>
        <p:nvGraphicFramePr>
          <p:cNvPr id="2" name="Table 2">
            <a:extLst>
              <a:ext uri="{FF2B5EF4-FFF2-40B4-BE49-F238E27FC236}">
                <a16:creationId xmlns:a16="http://schemas.microsoft.com/office/drawing/2014/main" id="{5E126C1A-DF94-724E-8EDB-D39D2C40D238}"/>
              </a:ext>
            </a:extLst>
          </p:cNvPr>
          <p:cNvGraphicFramePr>
            <a:graphicFrameLocks noGrp="1"/>
          </p:cNvGraphicFramePr>
          <p:nvPr/>
        </p:nvGraphicFramePr>
        <p:xfrm>
          <a:off x="0" y="1197272"/>
          <a:ext cx="13004800" cy="8538866"/>
        </p:xfrm>
        <a:graphic>
          <a:graphicData uri="http://schemas.openxmlformats.org/drawingml/2006/table">
            <a:tbl>
              <a:tblPr firstRow="1" bandRow="1">
                <a:tableStyleId>{5940675A-B579-460E-94D1-54222C63F5DA}</a:tableStyleId>
              </a:tblPr>
              <a:tblGrid>
                <a:gridCol w="6502400">
                  <a:extLst>
                    <a:ext uri="{9D8B030D-6E8A-4147-A177-3AD203B41FA5}">
                      <a16:colId xmlns:a16="http://schemas.microsoft.com/office/drawing/2014/main" val="1062734036"/>
                    </a:ext>
                  </a:extLst>
                </a:gridCol>
                <a:gridCol w="6502400">
                  <a:extLst>
                    <a:ext uri="{9D8B030D-6E8A-4147-A177-3AD203B41FA5}">
                      <a16:colId xmlns:a16="http://schemas.microsoft.com/office/drawing/2014/main" val="2844254734"/>
                    </a:ext>
                  </a:extLst>
                </a:gridCol>
              </a:tblGrid>
              <a:tr h="635235">
                <a:tc>
                  <a:txBody>
                    <a:bodyPr/>
                    <a:lstStyle/>
                    <a:p>
                      <a:pPr algn="ctr"/>
                      <a:r>
                        <a:rPr lang="en-GB" sz="2600" b="0" dirty="0">
                          <a:solidFill>
                            <a:srgbClr val="0365C0"/>
                          </a:solidFill>
                          <a:latin typeface="Gill Sans MT" panose="020B0502020104020203" pitchFamily="34" charset="77"/>
                        </a:rPr>
                        <a:t>Word: </a:t>
                      </a:r>
                      <a:r>
                        <a:rPr lang="en-GB" sz="2600" b="0" dirty="0">
                          <a:solidFill>
                            <a:schemeClr val="tx1"/>
                          </a:solidFill>
                          <a:latin typeface="Gill Sans MT" panose="020B0502020104020203" pitchFamily="34" charset="77"/>
                        </a:rPr>
                        <a:t>sleep</a:t>
                      </a: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tc>
                  <a:txBody>
                    <a:bodyPr/>
                    <a:lstStyle/>
                    <a:p>
                      <a:pPr algn="ctr"/>
                      <a:r>
                        <a:rPr lang="en-GB" sz="2600" b="0" dirty="0">
                          <a:solidFill>
                            <a:srgbClr val="0365C0"/>
                          </a:solidFill>
                          <a:latin typeface="Gill Sans MT" panose="020B0502020104020203" pitchFamily="34" charset="77"/>
                        </a:rPr>
                        <a:t>Word:</a:t>
                      </a:r>
                      <a:r>
                        <a:rPr lang="en-GB" sz="2600" b="0" dirty="0">
                          <a:solidFill>
                            <a:schemeClr val="tx1"/>
                          </a:solidFill>
                          <a:latin typeface="Gill Sans MT" panose="020B0502020104020203" pitchFamily="34" charset="77"/>
                        </a:rPr>
                        <a:t> trolley</a:t>
                      </a: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67075473"/>
                  </a:ext>
                </a:extLst>
              </a:tr>
              <a:tr h="3634198">
                <a:tc>
                  <a:txBody>
                    <a:bodyPr/>
                    <a:lstStyle/>
                    <a:p>
                      <a:pPr algn="l"/>
                      <a:r>
                        <a:rPr lang="en-GB" sz="2600" dirty="0">
                          <a:solidFill>
                            <a:schemeClr val="tx1"/>
                          </a:solidFill>
                          <a:latin typeface="Gill Sans MT" panose="020B0502020104020203" pitchFamily="34" charset="77"/>
                        </a:rPr>
                        <a:t> </a:t>
                      </a: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tc>
                  <a:txBody>
                    <a:bodyPr/>
                    <a:lstStyle/>
                    <a:p>
                      <a:pPr algn="l"/>
                      <a:endParaRPr lang="en-GB" sz="2600" dirty="0">
                        <a:solidFill>
                          <a:schemeClr val="tx1"/>
                        </a:solidFill>
                        <a:latin typeface="Gill Sans MT" panose="020B0502020104020203" pitchFamily="34" charset="77"/>
                      </a:endParaRP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215792217"/>
                  </a:ext>
                </a:extLst>
              </a:tr>
              <a:tr h="635235">
                <a:tc>
                  <a:txBody>
                    <a:bodyPr/>
                    <a:lstStyle/>
                    <a:p>
                      <a:pPr marL="0" marR="0" lvl="0" indent="0" algn="ctr" defTabSz="584200" rtl="0" eaLnBrk="1" fontAlgn="auto" latinLnBrk="0" hangingPunct="1">
                        <a:lnSpc>
                          <a:spcPct val="100000"/>
                        </a:lnSpc>
                        <a:spcBef>
                          <a:spcPts val="0"/>
                        </a:spcBef>
                        <a:spcAft>
                          <a:spcPts val="0"/>
                        </a:spcAft>
                        <a:buClrTx/>
                        <a:buSzTx/>
                        <a:buFontTx/>
                        <a:buNone/>
                        <a:tabLst/>
                        <a:defRPr/>
                      </a:pPr>
                      <a:r>
                        <a:rPr lang="en-GB" sz="2600" b="0" dirty="0">
                          <a:solidFill>
                            <a:srgbClr val="0365C0"/>
                          </a:solidFill>
                          <a:latin typeface="Gill Sans MT" panose="020B0502020104020203" pitchFamily="34" charset="77"/>
                        </a:rPr>
                        <a:t>Word:</a:t>
                      </a:r>
                      <a:r>
                        <a:rPr lang="en-GB" sz="2600" b="0" dirty="0">
                          <a:solidFill>
                            <a:schemeClr val="tx1"/>
                          </a:solidFill>
                          <a:latin typeface="Gill Sans MT" panose="020B0502020104020203" pitchFamily="34" charset="77"/>
                        </a:rPr>
                        <a:t> purse</a:t>
                      </a: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584200" rtl="0" eaLnBrk="1" fontAlgn="auto" latinLnBrk="0" hangingPunct="1">
                        <a:lnSpc>
                          <a:spcPct val="100000"/>
                        </a:lnSpc>
                        <a:spcBef>
                          <a:spcPts val="0"/>
                        </a:spcBef>
                        <a:spcAft>
                          <a:spcPts val="0"/>
                        </a:spcAft>
                        <a:buClrTx/>
                        <a:buSzTx/>
                        <a:buFontTx/>
                        <a:buNone/>
                        <a:tabLst/>
                        <a:defRPr/>
                      </a:pPr>
                      <a:r>
                        <a:rPr lang="en-GB" sz="2600" b="0" dirty="0">
                          <a:solidFill>
                            <a:srgbClr val="0365C0"/>
                          </a:solidFill>
                          <a:latin typeface="Gill Sans MT" panose="020B0502020104020203" pitchFamily="34" charset="77"/>
                        </a:rPr>
                        <a:t>Word: </a:t>
                      </a:r>
                      <a:r>
                        <a:rPr lang="en-GB" sz="2600" b="0" dirty="0">
                          <a:solidFill>
                            <a:schemeClr val="tx1"/>
                          </a:solidFill>
                          <a:latin typeface="Gill Sans MT" panose="020B0502020104020203" pitchFamily="34" charset="77"/>
                        </a:rPr>
                        <a:t>bury</a:t>
                      </a: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863132678"/>
                  </a:ext>
                </a:extLst>
              </a:tr>
              <a:tr h="3634198">
                <a:tc>
                  <a:txBody>
                    <a:bodyPr/>
                    <a:lstStyle/>
                    <a:p>
                      <a:endParaRPr lang="en-GB" sz="2600" dirty="0">
                        <a:latin typeface="Gill Sans MT" panose="020B0502020104020203" pitchFamily="34" charset="77"/>
                      </a:endParaRP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tc>
                  <a:txBody>
                    <a:bodyPr/>
                    <a:lstStyle/>
                    <a:p>
                      <a:endParaRPr lang="en-GB" sz="2600" dirty="0">
                        <a:latin typeface="Gill Sans MT" panose="020B0502020104020203" pitchFamily="34" charset="77"/>
                      </a:endParaRP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851319385"/>
                  </a:ext>
                </a:extLst>
              </a:tr>
            </a:tbl>
          </a:graphicData>
        </a:graphic>
      </p:graphicFrame>
      <p:sp>
        <p:nvSpPr>
          <p:cNvPr id="148" name="Grasshopper Word of the Day"/>
          <p:cNvSpPr txBox="1"/>
          <p:nvPr/>
        </p:nvSpPr>
        <p:spPr>
          <a:xfrm>
            <a:off x="324857" y="17462"/>
            <a:ext cx="9121088" cy="117981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6700" b="1">
                <a:solidFill>
                  <a:schemeClr val="accent5"/>
                </a:solidFill>
                <a:latin typeface="American Typewriter"/>
                <a:ea typeface="American Typewriter"/>
                <a:cs typeface="American Typewriter"/>
                <a:sym typeface="American Typewriter"/>
              </a:defRPr>
            </a:lvl1pPr>
          </a:lstStyle>
          <a:p>
            <a:r>
              <a:rPr lang="en-GB" sz="7000" dirty="0">
                <a:solidFill>
                  <a:srgbClr val="00AEEE"/>
                </a:solidFill>
                <a:latin typeface="Gill Sans MT" panose="020B0502020104020203" pitchFamily="34" charset="77"/>
              </a:rPr>
              <a:t>Vocabulary Visualiser</a:t>
            </a:r>
            <a:endParaRPr sz="7000" dirty="0">
              <a:solidFill>
                <a:srgbClr val="00AEEE"/>
              </a:solidFill>
              <a:latin typeface="Gill Sans MT" panose="020B0502020104020203" pitchFamily="34" charset="77"/>
            </a:endParaRPr>
          </a:p>
        </p:txBody>
      </p:sp>
      <p:grpSp>
        <p:nvGrpSpPr>
          <p:cNvPr id="54" name="Group 53">
            <a:extLst>
              <a:ext uri="{FF2B5EF4-FFF2-40B4-BE49-F238E27FC236}">
                <a16:creationId xmlns:a16="http://schemas.microsoft.com/office/drawing/2014/main" id="{A82874A9-E32D-124C-8613-05482F0523A3}"/>
              </a:ext>
            </a:extLst>
          </p:cNvPr>
          <p:cNvGrpSpPr/>
          <p:nvPr/>
        </p:nvGrpSpPr>
        <p:grpSpPr>
          <a:xfrm rot="8845784">
            <a:off x="-8510484" y="2077609"/>
            <a:ext cx="8917924" cy="15439250"/>
            <a:chOff x="11782763" y="-862597"/>
            <a:chExt cx="8917924" cy="15439250"/>
          </a:xfrm>
        </p:grpSpPr>
        <p:sp>
          <p:nvSpPr>
            <p:cNvPr id="55" name="Rectangle 54">
              <a:extLst>
                <a:ext uri="{FF2B5EF4-FFF2-40B4-BE49-F238E27FC236}">
                  <a16:creationId xmlns:a16="http://schemas.microsoft.com/office/drawing/2014/main" id="{C38AC6DB-B440-4147-958A-EA8A6D2C6896}"/>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56" name="Rectangle 55">
              <a:extLst>
                <a:ext uri="{FF2B5EF4-FFF2-40B4-BE49-F238E27FC236}">
                  <a16:creationId xmlns:a16="http://schemas.microsoft.com/office/drawing/2014/main" id="{DA48E428-6FC2-4646-A3EE-F1C389DEE3EE}"/>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sp>
        <p:nvSpPr>
          <p:cNvPr id="4" name="TextBox 3">
            <a:extLst>
              <a:ext uri="{FF2B5EF4-FFF2-40B4-BE49-F238E27FC236}">
                <a16:creationId xmlns:a16="http://schemas.microsoft.com/office/drawing/2014/main" id="{F960320C-5CFE-6448-A62D-AEE5B25DC1E7}"/>
              </a:ext>
            </a:extLst>
          </p:cNvPr>
          <p:cNvSpPr txBox="1"/>
          <p:nvPr/>
        </p:nvSpPr>
        <p:spPr>
          <a:xfrm>
            <a:off x="9398239" y="128282"/>
            <a:ext cx="2278637" cy="93358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kumimoji="0" lang="en-GB" sz="1800" b="0" i="0" u="none" strike="noStrike" cap="none" spc="0" normalizeH="0" baseline="0" dirty="0">
                <a:ln>
                  <a:noFill/>
                </a:ln>
                <a:solidFill>
                  <a:srgbClr val="000000"/>
                </a:solidFill>
                <a:effectLst/>
                <a:uFillTx/>
                <a:latin typeface="Gill Sans MT" panose="020B0502020104020203" pitchFamily="34" charset="77"/>
                <a:sym typeface="Helvetica Light"/>
              </a:rPr>
              <a:t>Draw the </a:t>
            </a:r>
            <a:r>
              <a:rPr kumimoji="0" lang="en-GB" sz="1800" b="1" i="0" u="none" strike="noStrike" cap="none" spc="0" normalizeH="0" baseline="0" dirty="0">
                <a:ln>
                  <a:noFill/>
                </a:ln>
                <a:solidFill>
                  <a:srgbClr val="000000"/>
                </a:solidFill>
                <a:effectLst/>
                <a:uFillTx/>
                <a:latin typeface="Gill Sans MT" panose="020B0502020104020203" pitchFamily="34" charset="77"/>
                <a:sym typeface="Helvetica Light"/>
              </a:rPr>
              <a:t>Grasshopper</a:t>
            </a:r>
            <a:r>
              <a:rPr kumimoji="0" lang="en-GB" sz="1800" b="0" i="0" u="none" strike="noStrike" cap="none" spc="0" normalizeH="0" baseline="0" dirty="0">
                <a:ln>
                  <a:noFill/>
                </a:ln>
                <a:solidFill>
                  <a:srgbClr val="000000"/>
                </a:solidFill>
                <a:effectLst/>
                <a:uFillTx/>
                <a:latin typeface="Gill Sans MT" panose="020B0502020104020203" pitchFamily="34" charset="77"/>
                <a:sym typeface="Helvetica Light"/>
              </a:rPr>
              <a:t> words and bring them to life.</a:t>
            </a:r>
          </a:p>
        </p:txBody>
      </p:sp>
      <p:pic>
        <p:nvPicPr>
          <p:cNvPr id="9" name="Picture 8">
            <a:extLst>
              <a:ext uri="{FF2B5EF4-FFF2-40B4-BE49-F238E27FC236}">
                <a16:creationId xmlns:a16="http://schemas.microsoft.com/office/drawing/2014/main" id="{E1C808EC-8455-CA43-8401-6823600E1787}"/>
              </a:ext>
            </a:extLst>
          </p:cNvPr>
          <p:cNvPicPr>
            <a:picLocks noChangeAspect="1"/>
          </p:cNvPicPr>
          <p:nvPr/>
        </p:nvPicPr>
        <p:blipFill rotWithShape="1">
          <a:blip r:embed="rId3">
            <a:extLst>
              <a:ext uri="{28A0092B-C50C-407E-A947-70E740481C1C}">
                <a14:useLocalDpi xmlns:a14="http://schemas.microsoft.com/office/drawing/2010/main" val="0"/>
              </a:ext>
            </a:extLst>
          </a:blip>
          <a:srcRect l="9410" r="12019" b="14894"/>
          <a:stretch/>
        </p:blipFill>
        <p:spPr>
          <a:xfrm>
            <a:off x="-1454" y="8852728"/>
            <a:ext cx="971450" cy="802471"/>
          </a:xfrm>
          <a:prstGeom prst="rect">
            <a:avLst/>
          </a:prstGeom>
        </p:spPr>
      </p:pic>
      <p:pic>
        <p:nvPicPr>
          <p:cNvPr id="5" name="Picture 4">
            <a:extLst>
              <a:ext uri="{FF2B5EF4-FFF2-40B4-BE49-F238E27FC236}">
                <a16:creationId xmlns:a16="http://schemas.microsoft.com/office/drawing/2014/main" id="{CB397327-F896-5F47-97C7-A835D9998C2D}"/>
              </a:ext>
            </a:extLst>
          </p:cNvPr>
          <p:cNvPicPr>
            <a:picLocks noChangeAspect="1"/>
          </p:cNvPicPr>
          <p:nvPr/>
        </p:nvPicPr>
        <p:blipFill rotWithShape="1">
          <a:blip r:embed="rId4">
            <a:extLst>
              <a:ext uri="{28A0092B-C50C-407E-A947-70E740481C1C}">
                <a14:useLocalDpi xmlns:a14="http://schemas.microsoft.com/office/drawing/2010/main" val="0"/>
              </a:ext>
            </a:extLst>
          </a:blip>
          <a:srcRect l="28499" t="16006" r="27914" b="20497"/>
          <a:stretch/>
        </p:blipFill>
        <p:spPr>
          <a:xfrm>
            <a:off x="11514957" y="17462"/>
            <a:ext cx="1600913" cy="1800471"/>
          </a:xfrm>
          <a:prstGeom prst="rect">
            <a:avLst/>
          </a:prstGeom>
        </p:spPr>
      </p:pic>
    </p:spTree>
    <p:extLst>
      <p:ext uri="{BB962C8B-B14F-4D97-AF65-F5344CB8AC3E}">
        <p14:creationId xmlns:p14="http://schemas.microsoft.com/office/powerpoint/2010/main" val="3471235770"/>
      </p:ext>
    </p:extLst>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3" name="Group 42">
            <a:extLst>
              <a:ext uri="{FF2B5EF4-FFF2-40B4-BE49-F238E27FC236}">
                <a16:creationId xmlns:a16="http://schemas.microsoft.com/office/drawing/2014/main" id="{37D75134-4940-2E43-970D-7151127F0958}"/>
              </a:ext>
            </a:extLst>
          </p:cNvPr>
          <p:cNvGrpSpPr/>
          <p:nvPr/>
        </p:nvGrpSpPr>
        <p:grpSpPr>
          <a:xfrm rot="19711631">
            <a:off x="13071077" y="-3913484"/>
            <a:ext cx="8917924" cy="15439250"/>
            <a:chOff x="11782763" y="-862597"/>
            <a:chExt cx="8917924" cy="15439250"/>
          </a:xfrm>
        </p:grpSpPr>
        <p:sp>
          <p:nvSpPr>
            <p:cNvPr id="44" name="Rectangle 43">
              <a:extLst>
                <a:ext uri="{FF2B5EF4-FFF2-40B4-BE49-F238E27FC236}">
                  <a16:creationId xmlns:a16="http://schemas.microsoft.com/office/drawing/2014/main" id="{0DE4B2CD-9BA7-F745-975D-04D6E068AAA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5" name="Rectangle 44">
              <a:extLst>
                <a:ext uri="{FF2B5EF4-FFF2-40B4-BE49-F238E27FC236}">
                  <a16:creationId xmlns:a16="http://schemas.microsoft.com/office/drawing/2014/main" id="{E68024AA-F9BA-D840-9EF5-E93003D788D2}"/>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graphicFrame>
        <p:nvGraphicFramePr>
          <p:cNvPr id="2" name="Table 2">
            <a:extLst>
              <a:ext uri="{FF2B5EF4-FFF2-40B4-BE49-F238E27FC236}">
                <a16:creationId xmlns:a16="http://schemas.microsoft.com/office/drawing/2014/main" id="{5E126C1A-DF94-724E-8EDB-D39D2C40D238}"/>
              </a:ext>
            </a:extLst>
          </p:cNvPr>
          <p:cNvGraphicFramePr>
            <a:graphicFrameLocks noGrp="1"/>
          </p:cNvGraphicFramePr>
          <p:nvPr/>
        </p:nvGraphicFramePr>
        <p:xfrm>
          <a:off x="0" y="1197272"/>
          <a:ext cx="13004800" cy="8538866"/>
        </p:xfrm>
        <a:graphic>
          <a:graphicData uri="http://schemas.openxmlformats.org/drawingml/2006/table">
            <a:tbl>
              <a:tblPr firstRow="1" bandRow="1">
                <a:tableStyleId>{5940675A-B579-460E-94D1-54222C63F5DA}</a:tableStyleId>
              </a:tblPr>
              <a:tblGrid>
                <a:gridCol w="6502400">
                  <a:extLst>
                    <a:ext uri="{9D8B030D-6E8A-4147-A177-3AD203B41FA5}">
                      <a16:colId xmlns:a16="http://schemas.microsoft.com/office/drawing/2014/main" val="1062734036"/>
                    </a:ext>
                  </a:extLst>
                </a:gridCol>
                <a:gridCol w="6502400">
                  <a:extLst>
                    <a:ext uri="{9D8B030D-6E8A-4147-A177-3AD203B41FA5}">
                      <a16:colId xmlns:a16="http://schemas.microsoft.com/office/drawing/2014/main" val="2844254734"/>
                    </a:ext>
                  </a:extLst>
                </a:gridCol>
              </a:tblGrid>
              <a:tr h="635235">
                <a:tc>
                  <a:txBody>
                    <a:bodyPr/>
                    <a:lstStyle/>
                    <a:p>
                      <a:pPr algn="ctr"/>
                      <a:r>
                        <a:rPr lang="en-GB" sz="2600" b="0" dirty="0">
                          <a:solidFill>
                            <a:srgbClr val="0365C0"/>
                          </a:solidFill>
                          <a:latin typeface="Gill Sans MT" panose="020B0502020104020203" pitchFamily="34" charset="77"/>
                        </a:rPr>
                        <a:t>Word:</a:t>
                      </a:r>
                      <a:r>
                        <a:rPr lang="en-GB" sz="2600" b="0" dirty="0">
                          <a:solidFill>
                            <a:schemeClr val="tx1"/>
                          </a:solidFill>
                          <a:latin typeface="Gill Sans MT" panose="020B0502020104020203" pitchFamily="34" charset="77"/>
                        </a:rPr>
                        <a:t> prove</a:t>
                      </a: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tc>
                  <a:txBody>
                    <a:bodyPr/>
                    <a:lstStyle/>
                    <a:p>
                      <a:pPr algn="ctr"/>
                      <a:r>
                        <a:rPr lang="en-GB" sz="2600" b="0" dirty="0">
                          <a:solidFill>
                            <a:srgbClr val="0365C0"/>
                          </a:solidFill>
                          <a:latin typeface="Gill Sans MT" panose="020B0502020104020203" pitchFamily="34" charset="77"/>
                        </a:rPr>
                        <a:t>Word:</a:t>
                      </a:r>
                      <a:r>
                        <a:rPr lang="en-GB" sz="2600" b="0" dirty="0">
                          <a:solidFill>
                            <a:schemeClr val="tx1"/>
                          </a:solidFill>
                          <a:latin typeface="Gill Sans MT" panose="020B0502020104020203" pitchFamily="34" charset="77"/>
                        </a:rPr>
                        <a:t> fraud</a:t>
                      </a: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67075473"/>
                  </a:ext>
                </a:extLst>
              </a:tr>
              <a:tr h="3634198">
                <a:tc>
                  <a:txBody>
                    <a:bodyPr/>
                    <a:lstStyle/>
                    <a:p>
                      <a:pPr algn="l"/>
                      <a:r>
                        <a:rPr lang="en-GB" sz="2600" dirty="0">
                          <a:solidFill>
                            <a:schemeClr val="tx1"/>
                          </a:solidFill>
                          <a:latin typeface="Gill Sans MT" panose="020B0502020104020203" pitchFamily="34" charset="77"/>
                        </a:rPr>
                        <a:t> </a:t>
                      </a: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tc>
                  <a:txBody>
                    <a:bodyPr/>
                    <a:lstStyle/>
                    <a:p>
                      <a:pPr algn="l"/>
                      <a:endParaRPr lang="en-GB" sz="2600" dirty="0">
                        <a:solidFill>
                          <a:schemeClr val="tx1"/>
                        </a:solidFill>
                        <a:latin typeface="Gill Sans MT" panose="020B0502020104020203" pitchFamily="34" charset="77"/>
                      </a:endParaRP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215792217"/>
                  </a:ext>
                </a:extLst>
              </a:tr>
              <a:tr h="635235">
                <a:tc>
                  <a:txBody>
                    <a:bodyPr/>
                    <a:lstStyle/>
                    <a:p>
                      <a:pPr marL="0" marR="0" lvl="0" indent="0" algn="ctr" defTabSz="584200" rtl="0" eaLnBrk="1" fontAlgn="auto" latinLnBrk="0" hangingPunct="1">
                        <a:lnSpc>
                          <a:spcPct val="100000"/>
                        </a:lnSpc>
                        <a:spcBef>
                          <a:spcPts val="0"/>
                        </a:spcBef>
                        <a:spcAft>
                          <a:spcPts val="0"/>
                        </a:spcAft>
                        <a:buClrTx/>
                        <a:buSzTx/>
                        <a:buFontTx/>
                        <a:buNone/>
                        <a:tabLst/>
                        <a:defRPr/>
                      </a:pPr>
                      <a:r>
                        <a:rPr lang="en-GB" sz="2600" b="0" dirty="0">
                          <a:solidFill>
                            <a:srgbClr val="0365C0"/>
                          </a:solidFill>
                          <a:latin typeface="Gill Sans MT" panose="020B0502020104020203" pitchFamily="34" charset="77"/>
                        </a:rPr>
                        <a:t>Word:</a:t>
                      </a:r>
                      <a:r>
                        <a:rPr lang="en-GB" sz="2600" b="0" dirty="0">
                          <a:solidFill>
                            <a:schemeClr val="tx1"/>
                          </a:solidFill>
                          <a:latin typeface="Gill Sans MT" panose="020B0502020104020203" pitchFamily="34" charset="77"/>
                        </a:rPr>
                        <a:t> wield</a:t>
                      </a: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584200" rtl="0" eaLnBrk="1" fontAlgn="auto" latinLnBrk="0" hangingPunct="1">
                        <a:lnSpc>
                          <a:spcPct val="100000"/>
                        </a:lnSpc>
                        <a:spcBef>
                          <a:spcPts val="0"/>
                        </a:spcBef>
                        <a:spcAft>
                          <a:spcPts val="0"/>
                        </a:spcAft>
                        <a:buClrTx/>
                        <a:buSzTx/>
                        <a:buFontTx/>
                        <a:buNone/>
                        <a:tabLst/>
                        <a:defRPr/>
                      </a:pPr>
                      <a:r>
                        <a:rPr lang="en-GB" sz="2600" b="0" dirty="0">
                          <a:solidFill>
                            <a:srgbClr val="0365C0"/>
                          </a:solidFill>
                          <a:latin typeface="Gill Sans MT" panose="020B0502020104020203" pitchFamily="34" charset="77"/>
                        </a:rPr>
                        <a:t>Word:</a:t>
                      </a:r>
                      <a:r>
                        <a:rPr lang="en-GB" sz="2600" b="0" dirty="0">
                          <a:solidFill>
                            <a:schemeClr val="tx1"/>
                          </a:solidFill>
                          <a:latin typeface="Gill Sans MT" panose="020B0502020104020203" pitchFamily="34" charset="77"/>
                        </a:rPr>
                        <a:t> rigmarole</a:t>
                      </a: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863132678"/>
                  </a:ext>
                </a:extLst>
              </a:tr>
              <a:tr h="3634198">
                <a:tc>
                  <a:txBody>
                    <a:bodyPr/>
                    <a:lstStyle/>
                    <a:p>
                      <a:endParaRPr lang="en-GB" sz="2600" dirty="0">
                        <a:latin typeface="Gill Sans MT" panose="020B0502020104020203" pitchFamily="34" charset="77"/>
                      </a:endParaRP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tc>
                  <a:txBody>
                    <a:bodyPr/>
                    <a:lstStyle/>
                    <a:p>
                      <a:endParaRPr lang="en-GB" sz="2600" dirty="0">
                        <a:latin typeface="Gill Sans MT" panose="020B0502020104020203" pitchFamily="34" charset="77"/>
                      </a:endParaRP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851319385"/>
                  </a:ext>
                </a:extLst>
              </a:tr>
            </a:tbl>
          </a:graphicData>
        </a:graphic>
      </p:graphicFrame>
      <p:sp>
        <p:nvSpPr>
          <p:cNvPr id="148" name="Grasshopper Word of the Day"/>
          <p:cNvSpPr txBox="1"/>
          <p:nvPr/>
        </p:nvSpPr>
        <p:spPr>
          <a:xfrm>
            <a:off x="324857" y="17462"/>
            <a:ext cx="9121088" cy="117981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6700" b="1">
                <a:solidFill>
                  <a:schemeClr val="accent5"/>
                </a:solidFill>
                <a:latin typeface="American Typewriter"/>
                <a:ea typeface="American Typewriter"/>
                <a:cs typeface="American Typewriter"/>
                <a:sym typeface="American Typewriter"/>
              </a:defRPr>
            </a:lvl1pPr>
          </a:lstStyle>
          <a:p>
            <a:r>
              <a:rPr lang="en-GB" sz="7000" dirty="0">
                <a:solidFill>
                  <a:srgbClr val="00AEEE"/>
                </a:solidFill>
                <a:latin typeface="Gill Sans MT" panose="020B0502020104020203" pitchFamily="34" charset="77"/>
              </a:rPr>
              <a:t>Vocabulary Visualiser</a:t>
            </a:r>
            <a:endParaRPr sz="7000" dirty="0">
              <a:solidFill>
                <a:srgbClr val="00AEEE"/>
              </a:solidFill>
              <a:latin typeface="Gill Sans MT" panose="020B0502020104020203" pitchFamily="34" charset="77"/>
            </a:endParaRPr>
          </a:p>
        </p:txBody>
      </p:sp>
      <p:grpSp>
        <p:nvGrpSpPr>
          <p:cNvPr id="54" name="Group 53">
            <a:extLst>
              <a:ext uri="{FF2B5EF4-FFF2-40B4-BE49-F238E27FC236}">
                <a16:creationId xmlns:a16="http://schemas.microsoft.com/office/drawing/2014/main" id="{A82874A9-E32D-124C-8613-05482F0523A3}"/>
              </a:ext>
            </a:extLst>
          </p:cNvPr>
          <p:cNvGrpSpPr/>
          <p:nvPr/>
        </p:nvGrpSpPr>
        <p:grpSpPr>
          <a:xfrm rot="8845784">
            <a:off x="-8510484" y="2077609"/>
            <a:ext cx="8917924" cy="15439250"/>
            <a:chOff x="11782763" y="-862597"/>
            <a:chExt cx="8917924" cy="15439250"/>
          </a:xfrm>
        </p:grpSpPr>
        <p:sp>
          <p:nvSpPr>
            <p:cNvPr id="55" name="Rectangle 54">
              <a:extLst>
                <a:ext uri="{FF2B5EF4-FFF2-40B4-BE49-F238E27FC236}">
                  <a16:creationId xmlns:a16="http://schemas.microsoft.com/office/drawing/2014/main" id="{C38AC6DB-B440-4147-958A-EA8A6D2C6896}"/>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56" name="Rectangle 55">
              <a:extLst>
                <a:ext uri="{FF2B5EF4-FFF2-40B4-BE49-F238E27FC236}">
                  <a16:creationId xmlns:a16="http://schemas.microsoft.com/office/drawing/2014/main" id="{DA48E428-6FC2-4646-A3EE-F1C389DEE3EE}"/>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sp>
        <p:nvSpPr>
          <p:cNvPr id="4" name="TextBox 3">
            <a:extLst>
              <a:ext uri="{FF2B5EF4-FFF2-40B4-BE49-F238E27FC236}">
                <a16:creationId xmlns:a16="http://schemas.microsoft.com/office/drawing/2014/main" id="{F960320C-5CFE-6448-A62D-AEE5B25DC1E7}"/>
              </a:ext>
            </a:extLst>
          </p:cNvPr>
          <p:cNvSpPr txBox="1"/>
          <p:nvPr/>
        </p:nvSpPr>
        <p:spPr>
          <a:xfrm>
            <a:off x="9380310" y="199998"/>
            <a:ext cx="2134647" cy="93358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kumimoji="0" lang="en-GB" sz="1800" b="0" i="0" u="none" strike="noStrike" cap="none" spc="0" normalizeH="0" baseline="0" dirty="0">
                <a:ln>
                  <a:noFill/>
                </a:ln>
                <a:solidFill>
                  <a:srgbClr val="000000"/>
                </a:solidFill>
                <a:effectLst/>
                <a:uFillTx/>
                <a:latin typeface="Gill Sans MT" panose="020B0502020104020203" pitchFamily="34" charset="77"/>
                <a:sym typeface="Helvetica Light"/>
              </a:rPr>
              <a:t>Draw the </a:t>
            </a:r>
            <a:r>
              <a:rPr kumimoji="0" lang="en-GB" sz="1800" b="1" i="0" u="none" strike="noStrike" cap="none" spc="0" normalizeH="0" baseline="0" dirty="0">
                <a:ln>
                  <a:noFill/>
                </a:ln>
                <a:solidFill>
                  <a:srgbClr val="000000"/>
                </a:solidFill>
                <a:effectLst/>
                <a:uFillTx/>
                <a:latin typeface="Gill Sans MT" panose="020B0502020104020203" pitchFamily="34" charset="77"/>
                <a:sym typeface="Helvetica Light"/>
              </a:rPr>
              <a:t>Shinobi</a:t>
            </a:r>
            <a:r>
              <a:rPr kumimoji="0" lang="en-GB" sz="1800" b="0" i="0" u="none" strike="noStrike" cap="none" spc="0" normalizeH="0" baseline="0" dirty="0">
                <a:ln>
                  <a:noFill/>
                </a:ln>
                <a:solidFill>
                  <a:srgbClr val="000000"/>
                </a:solidFill>
                <a:effectLst/>
                <a:uFillTx/>
                <a:latin typeface="Gill Sans MT" panose="020B0502020104020203" pitchFamily="34" charset="77"/>
                <a:sym typeface="Helvetica Light"/>
              </a:rPr>
              <a:t> words and bring them to life.</a:t>
            </a:r>
          </a:p>
        </p:txBody>
      </p:sp>
      <p:pic>
        <p:nvPicPr>
          <p:cNvPr id="9" name="Picture 8">
            <a:extLst>
              <a:ext uri="{FF2B5EF4-FFF2-40B4-BE49-F238E27FC236}">
                <a16:creationId xmlns:a16="http://schemas.microsoft.com/office/drawing/2014/main" id="{E1C808EC-8455-CA43-8401-6823600E1787}"/>
              </a:ext>
            </a:extLst>
          </p:cNvPr>
          <p:cNvPicPr>
            <a:picLocks noChangeAspect="1"/>
          </p:cNvPicPr>
          <p:nvPr/>
        </p:nvPicPr>
        <p:blipFill rotWithShape="1">
          <a:blip r:embed="rId3">
            <a:extLst>
              <a:ext uri="{28A0092B-C50C-407E-A947-70E740481C1C}">
                <a14:useLocalDpi xmlns:a14="http://schemas.microsoft.com/office/drawing/2010/main" val="0"/>
              </a:ext>
            </a:extLst>
          </a:blip>
          <a:srcRect l="9410" r="12019" b="14894"/>
          <a:stretch/>
        </p:blipFill>
        <p:spPr>
          <a:xfrm>
            <a:off x="17929" y="8819154"/>
            <a:ext cx="1021976" cy="844208"/>
          </a:xfrm>
          <a:prstGeom prst="rect">
            <a:avLst/>
          </a:prstGeom>
        </p:spPr>
      </p:pic>
      <p:pic>
        <p:nvPicPr>
          <p:cNvPr id="7" name="Picture 6">
            <a:extLst>
              <a:ext uri="{FF2B5EF4-FFF2-40B4-BE49-F238E27FC236}">
                <a16:creationId xmlns:a16="http://schemas.microsoft.com/office/drawing/2014/main" id="{EA86BE72-1703-3C4A-ADCE-227617DFFA18}"/>
              </a:ext>
            </a:extLst>
          </p:cNvPr>
          <p:cNvPicPr>
            <a:picLocks noChangeAspect="1"/>
          </p:cNvPicPr>
          <p:nvPr/>
        </p:nvPicPr>
        <p:blipFill rotWithShape="1">
          <a:blip r:embed="rId4">
            <a:extLst>
              <a:ext uri="{28A0092B-C50C-407E-A947-70E740481C1C}">
                <a14:useLocalDpi xmlns:a14="http://schemas.microsoft.com/office/drawing/2010/main" val="0"/>
              </a:ext>
            </a:extLst>
          </a:blip>
          <a:srcRect l="28498" t="20985" r="36573" b="21472"/>
          <a:stretch/>
        </p:blipFill>
        <p:spPr>
          <a:xfrm>
            <a:off x="11514956" y="92525"/>
            <a:ext cx="1340431" cy="1704832"/>
          </a:xfrm>
          <a:prstGeom prst="rect">
            <a:avLst/>
          </a:prstGeom>
        </p:spPr>
      </p:pic>
    </p:spTree>
    <p:extLst>
      <p:ext uri="{BB962C8B-B14F-4D97-AF65-F5344CB8AC3E}">
        <p14:creationId xmlns:p14="http://schemas.microsoft.com/office/powerpoint/2010/main" val="1347738312"/>
      </p:ext>
    </p:extLst>
  </p:cSld>
  <p:clrMapOvr>
    <a:masterClrMapping/>
  </p:clrMapOvr>
  <p:transition spd="med"/>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3" name="Group 42">
            <a:extLst>
              <a:ext uri="{FF2B5EF4-FFF2-40B4-BE49-F238E27FC236}">
                <a16:creationId xmlns:a16="http://schemas.microsoft.com/office/drawing/2014/main" id="{37D75134-4940-2E43-970D-7151127F0958}"/>
              </a:ext>
            </a:extLst>
          </p:cNvPr>
          <p:cNvGrpSpPr/>
          <p:nvPr/>
        </p:nvGrpSpPr>
        <p:grpSpPr>
          <a:xfrm rot="19711631">
            <a:off x="13071077" y="-3913484"/>
            <a:ext cx="8917924" cy="15439250"/>
            <a:chOff x="11782763" y="-862597"/>
            <a:chExt cx="8917924" cy="15439250"/>
          </a:xfrm>
        </p:grpSpPr>
        <p:sp>
          <p:nvSpPr>
            <p:cNvPr id="44" name="Rectangle 43">
              <a:extLst>
                <a:ext uri="{FF2B5EF4-FFF2-40B4-BE49-F238E27FC236}">
                  <a16:creationId xmlns:a16="http://schemas.microsoft.com/office/drawing/2014/main" id="{0DE4B2CD-9BA7-F745-975D-04D6E068AAA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5" name="Rectangle 44">
              <a:extLst>
                <a:ext uri="{FF2B5EF4-FFF2-40B4-BE49-F238E27FC236}">
                  <a16:creationId xmlns:a16="http://schemas.microsoft.com/office/drawing/2014/main" id="{E68024AA-F9BA-D840-9EF5-E93003D788D2}"/>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sp>
        <p:nvSpPr>
          <p:cNvPr id="148" name="Grasshopper Word of the Day"/>
          <p:cNvSpPr txBox="1"/>
          <p:nvPr/>
        </p:nvSpPr>
        <p:spPr>
          <a:xfrm>
            <a:off x="817786" y="17462"/>
            <a:ext cx="8135240" cy="117981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6700" b="1">
                <a:solidFill>
                  <a:schemeClr val="accent5"/>
                </a:solidFill>
                <a:latin typeface="American Typewriter"/>
                <a:ea typeface="American Typewriter"/>
                <a:cs typeface="American Typewriter"/>
                <a:sym typeface="American Typewriter"/>
              </a:defRPr>
            </a:lvl1pPr>
          </a:lstStyle>
          <a:p>
            <a:r>
              <a:rPr lang="en-GB" sz="7000" dirty="0">
                <a:solidFill>
                  <a:srgbClr val="00AEEE"/>
                </a:solidFill>
                <a:latin typeface="Gill Sans MT" panose="020B0502020104020203" pitchFamily="34" charset="77"/>
              </a:rPr>
              <a:t>Matching Meanings</a:t>
            </a:r>
            <a:endParaRPr sz="7000" dirty="0">
              <a:solidFill>
                <a:srgbClr val="00AEEE"/>
              </a:solidFill>
              <a:latin typeface="Gill Sans MT" panose="020B0502020104020203" pitchFamily="34" charset="77"/>
            </a:endParaRPr>
          </a:p>
        </p:txBody>
      </p:sp>
      <p:grpSp>
        <p:nvGrpSpPr>
          <p:cNvPr id="54" name="Group 53">
            <a:extLst>
              <a:ext uri="{FF2B5EF4-FFF2-40B4-BE49-F238E27FC236}">
                <a16:creationId xmlns:a16="http://schemas.microsoft.com/office/drawing/2014/main" id="{A82874A9-E32D-124C-8613-05482F0523A3}"/>
              </a:ext>
            </a:extLst>
          </p:cNvPr>
          <p:cNvGrpSpPr/>
          <p:nvPr/>
        </p:nvGrpSpPr>
        <p:grpSpPr>
          <a:xfrm rot="8845784">
            <a:off x="-8510484" y="2077609"/>
            <a:ext cx="8917924" cy="15439250"/>
            <a:chOff x="11782763" y="-862597"/>
            <a:chExt cx="8917924" cy="15439250"/>
          </a:xfrm>
        </p:grpSpPr>
        <p:sp>
          <p:nvSpPr>
            <p:cNvPr id="55" name="Rectangle 54">
              <a:extLst>
                <a:ext uri="{FF2B5EF4-FFF2-40B4-BE49-F238E27FC236}">
                  <a16:creationId xmlns:a16="http://schemas.microsoft.com/office/drawing/2014/main" id="{C38AC6DB-B440-4147-958A-EA8A6D2C6896}"/>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56" name="Rectangle 55">
              <a:extLst>
                <a:ext uri="{FF2B5EF4-FFF2-40B4-BE49-F238E27FC236}">
                  <a16:creationId xmlns:a16="http://schemas.microsoft.com/office/drawing/2014/main" id="{DA48E428-6FC2-4646-A3EE-F1C389DEE3EE}"/>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sp>
        <p:nvSpPr>
          <p:cNvPr id="4" name="TextBox 3">
            <a:extLst>
              <a:ext uri="{FF2B5EF4-FFF2-40B4-BE49-F238E27FC236}">
                <a16:creationId xmlns:a16="http://schemas.microsoft.com/office/drawing/2014/main" id="{F960320C-5CFE-6448-A62D-AEE5B25DC1E7}"/>
              </a:ext>
            </a:extLst>
          </p:cNvPr>
          <p:cNvSpPr txBox="1"/>
          <p:nvPr/>
        </p:nvSpPr>
        <p:spPr>
          <a:xfrm>
            <a:off x="9308594" y="199998"/>
            <a:ext cx="2134647" cy="93358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lang="en-GB" sz="1800" dirty="0">
                <a:latin typeface="Gill Sans MT" panose="020B0502020104020203" pitchFamily="34" charset="77"/>
              </a:rPr>
              <a:t>Draw lines </a:t>
            </a:r>
            <a:r>
              <a:rPr kumimoji="0" lang="en-GB" sz="1800" b="0" i="0" u="none" strike="noStrike" cap="none" spc="0" normalizeH="0" baseline="0" dirty="0">
                <a:ln>
                  <a:noFill/>
                </a:ln>
                <a:solidFill>
                  <a:srgbClr val="000000"/>
                </a:solidFill>
                <a:effectLst/>
                <a:uFillTx/>
                <a:latin typeface="Gill Sans MT" panose="020B0502020104020203" pitchFamily="34" charset="77"/>
                <a:sym typeface="Helvetica Light"/>
              </a:rPr>
              <a:t>from the </a:t>
            </a:r>
            <a:r>
              <a:rPr kumimoji="0" lang="en-GB" sz="1800" b="1" i="0" u="none" strike="noStrike" cap="none" spc="0" normalizeH="0" baseline="0" dirty="0">
                <a:ln>
                  <a:noFill/>
                </a:ln>
                <a:solidFill>
                  <a:srgbClr val="000000"/>
                </a:solidFill>
                <a:effectLst/>
                <a:uFillTx/>
                <a:latin typeface="Gill Sans MT" panose="020B0502020104020203" pitchFamily="34" charset="77"/>
                <a:sym typeface="Helvetica Light"/>
              </a:rPr>
              <a:t>Grasshopper</a:t>
            </a:r>
            <a:r>
              <a:rPr kumimoji="0" lang="en-GB" sz="1800" b="0" i="0" u="none" strike="noStrike" cap="none" spc="0" normalizeH="0" baseline="0" dirty="0">
                <a:ln>
                  <a:noFill/>
                </a:ln>
                <a:solidFill>
                  <a:srgbClr val="000000"/>
                </a:solidFill>
                <a:effectLst/>
                <a:uFillTx/>
                <a:latin typeface="Gill Sans MT" panose="020B0502020104020203" pitchFamily="34" charset="77"/>
                <a:sym typeface="Helvetica Light"/>
              </a:rPr>
              <a:t> words to their definitions.</a:t>
            </a:r>
          </a:p>
        </p:txBody>
      </p:sp>
      <p:pic>
        <p:nvPicPr>
          <p:cNvPr id="9" name="Picture 8">
            <a:extLst>
              <a:ext uri="{FF2B5EF4-FFF2-40B4-BE49-F238E27FC236}">
                <a16:creationId xmlns:a16="http://schemas.microsoft.com/office/drawing/2014/main" id="{E1C808EC-8455-CA43-8401-6823600E1787}"/>
              </a:ext>
            </a:extLst>
          </p:cNvPr>
          <p:cNvPicPr>
            <a:picLocks noChangeAspect="1"/>
          </p:cNvPicPr>
          <p:nvPr/>
        </p:nvPicPr>
        <p:blipFill rotWithShape="1">
          <a:blip r:embed="rId3">
            <a:extLst>
              <a:ext uri="{28A0092B-C50C-407E-A947-70E740481C1C}">
                <a14:useLocalDpi xmlns:a14="http://schemas.microsoft.com/office/drawing/2010/main" val="0"/>
              </a:ext>
            </a:extLst>
          </a:blip>
          <a:srcRect l="9410" r="12019" b="14894"/>
          <a:stretch/>
        </p:blipFill>
        <p:spPr>
          <a:xfrm>
            <a:off x="17929" y="8819154"/>
            <a:ext cx="1021976" cy="844208"/>
          </a:xfrm>
          <a:prstGeom prst="rect">
            <a:avLst/>
          </a:prstGeom>
        </p:spPr>
      </p:pic>
      <p:graphicFrame>
        <p:nvGraphicFramePr>
          <p:cNvPr id="13" name="Table 2">
            <a:extLst>
              <a:ext uri="{FF2B5EF4-FFF2-40B4-BE49-F238E27FC236}">
                <a16:creationId xmlns:a16="http://schemas.microsoft.com/office/drawing/2014/main" id="{708C9FF0-0C9B-CC42-8D53-CC7C19324B6E}"/>
              </a:ext>
            </a:extLst>
          </p:cNvPr>
          <p:cNvGraphicFramePr>
            <a:graphicFrameLocks noGrp="1"/>
          </p:cNvGraphicFramePr>
          <p:nvPr/>
        </p:nvGraphicFramePr>
        <p:xfrm>
          <a:off x="889659" y="1251704"/>
          <a:ext cx="2599938" cy="7695072"/>
        </p:xfrm>
        <a:graphic>
          <a:graphicData uri="http://schemas.openxmlformats.org/drawingml/2006/table">
            <a:tbl>
              <a:tblPr firstRow="1" bandRow="1">
                <a:tableStyleId>{5940675A-B579-460E-94D1-54222C63F5DA}</a:tableStyleId>
              </a:tblPr>
              <a:tblGrid>
                <a:gridCol w="2599938">
                  <a:extLst>
                    <a:ext uri="{9D8B030D-6E8A-4147-A177-3AD203B41FA5}">
                      <a16:colId xmlns:a16="http://schemas.microsoft.com/office/drawing/2014/main" val="1062734036"/>
                    </a:ext>
                  </a:extLst>
                </a:gridCol>
              </a:tblGrid>
              <a:tr h="1282512">
                <a:tc>
                  <a:txBody>
                    <a:bodyPr/>
                    <a:lstStyle/>
                    <a:p>
                      <a:r>
                        <a:rPr lang="en-GB" sz="2600" b="0" dirty="0">
                          <a:solidFill>
                            <a:srgbClr val="DD2909"/>
                          </a:solidFill>
                          <a:latin typeface="Gill Sans MT" panose="020B0502020104020203" pitchFamily="34" charset="77"/>
                        </a:rPr>
                        <a:t>Grasshopper Word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67075473"/>
                  </a:ext>
                </a:extLst>
              </a:tr>
              <a:tr h="1282512">
                <a:tc>
                  <a:txBody>
                    <a:bodyPr/>
                    <a:lstStyle/>
                    <a:p>
                      <a:r>
                        <a:rPr lang="en-GB" sz="2600" dirty="0">
                          <a:latin typeface="Gill Sans MT" panose="020B0502020104020203" pitchFamily="34" charset="77"/>
                        </a:rPr>
                        <a:t>sleep</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215792217"/>
                  </a:ext>
                </a:extLst>
              </a:tr>
              <a:tr h="1282512">
                <a:tc>
                  <a:txBody>
                    <a:bodyPr/>
                    <a:lstStyle/>
                    <a:p>
                      <a:r>
                        <a:rPr lang="en-GB" sz="2600" dirty="0">
                          <a:latin typeface="Gill Sans MT" panose="020B0502020104020203" pitchFamily="34" charset="77"/>
                        </a:rPr>
                        <a:t>trolley</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863132678"/>
                  </a:ext>
                </a:extLst>
              </a:tr>
              <a:tr h="1282512">
                <a:tc>
                  <a:txBody>
                    <a:bodyPr/>
                    <a:lstStyle/>
                    <a:p>
                      <a:r>
                        <a:rPr lang="en-GB" sz="2600" dirty="0">
                          <a:latin typeface="Gill Sans MT" panose="020B0502020104020203" pitchFamily="34" charset="77"/>
                        </a:rPr>
                        <a:t>purse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216468079"/>
                  </a:ext>
                </a:extLst>
              </a:tr>
              <a:tr h="1282512">
                <a:tc>
                  <a:txBody>
                    <a:bodyPr/>
                    <a:lstStyle/>
                    <a:p>
                      <a:r>
                        <a:rPr lang="en-GB" sz="2600" dirty="0">
                          <a:latin typeface="Gill Sans MT" panose="020B0502020104020203" pitchFamily="34" charset="77"/>
                        </a:rPr>
                        <a:t>bury</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700703368"/>
                  </a:ext>
                </a:extLst>
              </a:tr>
              <a:tr h="1282512">
                <a:tc>
                  <a:txBody>
                    <a:bodyPr/>
                    <a:lstStyle/>
                    <a:p>
                      <a:r>
                        <a:rPr lang="en-GB" sz="2600" dirty="0">
                          <a:latin typeface="Gill Sans MT" panose="020B0502020104020203" pitchFamily="34" charset="77"/>
                        </a:rPr>
                        <a:t>behave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064104805"/>
                  </a:ext>
                </a:extLst>
              </a:tr>
            </a:tbl>
          </a:graphicData>
        </a:graphic>
      </p:graphicFrame>
      <p:graphicFrame>
        <p:nvGraphicFramePr>
          <p:cNvPr id="14" name="Table 2">
            <a:extLst>
              <a:ext uri="{FF2B5EF4-FFF2-40B4-BE49-F238E27FC236}">
                <a16:creationId xmlns:a16="http://schemas.microsoft.com/office/drawing/2014/main" id="{FA5B5AA8-0E40-3441-9859-DDACC675242D}"/>
              </a:ext>
            </a:extLst>
          </p:cNvPr>
          <p:cNvGraphicFramePr>
            <a:graphicFrameLocks noGrp="1"/>
          </p:cNvGraphicFramePr>
          <p:nvPr/>
        </p:nvGraphicFramePr>
        <p:xfrm>
          <a:off x="5307795" y="1251704"/>
          <a:ext cx="4826233" cy="7695072"/>
        </p:xfrm>
        <a:graphic>
          <a:graphicData uri="http://schemas.openxmlformats.org/drawingml/2006/table">
            <a:tbl>
              <a:tblPr firstRow="1" bandRow="1">
                <a:tableStyleId>{5940675A-B579-460E-94D1-54222C63F5DA}</a:tableStyleId>
              </a:tblPr>
              <a:tblGrid>
                <a:gridCol w="4826233">
                  <a:extLst>
                    <a:ext uri="{9D8B030D-6E8A-4147-A177-3AD203B41FA5}">
                      <a16:colId xmlns:a16="http://schemas.microsoft.com/office/drawing/2014/main" val="1062734036"/>
                    </a:ext>
                  </a:extLst>
                </a:gridCol>
              </a:tblGrid>
              <a:tr h="1282512">
                <a:tc>
                  <a:txBody>
                    <a:bodyPr/>
                    <a:lstStyle/>
                    <a:p>
                      <a:r>
                        <a:rPr lang="en-GB" sz="2600" b="0" dirty="0">
                          <a:solidFill>
                            <a:srgbClr val="DD2909"/>
                          </a:solidFill>
                          <a:latin typeface="Gill Sans MT" panose="020B0502020104020203" pitchFamily="34" charset="77"/>
                        </a:rPr>
                        <a:t>Grasshopper Definitions</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67075473"/>
                  </a:ext>
                </a:extLst>
              </a:tr>
              <a:tr h="1282512">
                <a:tc>
                  <a:txBody>
                    <a:bodyPr/>
                    <a:lstStyle/>
                    <a:p>
                      <a:r>
                        <a:rPr lang="en-GB" sz="2000" dirty="0">
                          <a:latin typeface="Gill Sans MT" panose="020B0502020104020203" pitchFamily="34" charset="77"/>
                        </a:rPr>
                        <a:t>A *** is an object with wheels that you use to transport heavy things such as shopping or luggage.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215792217"/>
                  </a:ext>
                </a:extLst>
              </a:tr>
              <a:tr h="1282512">
                <a:tc>
                  <a:txBody>
                    <a:bodyPr/>
                    <a:lstStyle/>
                    <a:p>
                      <a:r>
                        <a:rPr lang="en-GB" sz="2000" dirty="0">
                          <a:latin typeface="Gill Sans MT" panose="020B0502020104020203" pitchFamily="34" charset="77"/>
                        </a:rPr>
                        <a:t>To *** something means to put it into a hole in the ground and cover it up with earth.</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863132678"/>
                  </a:ext>
                </a:extLst>
              </a:tr>
              <a:tr h="1282512">
                <a:tc>
                  <a:txBody>
                    <a:bodyPr/>
                    <a:lstStyle/>
                    <a:p>
                      <a:r>
                        <a:rPr lang="en-GB" sz="2000" dirty="0">
                          <a:latin typeface="Gill Sans MT" panose="020B0502020104020203" pitchFamily="34" charset="77"/>
                        </a:rPr>
                        <a:t>*** is the natural state of rest in which your eyes are closed, your body is inactive, and your mind does not think.</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216468079"/>
                  </a:ext>
                </a:extLst>
              </a:tr>
              <a:tr h="1282512">
                <a:tc>
                  <a:txBody>
                    <a:bodyPr/>
                    <a:lstStyle/>
                    <a:p>
                      <a:r>
                        <a:rPr lang="en-GB" sz="2000" dirty="0">
                          <a:latin typeface="Gill Sans MT" panose="020B0502020104020203" pitchFamily="34" charset="77"/>
                        </a:rPr>
                        <a:t>The way that you *** is the way that you do and say things, and the things that you do and say.</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700703368"/>
                  </a:ext>
                </a:extLst>
              </a:tr>
              <a:tr h="1282512">
                <a:tc>
                  <a:txBody>
                    <a:bodyPr/>
                    <a:lstStyle/>
                    <a:p>
                      <a:r>
                        <a:rPr lang="en-GB" sz="2000" dirty="0">
                          <a:latin typeface="Gill Sans MT" panose="020B0502020104020203" pitchFamily="34" charset="77"/>
                        </a:rPr>
                        <a:t>A *** is a very small bag that people, especially women, keep their money in.</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064104805"/>
                  </a:ext>
                </a:extLst>
              </a:tr>
            </a:tbl>
          </a:graphicData>
        </a:graphic>
      </p:graphicFrame>
      <p:pic>
        <p:nvPicPr>
          <p:cNvPr id="21" name="Picture 20">
            <a:extLst>
              <a:ext uri="{FF2B5EF4-FFF2-40B4-BE49-F238E27FC236}">
                <a16:creationId xmlns:a16="http://schemas.microsoft.com/office/drawing/2014/main" id="{BF77523C-8284-C341-BC29-295082F3A8DF}"/>
              </a:ext>
            </a:extLst>
          </p:cNvPr>
          <p:cNvPicPr>
            <a:picLocks noChangeAspect="1"/>
          </p:cNvPicPr>
          <p:nvPr/>
        </p:nvPicPr>
        <p:blipFill rotWithShape="1">
          <a:blip r:embed="rId4">
            <a:extLst>
              <a:ext uri="{28A0092B-C50C-407E-A947-70E740481C1C}">
                <a14:useLocalDpi xmlns:a14="http://schemas.microsoft.com/office/drawing/2010/main" val="0"/>
              </a:ext>
            </a:extLst>
          </a:blip>
          <a:srcRect l="28499" t="16006" r="27914" b="20497"/>
          <a:stretch/>
        </p:blipFill>
        <p:spPr>
          <a:xfrm>
            <a:off x="11514957" y="17462"/>
            <a:ext cx="1600913" cy="1800471"/>
          </a:xfrm>
          <a:prstGeom prst="rect">
            <a:avLst/>
          </a:prstGeom>
        </p:spPr>
      </p:pic>
      <p:pic>
        <p:nvPicPr>
          <p:cNvPr id="20" name="Picture 19" descr="Icon&#10;&#10;Description automatically generated">
            <a:extLst>
              <a:ext uri="{FF2B5EF4-FFF2-40B4-BE49-F238E27FC236}">
                <a16:creationId xmlns:a16="http://schemas.microsoft.com/office/drawing/2014/main" id="{4A168F06-74D1-414C-8188-A0593F52D8C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632242" y="5330492"/>
            <a:ext cx="831840" cy="831840"/>
          </a:xfrm>
          <a:prstGeom prst="rect">
            <a:avLst/>
          </a:prstGeom>
        </p:spPr>
      </p:pic>
      <p:pic>
        <p:nvPicPr>
          <p:cNvPr id="22" name="Picture 21" descr="A picture containing logo&#10;&#10;Description automatically generated">
            <a:extLst>
              <a:ext uri="{FF2B5EF4-FFF2-40B4-BE49-F238E27FC236}">
                <a16:creationId xmlns:a16="http://schemas.microsoft.com/office/drawing/2014/main" id="{1F0FB0E5-AA26-5544-94EF-2C5EC04959E2}"/>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536887" y="2262849"/>
            <a:ext cx="1179810" cy="1179810"/>
          </a:xfrm>
          <a:prstGeom prst="rect">
            <a:avLst/>
          </a:prstGeom>
        </p:spPr>
      </p:pic>
      <p:pic>
        <p:nvPicPr>
          <p:cNvPr id="23" name="Picture 22" descr="Icon&#10;&#10;Description automatically generated with low confidence">
            <a:extLst>
              <a:ext uri="{FF2B5EF4-FFF2-40B4-BE49-F238E27FC236}">
                <a16:creationId xmlns:a16="http://schemas.microsoft.com/office/drawing/2014/main" id="{A7D12BD9-0E75-B746-B4A6-208118F037CE}"/>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0662816" y="8018824"/>
            <a:ext cx="927952" cy="927952"/>
          </a:xfrm>
          <a:prstGeom prst="rect">
            <a:avLst/>
          </a:prstGeom>
        </p:spPr>
      </p:pic>
      <p:pic>
        <p:nvPicPr>
          <p:cNvPr id="24" name="Picture 23" descr="Icon&#10;&#10;Description automatically generated">
            <a:extLst>
              <a:ext uri="{FF2B5EF4-FFF2-40B4-BE49-F238E27FC236}">
                <a16:creationId xmlns:a16="http://schemas.microsoft.com/office/drawing/2014/main" id="{4F1254FE-74DE-D348-A193-0A477D644B96}"/>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0578604" y="3910660"/>
            <a:ext cx="966140" cy="966140"/>
          </a:xfrm>
          <a:prstGeom prst="rect">
            <a:avLst/>
          </a:prstGeom>
        </p:spPr>
      </p:pic>
      <p:pic>
        <p:nvPicPr>
          <p:cNvPr id="25" name="Picture 24" descr="A picture containing text, toy, doll, vector graphics&#10;&#10;Description automatically generated">
            <a:extLst>
              <a:ext uri="{FF2B5EF4-FFF2-40B4-BE49-F238E27FC236}">
                <a16:creationId xmlns:a16="http://schemas.microsoft.com/office/drawing/2014/main" id="{17C2B5FB-0B8E-AE46-86DF-8BA4DBABBCBA}"/>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0431000" y="6440490"/>
            <a:ext cx="1179810" cy="1179810"/>
          </a:xfrm>
          <a:prstGeom prst="rect">
            <a:avLst/>
          </a:prstGeom>
        </p:spPr>
      </p:pic>
    </p:spTree>
    <p:extLst>
      <p:ext uri="{BB962C8B-B14F-4D97-AF65-F5344CB8AC3E}">
        <p14:creationId xmlns:p14="http://schemas.microsoft.com/office/powerpoint/2010/main" val="2037082688"/>
      </p:ext>
    </p:extLst>
  </p:cSld>
  <p:clrMapOvr>
    <a:masterClrMapping/>
  </p:clrMapOvr>
  <p:transition spd="med"/>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3" name="Group 42">
            <a:extLst>
              <a:ext uri="{FF2B5EF4-FFF2-40B4-BE49-F238E27FC236}">
                <a16:creationId xmlns:a16="http://schemas.microsoft.com/office/drawing/2014/main" id="{37D75134-4940-2E43-970D-7151127F0958}"/>
              </a:ext>
            </a:extLst>
          </p:cNvPr>
          <p:cNvGrpSpPr/>
          <p:nvPr/>
        </p:nvGrpSpPr>
        <p:grpSpPr>
          <a:xfrm rot="19711631">
            <a:off x="13071077" y="-3913484"/>
            <a:ext cx="8917924" cy="15439250"/>
            <a:chOff x="11782763" y="-862597"/>
            <a:chExt cx="8917924" cy="15439250"/>
          </a:xfrm>
        </p:grpSpPr>
        <p:sp>
          <p:nvSpPr>
            <p:cNvPr id="44" name="Rectangle 43">
              <a:extLst>
                <a:ext uri="{FF2B5EF4-FFF2-40B4-BE49-F238E27FC236}">
                  <a16:creationId xmlns:a16="http://schemas.microsoft.com/office/drawing/2014/main" id="{0DE4B2CD-9BA7-F745-975D-04D6E068AAA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5" name="Rectangle 44">
              <a:extLst>
                <a:ext uri="{FF2B5EF4-FFF2-40B4-BE49-F238E27FC236}">
                  <a16:creationId xmlns:a16="http://schemas.microsoft.com/office/drawing/2014/main" id="{E68024AA-F9BA-D840-9EF5-E93003D788D2}"/>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sp>
        <p:nvSpPr>
          <p:cNvPr id="148" name="Grasshopper Word of the Day"/>
          <p:cNvSpPr txBox="1"/>
          <p:nvPr/>
        </p:nvSpPr>
        <p:spPr>
          <a:xfrm>
            <a:off x="817786" y="17462"/>
            <a:ext cx="8135240" cy="117981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6700" b="1">
                <a:solidFill>
                  <a:schemeClr val="accent5"/>
                </a:solidFill>
                <a:latin typeface="American Typewriter"/>
                <a:ea typeface="American Typewriter"/>
                <a:cs typeface="American Typewriter"/>
                <a:sym typeface="American Typewriter"/>
              </a:defRPr>
            </a:lvl1pPr>
          </a:lstStyle>
          <a:p>
            <a:r>
              <a:rPr lang="en-GB" sz="7000" dirty="0">
                <a:solidFill>
                  <a:srgbClr val="00AEEE"/>
                </a:solidFill>
                <a:latin typeface="Gill Sans MT" panose="020B0502020104020203" pitchFamily="34" charset="77"/>
              </a:rPr>
              <a:t>Matching Meanings</a:t>
            </a:r>
            <a:endParaRPr sz="7000" dirty="0">
              <a:solidFill>
                <a:srgbClr val="00AEEE"/>
              </a:solidFill>
              <a:latin typeface="Gill Sans MT" panose="020B0502020104020203" pitchFamily="34" charset="77"/>
            </a:endParaRPr>
          </a:p>
        </p:txBody>
      </p:sp>
      <p:grpSp>
        <p:nvGrpSpPr>
          <p:cNvPr id="54" name="Group 53">
            <a:extLst>
              <a:ext uri="{FF2B5EF4-FFF2-40B4-BE49-F238E27FC236}">
                <a16:creationId xmlns:a16="http://schemas.microsoft.com/office/drawing/2014/main" id="{A82874A9-E32D-124C-8613-05482F0523A3}"/>
              </a:ext>
            </a:extLst>
          </p:cNvPr>
          <p:cNvGrpSpPr/>
          <p:nvPr/>
        </p:nvGrpSpPr>
        <p:grpSpPr>
          <a:xfrm rot="8845784">
            <a:off x="-8510484" y="2077609"/>
            <a:ext cx="8917924" cy="15439250"/>
            <a:chOff x="11782763" y="-862597"/>
            <a:chExt cx="8917924" cy="15439250"/>
          </a:xfrm>
        </p:grpSpPr>
        <p:sp>
          <p:nvSpPr>
            <p:cNvPr id="55" name="Rectangle 54">
              <a:extLst>
                <a:ext uri="{FF2B5EF4-FFF2-40B4-BE49-F238E27FC236}">
                  <a16:creationId xmlns:a16="http://schemas.microsoft.com/office/drawing/2014/main" id="{C38AC6DB-B440-4147-958A-EA8A6D2C6896}"/>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56" name="Rectangle 55">
              <a:extLst>
                <a:ext uri="{FF2B5EF4-FFF2-40B4-BE49-F238E27FC236}">
                  <a16:creationId xmlns:a16="http://schemas.microsoft.com/office/drawing/2014/main" id="{DA48E428-6FC2-4646-A3EE-F1C389DEE3EE}"/>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sp>
        <p:nvSpPr>
          <p:cNvPr id="4" name="TextBox 3">
            <a:extLst>
              <a:ext uri="{FF2B5EF4-FFF2-40B4-BE49-F238E27FC236}">
                <a16:creationId xmlns:a16="http://schemas.microsoft.com/office/drawing/2014/main" id="{F960320C-5CFE-6448-A62D-AEE5B25DC1E7}"/>
              </a:ext>
            </a:extLst>
          </p:cNvPr>
          <p:cNvSpPr txBox="1"/>
          <p:nvPr/>
        </p:nvSpPr>
        <p:spPr>
          <a:xfrm>
            <a:off x="9308594" y="199998"/>
            <a:ext cx="2134647" cy="93358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lang="en-GB" sz="1800" dirty="0">
                <a:latin typeface="Gill Sans MT" panose="020B0502020104020203" pitchFamily="34" charset="77"/>
              </a:rPr>
              <a:t>Draw lines </a:t>
            </a:r>
            <a:r>
              <a:rPr kumimoji="0" lang="en-GB" sz="1800" b="0" i="0" u="none" strike="noStrike" cap="none" spc="0" normalizeH="0" baseline="0" dirty="0">
                <a:ln>
                  <a:noFill/>
                </a:ln>
                <a:solidFill>
                  <a:srgbClr val="000000"/>
                </a:solidFill>
                <a:effectLst/>
                <a:uFillTx/>
                <a:latin typeface="Gill Sans MT" panose="020B0502020104020203" pitchFamily="34" charset="77"/>
                <a:sym typeface="Helvetica Light"/>
              </a:rPr>
              <a:t>from the </a:t>
            </a:r>
            <a:r>
              <a:rPr kumimoji="0" lang="en-GB" sz="1800" b="1" i="0" u="none" strike="noStrike" cap="none" spc="0" normalizeH="0" baseline="0" dirty="0">
                <a:ln>
                  <a:noFill/>
                </a:ln>
                <a:solidFill>
                  <a:srgbClr val="000000"/>
                </a:solidFill>
                <a:effectLst/>
                <a:uFillTx/>
                <a:latin typeface="Gill Sans MT" panose="020B0502020104020203" pitchFamily="34" charset="77"/>
                <a:sym typeface="Helvetica Light"/>
              </a:rPr>
              <a:t>Shinobi</a:t>
            </a:r>
            <a:r>
              <a:rPr kumimoji="0" lang="en-GB" sz="1800" b="0" i="0" u="none" strike="noStrike" cap="none" spc="0" normalizeH="0" baseline="0" dirty="0">
                <a:ln>
                  <a:noFill/>
                </a:ln>
                <a:solidFill>
                  <a:srgbClr val="000000"/>
                </a:solidFill>
                <a:effectLst/>
                <a:uFillTx/>
                <a:latin typeface="Gill Sans MT" panose="020B0502020104020203" pitchFamily="34" charset="77"/>
                <a:sym typeface="Helvetica Light"/>
              </a:rPr>
              <a:t> words to their definitions.</a:t>
            </a:r>
          </a:p>
        </p:txBody>
      </p:sp>
      <p:pic>
        <p:nvPicPr>
          <p:cNvPr id="9" name="Picture 8">
            <a:extLst>
              <a:ext uri="{FF2B5EF4-FFF2-40B4-BE49-F238E27FC236}">
                <a16:creationId xmlns:a16="http://schemas.microsoft.com/office/drawing/2014/main" id="{E1C808EC-8455-CA43-8401-6823600E1787}"/>
              </a:ext>
            </a:extLst>
          </p:cNvPr>
          <p:cNvPicPr>
            <a:picLocks noChangeAspect="1"/>
          </p:cNvPicPr>
          <p:nvPr/>
        </p:nvPicPr>
        <p:blipFill rotWithShape="1">
          <a:blip r:embed="rId3">
            <a:extLst>
              <a:ext uri="{28A0092B-C50C-407E-A947-70E740481C1C}">
                <a14:useLocalDpi xmlns:a14="http://schemas.microsoft.com/office/drawing/2010/main" val="0"/>
              </a:ext>
            </a:extLst>
          </a:blip>
          <a:srcRect l="9410" r="12019" b="14894"/>
          <a:stretch/>
        </p:blipFill>
        <p:spPr>
          <a:xfrm>
            <a:off x="17929" y="8819154"/>
            <a:ext cx="1021976" cy="844208"/>
          </a:xfrm>
          <a:prstGeom prst="rect">
            <a:avLst/>
          </a:prstGeom>
        </p:spPr>
      </p:pic>
      <p:graphicFrame>
        <p:nvGraphicFramePr>
          <p:cNvPr id="13" name="Table 2">
            <a:extLst>
              <a:ext uri="{FF2B5EF4-FFF2-40B4-BE49-F238E27FC236}">
                <a16:creationId xmlns:a16="http://schemas.microsoft.com/office/drawing/2014/main" id="{708C9FF0-0C9B-CC42-8D53-CC7C19324B6E}"/>
              </a:ext>
            </a:extLst>
          </p:cNvPr>
          <p:cNvGraphicFramePr>
            <a:graphicFrameLocks noGrp="1"/>
          </p:cNvGraphicFramePr>
          <p:nvPr/>
        </p:nvGraphicFramePr>
        <p:xfrm>
          <a:off x="889659" y="1251704"/>
          <a:ext cx="2599938" cy="7695072"/>
        </p:xfrm>
        <a:graphic>
          <a:graphicData uri="http://schemas.openxmlformats.org/drawingml/2006/table">
            <a:tbl>
              <a:tblPr firstRow="1" bandRow="1">
                <a:tableStyleId>{5940675A-B579-460E-94D1-54222C63F5DA}</a:tableStyleId>
              </a:tblPr>
              <a:tblGrid>
                <a:gridCol w="2599938">
                  <a:extLst>
                    <a:ext uri="{9D8B030D-6E8A-4147-A177-3AD203B41FA5}">
                      <a16:colId xmlns:a16="http://schemas.microsoft.com/office/drawing/2014/main" val="1062734036"/>
                    </a:ext>
                  </a:extLst>
                </a:gridCol>
              </a:tblGrid>
              <a:tr h="1282512">
                <a:tc>
                  <a:txBody>
                    <a:bodyPr/>
                    <a:lstStyle/>
                    <a:p>
                      <a:r>
                        <a:rPr lang="en-GB" sz="2600" b="0" dirty="0">
                          <a:solidFill>
                            <a:srgbClr val="DD2909"/>
                          </a:solidFill>
                          <a:latin typeface="Gill Sans MT" panose="020B0502020104020203" pitchFamily="34" charset="77"/>
                        </a:rPr>
                        <a:t>Shinobi Word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67075473"/>
                  </a:ext>
                </a:extLst>
              </a:tr>
              <a:tr h="1282512">
                <a:tc>
                  <a:txBody>
                    <a:bodyPr/>
                    <a:lstStyle/>
                    <a:p>
                      <a:r>
                        <a:rPr lang="en-GB" sz="2600" dirty="0">
                          <a:latin typeface="Gill Sans MT" panose="020B0502020104020203" pitchFamily="34" charset="77"/>
                        </a:rPr>
                        <a:t>prove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215792217"/>
                  </a:ext>
                </a:extLst>
              </a:tr>
              <a:tr h="1282512">
                <a:tc>
                  <a:txBody>
                    <a:bodyPr/>
                    <a:lstStyle/>
                    <a:p>
                      <a:r>
                        <a:rPr lang="en-GB" sz="2600" dirty="0">
                          <a:latin typeface="Gill Sans MT" panose="020B0502020104020203" pitchFamily="34" charset="77"/>
                        </a:rPr>
                        <a:t>fraud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863132678"/>
                  </a:ext>
                </a:extLst>
              </a:tr>
              <a:tr h="1282512">
                <a:tc>
                  <a:txBody>
                    <a:bodyPr/>
                    <a:lstStyle/>
                    <a:p>
                      <a:r>
                        <a:rPr lang="en-GB" sz="2600" dirty="0">
                          <a:latin typeface="Gill Sans MT" panose="020B0502020104020203" pitchFamily="34" charset="77"/>
                        </a:rPr>
                        <a:t>wield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216468079"/>
                  </a:ext>
                </a:extLst>
              </a:tr>
              <a:tr h="1282512">
                <a:tc>
                  <a:txBody>
                    <a:bodyPr/>
                    <a:lstStyle/>
                    <a:p>
                      <a:r>
                        <a:rPr lang="en-GB" sz="2600" dirty="0">
                          <a:latin typeface="Gill Sans MT" panose="020B0502020104020203" pitchFamily="34" charset="77"/>
                        </a:rPr>
                        <a:t>rigmarole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700703368"/>
                  </a:ext>
                </a:extLst>
              </a:tr>
              <a:tr h="1282512">
                <a:tc>
                  <a:txBody>
                    <a:bodyPr/>
                    <a:lstStyle/>
                    <a:p>
                      <a:r>
                        <a:rPr lang="en-GB" sz="2600" dirty="0">
                          <a:latin typeface="Gill Sans MT" panose="020B0502020104020203" pitchFamily="34" charset="77"/>
                        </a:rPr>
                        <a:t>evidence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064104805"/>
                  </a:ext>
                </a:extLst>
              </a:tr>
            </a:tbl>
          </a:graphicData>
        </a:graphic>
      </p:graphicFrame>
      <p:graphicFrame>
        <p:nvGraphicFramePr>
          <p:cNvPr id="14" name="Table 2">
            <a:extLst>
              <a:ext uri="{FF2B5EF4-FFF2-40B4-BE49-F238E27FC236}">
                <a16:creationId xmlns:a16="http://schemas.microsoft.com/office/drawing/2014/main" id="{FA5B5AA8-0E40-3441-9859-DDACC675242D}"/>
              </a:ext>
            </a:extLst>
          </p:cNvPr>
          <p:cNvGraphicFramePr>
            <a:graphicFrameLocks noGrp="1"/>
          </p:cNvGraphicFramePr>
          <p:nvPr/>
        </p:nvGraphicFramePr>
        <p:xfrm>
          <a:off x="5307795" y="1251704"/>
          <a:ext cx="4826233" cy="7600008"/>
        </p:xfrm>
        <a:graphic>
          <a:graphicData uri="http://schemas.openxmlformats.org/drawingml/2006/table">
            <a:tbl>
              <a:tblPr firstRow="1" bandRow="1">
                <a:tableStyleId>{5940675A-B579-460E-94D1-54222C63F5DA}</a:tableStyleId>
              </a:tblPr>
              <a:tblGrid>
                <a:gridCol w="4826233">
                  <a:extLst>
                    <a:ext uri="{9D8B030D-6E8A-4147-A177-3AD203B41FA5}">
                      <a16:colId xmlns:a16="http://schemas.microsoft.com/office/drawing/2014/main" val="1062734036"/>
                    </a:ext>
                  </a:extLst>
                </a:gridCol>
              </a:tblGrid>
              <a:tr h="1282512">
                <a:tc>
                  <a:txBody>
                    <a:bodyPr/>
                    <a:lstStyle/>
                    <a:p>
                      <a:r>
                        <a:rPr lang="en-GB" sz="2600" b="0" dirty="0">
                          <a:solidFill>
                            <a:srgbClr val="DD2909"/>
                          </a:solidFill>
                          <a:latin typeface="Gill Sans MT" panose="020B0502020104020203" pitchFamily="34" charset="77"/>
                        </a:rPr>
                        <a:t>Shinobi Definitions</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67075473"/>
                  </a:ext>
                </a:extLst>
              </a:tr>
              <a:tr h="1282512">
                <a:tc>
                  <a:txBody>
                    <a:bodyPr/>
                    <a:lstStyle/>
                    <a:p>
                      <a:r>
                        <a:rPr lang="en-GB" sz="2000" dirty="0">
                          <a:latin typeface="Gill Sans MT" panose="020B0502020104020203" pitchFamily="34" charset="77"/>
                        </a:rPr>
                        <a:t>A *** is something or someone that deceives people in a way that is illegal or dishonest.</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215792217"/>
                  </a:ext>
                </a:extLst>
              </a:tr>
              <a:tr h="1282512">
                <a:tc>
                  <a:txBody>
                    <a:bodyPr/>
                    <a:lstStyle/>
                    <a:p>
                      <a:r>
                        <a:rPr lang="en-GB" sz="2000" dirty="0">
                          <a:latin typeface="Gill Sans MT" panose="020B0502020104020203" pitchFamily="34" charset="77"/>
                        </a:rPr>
                        <a:t>You can describe a long and complicated process as a ***.</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863132678"/>
                  </a:ext>
                </a:extLst>
              </a:tr>
              <a:tr h="1282512">
                <a:tc>
                  <a:txBody>
                    <a:bodyPr/>
                    <a:lstStyle/>
                    <a:p>
                      <a:r>
                        <a:rPr lang="en-GB" sz="2000" dirty="0">
                          <a:latin typeface="Gill Sans MT" panose="020B0502020104020203" pitchFamily="34" charset="77"/>
                        </a:rPr>
                        <a:t>If you *** that something is true, you show by means of argument or evidence that it is definitely true.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216468079"/>
                  </a:ext>
                </a:extLst>
              </a:tr>
              <a:tr h="1282512">
                <a:tc>
                  <a:txBody>
                    <a:bodyPr/>
                    <a:lstStyle/>
                    <a:p>
                      <a:r>
                        <a:rPr lang="en-GB" sz="2000" dirty="0">
                          <a:latin typeface="Gill Sans MT" panose="020B0502020104020203" pitchFamily="34" charset="77"/>
                        </a:rPr>
                        <a:t>*** is anything that you see, experience, read, or are told that causes you to believe that something is true or has really happened.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700703368"/>
                  </a:ext>
                </a:extLst>
              </a:tr>
              <a:tr h="1159320">
                <a:tc>
                  <a:txBody>
                    <a:bodyPr/>
                    <a:lstStyle/>
                    <a:p>
                      <a:r>
                        <a:rPr lang="en-GB" sz="2000" dirty="0">
                          <a:latin typeface="Gill Sans MT" panose="020B0502020104020203" pitchFamily="34" charset="77"/>
                        </a:rPr>
                        <a:t>If you *** a weapon, tool, or piece of equipment, you carry and use it.</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064104805"/>
                  </a:ext>
                </a:extLst>
              </a:tr>
            </a:tbl>
          </a:graphicData>
        </a:graphic>
      </p:graphicFrame>
      <p:pic>
        <p:nvPicPr>
          <p:cNvPr id="22" name="Picture 21">
            <a:extLst>
              <a:ext uri="{FF2B5EF4-FFF2-40B4-BE49-F238E27FC236}">
                <a16:creationId xmlns:a16="http://schemas.microsoft.com/office/drawing/2014/main" id="{D14985E1-B661-AA43-82D5-8E7D020E9B75}"/>
              </a:ext>
            </a:extLst>
          </p:cNvPr>
          <p:cNvPicPr>
            <a:picLocks noChangeAspect="1"/>
          </p:cNvPicPr>
          <p:nvPr/>
        </p:nvPicPr>
        <p:blipFill rotWithShape="1">
          <a:blip r:embed="rId4">
            <a:extLst>
              <a:ext uri="{28A0092B-C50C-407E-A947-70E740481C1C}">
                <a14:useLocalDpi xmlns:a14="http://schemas.microsoft.com/office/drawing/2010/main" val="0"/>
              </a:ext>
            </a:extLst>
          </a:blip>
          <a:srcRect l="28498" t="20985" r="36573" b="21472"/>
          <a:stretch/>
        </p:blipFill>
        <p:spPr>
          <a:xfrm>
            <a:off x="11514956" y="92525"/>
            <a:ext cx="1340431" cy="1704832"/>
          </a:xfrm>
          <a:prstGeom prst="rect">
            <a:avLst/>
          </a:prstGeom>
        </p:spPr>
      </p:pic>
      <p:pic>
        <p:nvPicPr>
          <p:cNvPr id="20" name="Picture 19" descr="Logo, icon&#10;&#10;Description automatically generated">
            <a:extLst>
              <a:ext uri="{FF2B5EF4-FFF2-40B4-BE49-F238E27FC236}">
                <a16:creationId xmlns:a16="http://schemas.microsoft.com/office/drawing/2014/main" id="{F9E4E01F-DE93-204E-A5CD-131454F1752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713799" y="5308190"/>
            <a:ext cx="843834" cy="843834"/>
          </a:xfrm>
          <a:prstGeom prst="rect">
            <a:avLst/>
          </a:prstGeom>
        </p:spPr>
      </p:pic>
      <p:pic>
        <p:nvPicPr>
          <p:cNvPr id="21" name="Picture 20" descr="Icon&#10;&#10;Description automatically generated">
            <a:extLst>
              <a:ext uri="{FF2B5EF4-FFF2-40B4-BE49-F238E27FC236}">
                <a16:creationId xmlns:a16="http://schemas.microsoft.com/office/drawing/2014/main" id="{789CF797-86E4-9B4D-BC42-1B22374DF45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445847" y="2408341"/>
            <a:ext cx="1111786" cy="1111786"/>
          </a:xfrm>
          <a:prstGeom prst="rect">
            <a:avLst/>
          </a:prstGeom>
        </p:spPr>
      </p:pic>
      <p:pic>
        <p:nvPicPr>
          <p:cNvPr id="23" name="Picture 22" descr="A picture containing logo&#10;&#10;Description automatically generated">
            <a:extLst>
              <a:ext uri="{FF2B5EF4-FFF2-40B4-BE49-F238E27FC236}">
                <a16:creationId xmlns:a16="http://schemas.microsoft.com/office/drawing/2014/main" id="{CA0D7E1B-FA56-1448-89C3-9E0993309FF8}"/>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0431940" y="7655178"/>
            <a:ext cx="1163976" cy="1163976"/>
          </a:xfrm>
          <a:prstGeom prst="rect">
            <a:avLst/>
          </a:prstGeom>
        </p:spPr>
      </p:pic>
      <p:pic>
        <p:nvPicPr>
          <p:cNvPr id="24" name="Picture 23" descr="Icon&#10;&#10;Description automatically generated">
            <a:extLst>
              <a:ext uri="{FF2B5EF4-FFF2-40B4-BE49-F238E27FC236}">
                <a16:creationId xmlns:a16="http://schemas.microsoft.com/office/drawing/2014/main" id="{7D3091BF-B0FF-1545-B14D-BF9BC19C90E0}"/>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0485304" y="3801107"/>
            <a:ext cx="1288606" cy="1288606"/>
          </a:xfrm>
          <a:prstGeom prst="rect">
            <a:avLst/>
          </a:prstGeom>
        </p:spPr>
      </p:pic>
      <p:pic>
        <p:nvPicPr>
          <p:cNvPr id="25" name="Picture 24" descr="A screenshot of a video game&#10;&#10;Description automatically generated with medium confidence">
            <a:extLst>
              <a:ext uri="{FF2B5EF4-FFF2-40B4-BE49-F238E27FC236}">
                <a16:creationId xmlns:a16="http://schemas.microsoft.com/office/drawing/2014/main" id="{1D8F0D4E-5A1E-B345-82CC-109E370A97FB}"/>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1065762" y="7130768"/>
            <a:ext cx="596207" cy="596207"/>
          </a:xfrm>
          <a:prstGeom prst="rect">
            <a:avLst/>
          </a:prstGeom>
        </p:spPr>
      </p:pic>
      <p:pic>
        <p:nvPicPr>
          <p:cNvPr id="26" name="Picture 25" descr="Icon, circle&#10;&#10;Description automatically generated">
            <a:extLst>
              <a:ext uri="{FF2B5EF4-FFF2-40B4-BE49-F238E27FC236}">
                <a16:creationId xmlns:a16="http://schemas.microsoft.com/office/drawing/2014/main" id="{E9E11318-C28F-2741-9257-2243B9AC16E0}"/>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0471925" y="6445070"/>
            <a:ext cx="810981" cy="810981"/>
          </a:xfrm>
          <a:prstGeom prst="rect">
            <a:avLst/>
          </a:prstGeom>
        </p:spPr>
      </p:pic>
    </p:spTree>
    <p:extLst>
      <p:ext uri="{BB962C8B-B14F-4D97-AF65-F5344CB8AC3E}">
        <p14:creationId xmlns:p14="http://schemas.microsoft.com/office/powerpoint/2010/main" val="341032786"/>
      </p:ext>
    </p:extLst>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 name="Vocabulary Ninja"/>
          <p:cNvSpPr txBox="1"/>
          <p:nvPr/>
        </p:nvSpPr>
        <p:spPr>
          <a:xfrm>
            <a:off x="2762055" y="8514866"/>
            <a:ext cx="102656" cy="79508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500" b="1">
                <a:solidFill>
                  <a:schemeClr val="accent5"/>
                </a:solidFill>
                <a:latin typeface="American Typewriter"/>
                <a:ea typeface="American Typewriter"/>
                <a:cs typeface="American Typewriter"/>
                <a:sym typeface="American Typewriter"/>
              </a:defRPr>
            </a:lvl1pPr>
          </a:lstStyle>
          <a:p>
            <a:endParaRPr dirty="0">
              <a:latin typeface="Gill Sans MT" panose="020B0502020104020203" pitchFamily="34" charset="77"/>
            </a:endParaRPr>
          </a:p>
        </p:txBody>
      </p:sp>
      <p:sp>
        <p:nvSpPr>
          <p:cNvPr id="130" name="This Week's Words"/>
          <p:cNvSpPr txBox="1"/>
          <p:nvPr/>
        </p:nvSpPr>
        <p:spPr>
          <a:xfrm>
            <a:off x="279542" y="368756"/>
            <a:ext cx="12445716" cy="1579920"/>
          </a:xfrm>
          <a:prstGeom prst="rect">
            <a:avLst/>
          </a:prstGeom>
          <a:ln w="12700">
            <a:noFill/>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10100">
                <a:solidFill>
                  <a:schemeClr val="accent5"/>
                </a:solidFill>
                <a:latin typeface="Gill Sans SemiBold"/>
                <a:ea typeface="Gill Sans SemiBold"/>
                <a:cs typeface="Gill Sans SemiBold"/>
                <a:sym typeface="Gill Sans SemiBold"/>
              </a:defRPr>
            </a:lvl1pPr>
          </a:lstStyle>
          <a:p>
            <a:r>
              <a:rPr sz="9600" b="1" dirty="0">
                <a:ln w="0">
                  <a:solidFill>
                    <a:schemeClr val="bg1"/>
                  </a:solidFill>
                </a:ln>
                <a:solidFill>
                  <a:schemeClr val="tx1"/>
                </a:solidFill>
                <a:effectLst>
                  <a:outerShdw dist="38100" algn="l" rotWithShape="0">
                    <a:schemeClr val="bg1"/>
                  </a:outerShdw>
                </a:effectLst>
                <a:latin typeface="Gill Sans" panose="020B0502020104020203" pitchFamily="34" charset="-79"/>
                <a:cs typeface="Gill Sans" panose="020B0502020104020203" pitchFamily="34" charset="-79"/>
              </a:rPr>
              <a:t>This Week's Words</a:t>
            </a:r>
          </a:p>
        </p:txBody>
      </p:sp>
      <p:sp>
        <p:nvSpPr>
          <p:cNvPr id="132" name="Grasshopper"/>
          <p:cNvSpPr txBox="1"/>
          <p:nvPr/>
        </p:nvSpPr>
        <p:spPr>
          <a:xfrm>
            <a:off x="1424395" y="1991291"/>
            <a:ext cx="4749274" cy="110286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lvl1pPr>
              <a:defRPr sz="6500">
                <a:solidFill>
                  <a:schemeClr val="accent5"/>
                </a:solidFill>
                <a:latin typeface="Gill Sans SemiBold"/>
                <a:ea typeface="Gill Sans SemiBold"/>
                <a:cs typeface="Gill Sans SemiBold"/>
                <a:sym typeface="Gill Sans SemiBold"/>
              </a:defRPr>
            </a:lvl1pPr>
          </a:lstStyle>
          <a:p>
            <a:r>
              <a:rPr dirty="0">
                <a:solidFill>
                  <a:srgbClr val="00AEEE"/>
                </a:solidFill>
              </a:rPr>
              <a:t>Grasshopper</a:t>
            </a:r>
          </a:p>
        </p:txBody>
      </p:sp>
      <p:sp>
        <p:nvSpPr>
          <p:cNvPr id="133" name="tear"/>
          <p:cNvSpPr txBox="1"/>
          <p:nvPr/>
        </p:nvSpPr>
        <p:spPr>
          <a:xfrm>
            <a:off x="2999178" y="3085008"/>
            <a:ext cx="1599798" cy="85664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900" b="1">
                <a:latin typeface="American Typewriter"/>
                <a:ea typeface="American Typewriter"/>
                <a:cs typeface="American Typewriter"/>
                <a:sym typeface="American Typewriter"/>
              </a:defRPr>
            </a:lvl1pPr>
          </a:lstStyle>
          <a:p>
            <a:pPr>
              <a:defRPr b="0">
                <a:latin typeface="+mn-lt"/>
                <a:ea typeface="+mn-ea"/>
                <a:cs typeface="+mn-cs"/>
                <a:sym typeface="Helvetica Light"/>
              </a:defRPr>
            </a:pPr>
            <a:r>
              <a:rPr lang="en-GB" b="1" dirty="0">
                <a:latin typeface="Gill Sans MT" panose="020B0502020104020203" pitchFamily="34" charset="77"/>
                <a:sym typeface="American Typewriter"/>
              </a:rPr>
              <a:t>sleep</a:t>
            </a:r>
            <a:endParaRPr b="1" dirty="0">
              <a:latin typeface="Gill Sans MT" panose="020B0502020104020203" pitchFamily="34" charset="77"/>
              <a:sym typeface="American Typewriter"/>
            </a:endParaRPr>
          </a:p>
        </p:txBody>
      </p:sp>
      <p:sp>
        <p:nvSpPr>
          <p:cNvPr id="134" name="office"/>
          <p:cNvSpPr txBox="1"/>
          <p:nvPr/>
        </p:nvSpPr>
        <p:spPr>
          <a:xfrm>
            <a:off x="2789190" y="3993661"/>
            <a:ext cx="2019785" cy="85664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900" b="1">
                <a:latin typeface="American Typewriter"/>
                <a:ea typeface="American Typewriter"/>
                <a:cs typeface="American Typewriter"/>
                <a:sym typeface="American Typewriter"/>
              </a:defRPr>
            </a:lvl1pPr>
          </a:lstStyle>
          <a:p>
            <a:r>
              <a:rPr lang="en-GB" dirty="0">
                <a:latin typeface="Gill Sans MT" panose="020B0502020104020203" pitchFamily="34" charset="77"/>
              </a:rPr>
              <a:t>trolley</a:t>
            </a:r>
            <a:endParaRPr dirty="0">
              <a:latin typeface="Gill Sans MT" panose="020B0502020104020203" pitchFamily="34" charset="77"/>
            </a:endParaRPr>
          </a:p>
        </p:txBody>
      </p:sp>
      <p:sp>
        <p:nvSpPr>
          <p:cNvPr id="135" name="spare"/>
          <p:cNvSpPr txBox="1"/>
          <p:nvPr/>
        </p:nvSpPr>
        <p:spPr>
          <a:xfrm>
            <a:off x="2932653" y="4843260"/>
            <a:ext cx="1732847" cy="85664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900" b="1">
                <a:latin typeface="American Typewriter"/>
                <a:ea typeface="American Typewriter"/>
                <a:cs typeface="American Typewriter"/>
                <a:sym typeface="American Typewriter"/>
              </a:defRPr>
            </a:lvl1pPr>
          </a:lstStyle>
          <a:p>
            <a:pPr>
              <a:defRPr b="0">
                <a:latin typeface="+mn-lt"/>
                <a:ea typeface="+mn-ea"/>
                <a:cs typeface="+mn-cs"/>
                <a:sym typeface="Helvetica Light"/>
              </a:defRPr>
            </a:pPr>
            <a:r>
              <a:rPr lang="en-GB" b="1" dirty="0">
                <a:latin typeface="Gill Sans MT" panose="020B0502020104020203" pitchFamily="34" charset="77"/>
                <a:sym typeface="American Typewriter"/>
              </a:rPr>
              <a:t>purse</a:t>
            </a:r>
            <a:endParaRPr b="1" dirty="0">
              <a:latin typeface="Gill Sans MT" panose="020B0502020104020203" pitchFamily="34" charset="77"/>
              <a:sym typeface="American Typewriter"/>
            </a:endParaRPr>
          </a:p>
        </p:txBody>
      </p:sp>
      <p:sp>
        <p:nvSpPr>
          <p:cNvPr id="136" name="chipped"/>
          <p:cNvSpPr txBox="1"/>
          <p:nvPr/>
        </p:nvSpPr>
        <p:spPr>
          <a:xfrm>
            <a:off x="3079331" y="5769060"/>
            <a:ext cx="1439498" cy="85664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900" b="1">
                <a:latin typeface="American Typewriter"/>
                <a:ea typeface="American Typewriter"/>
                <a:cs typeface="American Typewriter"/>
                <a:sym typeface="American Typewriter"/>
              </a:defRPr>
            </a:lvl1pPr>
          </a:lstStyle>
          <a:p>
            <a:r>
              <a:rPr lang="en-GB" dirty="0">
                <a:latin typeface="Gill Sans MT" panose="020B0502020104020203" pitchFamily="34" charset="77"/>
              </a:rPr>
              <a:t>bury</a:t>
            </a:r>
            <a:endParaRPr dirty="0">
              <a:latin typeface="Gill Sans MT" panose="020B0502020104020203" pitchFamily="34" charset="77"/>
            </a:endParaRPr>
          </a:p>
        </p:txBody>
      </p:sp>
      <p:sp>
        <p:nvSpPr>
          <p:cNvPr id="137" name="lift"/>
          <p:cNvSpPr txBox="1"/>
          <p:nvPr/>
        </p:nvSpPr>
        <p:spPr>
          <a:xfrm>
            <a:off x="2707432" y="6639612"/>
            <a:ext cx="2183290" cy="85664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900" b="1">
                <a:latin typeface="American Typewriter"/>
                <a:ea typeface="American Typewriter"/>
                <a:cs typeface="American Typewriter"/>
                <a:sym typeface="American Typewriter"/>
              </a:defRPr>
            </a:lvl1pPr>
          </a:lstStyle>
          <a:p>
            <a:r>
              <a:rPr lang="en-GB" dirty="0">
                <a:latin typeface="Gill Sans MT" panose="020B0502020104020203" pitchFamily="34" charset="77"/>
              </a:rPr>
              <a:t>behave</a:t>
            </a:r>
            <a:endParaRPr dirty="0">
              <a:latin typeface="Gill Sans MT" panose="020B0502020104020203" pitchFamily="34" charset="77"/>
            </a:endParaRPr>
          </a:p>
        </p:txBody>
      </p:sp>
      <p:sp>
        <p:nvSpPr>
          <p:cNvPr id="138" name="mutter"/>
          <p:cNvSpPr txBox="1"/>
          <p:nvPr/>
        </p:nvSpPr>
        <p:spPr>
          <a:xfrm>
            <a:off x="8395465" y="3961911"/>
            <a:ext cx="1641476" cy="85664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900" b="1">
                <a:latin typeface="American Typewriter"/>
                <a:ea typeface="American Typewriter"/>
                <a:cs typeface="American Typewriter"/>
                <a:sym typeface="American Typewriter"/>
              </a:defRPr>
            </a:lvl1pPr>
          </a:lstStyle>
          <a:p>
            <a:pPr>
              <a:defRPr b="0">
                <a:latin typeface="+mn-lt"/>
                <a:ea typeface="+mn-ea"/>
                <a:cs typeface="+mn-cs"/>
                <a:sym typeface="Helvetica Light"/>
              </a:defRPr>
            </a:pPr>
            <a:r>
              <a:rPr lang="en-GB" b="1" dirty="0">
                <a:latin typeface="Gill Sans MT" panose="020B0502020104020203" pitchFamily="34" charset="77"/>
                <a:sym typeface="American Typewriter"/>
              </a:rPr>
              <a:t>fraud</a:t>
            </a:r>
            <a:endParaRPr b="1" dirty="0">
              <a:latin typeface="Gill Sans MT" panose="020B0502020104020203" pitchFamily="34" charset="77"/>
              <a:sym typeface="American Typewriter"/>
            </a:endParaRPr>
          </a:p>
        </p:txBody>
      </p:sp>
      <p:sp>
        <p:nvSpPr>
          <p:cNvPr id="139" name="unveil"/>
          <p:cNvSpPr txBox="1"/>
          <p:nvPr/>
        </p:nvSpPr>
        <p:spPr>
          <a:xfrm>
            <a:off x="7665291" y="5753643"/>
            <a:ext cx="3002425" cy="85664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900" b="1">
                <a:latin typeface="American Typewriter"/>
                <a:ea typeface="American Typewriter"/>
                <a:cs typeface="American Typewriter"/>
                <a:sym typeface="American Typewriter"/>
              </a:defRPr>
            </a:lvl1pPr>
          </a:lstStyle>
          <a:p>
            <a:pPr>
              <a:defRPr b="0">
                <a:latin typeface="+mn-lt"/>
                <a:ea typeface="+mn-ea"/>
                <a:cs typeface="+mn-cs"/>
                <a:sym typeface="Helvetica Light"/>
              </a:defRPr>
            </a:pPr>
            <a:r>
              <a:rPr lang="en-GB" b="1" dirty="0">
                <a:latin typeface="Gill Sans MT" panose="020B0502020104020203" pitchFamily="34" charset="77"/>
                <a:sym typeface="American Typewriter"/>
              </a:rPr>
              <a:t>rigmarole</a:t>
            </a:r>
            <a:endParaRPr b="1" dirty="0">
              <a:latin typeface="Gill Sans MT" panose="020B0502020104020203" pitchFamily="34" charset="77"/>
              <a:sym typeface="American Typewriter"/>
            </a:endParaRPr>
          </a:p>
        </p:txBody>
      </p:sp>
      <p:sp>
        <p:nvSpPr>
          <p:cNvPr id="140" name="tolerate"/>
          <p:cNvSpPr txBox="1"/>
          <p:nvPr/>
        </p:nvSpPr>
        <p:spPr>
          <a:xfrm>
            <a:off x="8320124" y="3065958"/>
            <a:ext cx="1792157" cy="85664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900" b="1">
                <a:latin typeface="American Typewriter"/>
                <a:ea typeface="American Typewriter"/>
                <a:cs typeface="American Typewriter"/>
                <a:sym typeface="American Typewriter"/>
              </a:defRPr>
            </a:lvl1pPr>
          </a:lstStyle>
          <a:p>
            <a:r>
              <a:rPr lang="en-GB" dirty="0">
                <a:latin typeface="Gill Sans MT" panose="020B0502020104020203" pitchFamily="34" charset="77"/>
              </a:rPr>
              <a:t>prove</a:t>
            </a:r>
            <a:endParaRPr dirty="0">
              <a:latin typeface="Gill Sans MT" panose="020B0502020104020203" pitchFamily="34" charset="77"/>
            </a:endParaRPr>
          </a:p>
        </p:txBody>
      </p:sp>
      <p:sp>
        <p:nvSpPr>
          <p:cNvPr id="141" name="fixation"/>
          <p:cNvSpPr txBox="1"/>
          <p:nvPr/>
        </p:nvSpPr>
        <p:spPr>
          <a:xfrm>
            <a:off x="8380650" y="4841015"/>
            <a:ext cx="1646285" cy="85664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900" b="1">
                <a:latin typeface="American Typewriter"/>
                <a:ea typeface="American Typewriter"/>
                <a:cs typeface="American Typewriter"/>
                <a:sym typeface="American Typewriter"/>
              </a:defRPr>
            </a:lvl1pPr>
          </a:lstStyle>
          <a:p>
            <a:r>
              <a:rPr lang="en-GB" dirty="0">
                <a:latin typeface="Gill Sans MT" panose="020B0502020104020203" pitchFamily="34" charset="77"/>
              </a:rPr>
              <a:t>wield</a:t>
            </a:r>
            <a:endParaRPr dirty="0">
              <a:latin typeface="Gill Sans MT" panose="020B0502020104020203" pitchFamily="34" charset="77"/>
            </a:endParaRPr>
          </a:p>
        </p:txBody>
      </p:sp>
      <p:sp>
        <p:nvSpPr>
          <p:cNvPr id="143" name="Shinobi"/>
          <p:cNvSpPr txBox="1"/>
          <p:nvPr/>
        </p:nvSpPr>
        <p:spPr>
          <a:xfrm>
            <a:off x="7805173" y="1948676"/>
            <a:ext cx="2797241" cy="110286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6500">
                <a:solidFill>
                  <a:schemeClr val="accent5"/>
                </a:solidFill>
                <a:latin typeface="Gill Sans SemiBold"/>
                <a:ea typeface="Gill Sans SemiBold"/>
                <a:cs typeface="Gill Sans SemiBold"/>
                <a:sym typeface="Gill Sans SemiBold"/>
              </a:defRPr>
            </a:lvl1pPr>
          </a:lstStyle>
          <a:p>
            <a:r>
              <a:rPr dirty="0">
                <a:solidFill>
                  <a:srgbClr val="00AEEE"/>
                </a:solidFill>
              </a:rPr>
              <a:t>Shinobi</a:t>
            </a:r>
          </a:p>
        </p:txBody>
      </p:sp>
      <p:pic>
        <p:nvPicPr>
          <p:cNvPr id="6" name="Picture 5" descr="A close up of a sign&#10;&#10;Description automatically generated">
            <a:extLst>
              <a:ext uri="{FF2B5EF4-FFF2-40B4-BE49-F238E27FC236}">
                <a16:creationId xmlns:a16="http://schemas.microsoft.com/office/drawing/2014/main" id="{425C565A-0887-F647-81E8-E14EE96CE6C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40300" y="7140190"/>
            <a:ext cx="3124200" cy="2387600"/>
          </a:xfrm>
          <a:prstGeom prst="rect">
            <a:avLst/>
          </a:prstGeom>
        </p:spPr>
      </p:pic>
      <p:grpSp>
        <p:nvGrpSpPr>
          <p:cNvPr id="9" name="Group 8">
            <a:extLst>
              <a:ext uri="{FF2B5EF4-FFF2-40B4-BE49-F238E27FC236}">
                <a16:creationId xmlns:a16="http://schemas.microsoft.com/office/drawing/2014/main" id="{85AC141E-CA5D-8D41-B1C5-845DA38E949D}"/>
              </a:ext>
            </a:extLst>
          </p:cNvPr>
          <p:cNvGrpSpPr/>
          <p:nvPr/>
        </p:nvGrpSpPr>
        <p:grpSpPr>
          <a:xfrm>
            <a:off x="-8642579" y="-164678"/>
            <a:ext cx="10029965" cy="15256120"/>
            <a:chOff x="-8642579" y="-164678"/>
            <a:chExt cx="10029965" cy="15256120"/>
          </a:xfrm>
        </p:grpSpPr>
        <p:sp>
          <p:nvSpPr>
            <p:cNvPr id="3" name="Rectangle 2">
              <a:extLst>
                <a:ext uri="{FF2B5EF4-FFF2-40B4-BE49-F238E27FC236}">
                  <a16:creationId xmlns:a16="http://schemas.microsoft.com/office/drawing/2014/main" id="{32EBAF2A-443F-9D47-8F51-8E2A05EE57A3}"/>
                </a:ext>
              </a:extLst>
            </p:cNvPr>
            <p:cNvSpPr/>
            <p:nvPr/>
          </p:nvSpPr>
          <p:spPr>
            <a:xfrm rot="20706798" flipH="1">
              <a:off x="-8642579" y="-10966"/>
              <a:ext cx="9434333"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28" name="Rectangle 27">
              <a:extLst>
                <a:ext uri="{FF2B5EF4-FFF2-40B4-BE49-F238E27FC236}">
                  <a16:creationId xmlns:a16="http://schemas.microsoft.com/office/drawing/2014/main" id="{5D0D608D-EA4B-C641-B3F4-55E05D9D72CF}"/>
                </a:ext>
              </a:extLst>
            </p:cNvPr>
            <p:cNvSpPr/>
            <p:nvPr/>
          </p:nvSpPr>
          <p:spPr>
            <a:xfrm rot="20706798" flipH="1">
              <a:off x="-8046947" y="-164678"/>
              <a:ext cx="9434333" cy="15102408"/>
            </a:xfrm>
            <a:prstGeom prst="rect">
              <a:avLst/>
            </a:prstGeom>
            <a:solidFill>
              <a:srgbClr val="38E1FF">
                <a:alpha val="32941"/>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grpSp>
        <p:nvGrpSpPr>
          <p:cNvPr id="10" name="Group 9">
            <a:extLst>
              <a:ext uri="{FF2B5EF4-FFF2-40B4-BE49-F238E27FC236}">
                <a16:creationId xmlns:a16="http://schemas.microsoft.com/office/drawing/2014/main" id="{FB171C41-4AFD-8D4B-A83D-67CE57D57162}"/>
              </a:ext>
            </a:extLst>
          </p:cNvPr>
          <p:cNvGrpSpPr/>
          <p:nvPr/>
        </p:nvGrpSpPr>
        <p:grpSpPr>
          <a:xfrm>
            <a:off x="11782763" y="-862597"/>
            <a:ext cx="8917924" cy="15439250"/>
            <a:chOff x="11782763" y="-862597"/>
            <a:chExt cx="8917924" cy="15439250"/>
          </a:xfrm>
        </p:grpSpPr>
        <p:sp>
          <p:nvSpPr>
            <p:cNvPr id="22" name="Rectangle 21">
              <a:extLst>
                <a:ext uri="{FF2B5EF4-FFF2-40B4-BE49-F238E27FC236}">
                  <a16:creationId xmlns:a16="http://schemas.microsoft.com/office/drawing/2014/main" id="{DDF6FD70-A615-D74C-9710-17CB98A41F5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29" name="Rectangle 28">
              <a:extLst>
                <a:ext uri="{FF2B5EF4-FFF2-40B4-BE49-F238E27FC236}">
                  <a16:creationId xmlns:a16="http://schemas.microsoft.com/office/drawing/2014/main" id="{D4261B65-2D56-2B4A-A149-97BDDFE74A81}"/>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sp>
        <p:nvSpPr>
          <p:cNvPr id="23" name="unveil">
            <a:extLst>
              <a:ext uri="{FF2B5EF4-FFF2-40B4-BE49-F238E27FC236}">
                <a16:creationId xmlns:a16="http://schemas.microsoft.com/office/drawing/2014/main" id="{3DFB6E10-D309-C545-A6B1-2341096960A8}"/>
              </a:ext>
            </a:extLst>
          </p:cNvPr>
          <p:cNvSpPr txBox="1"/>
          <p:nvPr/>
        </p:nvSpPr>
        <p:spPr>
          <a:xfrm>
            <a:off x="7808825" y="6639611"/>
            <a:ext cx="2680222" cy="85664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900" b="1">
                <a:latin typeface="American Typewriter"/>
                <a:ea typeface="American Typewriter"/>
                <a:cs typeface="American Typewriter"/>
                <a:sym typeface="American Typewriter"/>
              </a:defRPr>
            </a:lvl1pPr>
          </a:lstStyle>
          <a:p>
            <a:pPr>
              <a:defRPr b="0">
                <a:latin typeface="+mn-lt"/>
                <a:ea typeface="+mn-ea"/>
                <a:cs typeface="+mn-cs"/>
                <a:sym typeface="Helvetica Light"/>
              </a:defRPr>
            </a:pPr>
            <a:r>
              <a:rPr lang="en-GB" b="1" dirty="0">
                <a:latin typeface="Gill Sans MT" panose="020B0502020104020203" pitchFamily="34" charset="77"/>
                <a:sym typeface="American Typewriter"/>
              </a:rPr>
              <a:t>evidence</a:t>
            </a:r>
            <a:endParaRPr b="1" dirty="0">
              <a:latin typeface="Gill Sans MT" panose="020B0502020104020203" pitchFamily="34" charset="77"/>
              <a:sym typeface="American Typewriter"/>
            </a:endParaRPr>
          </a:p>
        </p:txBody>
      </p:sp>
    </p:spTree>
  </p:cSld>
  <p:clrMapOvr>
    <a:masterClrMapping/>
  </p:clrMapOvr>
  <p:transition spd="med"/>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text, clipart&#10;&#10;Description automatically generated">
            <a:extLst>
              <a:ext uri="{FF2B5EF4-FFF2-40B4-BE49-F238E27FC236}">
                <a16:creationId xmlns:a16="http://schemas.microsoft.com/office/drawing/2014/main" id="{5FB0A047-1E6C-594B-B017-210D9C99719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1269193">
            <a:off x="8686522" y="4993372"/>
            <a:ext cx="6010136" cy="2014909"/>
          </a:xfrm>
          <a:prstGeom prst="rect">
            <a:avLst/>
          </a:prstGeom>
        </p:spPr>
      </p:pic>
      <p:pic>
        <p:nvPicPr>
          <p:cNvPr id="10" name="Picture 9" descr="A picture containing text, clipart&#10;&#10;Description automatically generated">
            <a:extLst>
              <a:ext uri="{FF2B5EF4-FFF2-40B4-BE49-F238E27FC236}">
                <a16:creationId xmlns:a16="http://schemas.microsoft.com/office/drawing/2014/main" id="{967AA597-9B04-D149-823E-303EA746F36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485208">
            <a:off x="10769157" y="-104964"/>
            <a:ext cx="6018784" cy="1997614"/>
          </a:xfrm>
          <a:prstGeom prst="rect">
            <a:avLst/>
          </a:prstGeom>
        </p:spPr>
      </p:pic>
      <p:pic>
        <p:nvPicPr>
          <p:cNvPr id="8" name="Picture 7" descr="Shape&#10;&#10;Description automatically generated with medium confidence">
            <a:extLst>
              <a:ext uri="{FF2B5EF4-FFF2-40B4-BE49-F238E27FC236}">
                <a16:creationId xmlns:a16="http://schemas.microsoft.com/office/drawing/2014/main" id="{B02D7F9F-5239-CD40-BF7B-B031866156D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324329">
            <a:off x="8705945" y="7866875"/>
            <a:ext cx="5992841" cy="1997614"/>
          </a:xfrm>
          <a:prstGeom prst="rect">
            <a:avLst/>
          </a:prstGeom>
        </p:spPr>
      </p:pic>
      <p:grpSp>
        <p:nvGrpSpPr>
          <p:cNvPr id="40" name="Group 39">
            <a:extLst>
              <a:ext uri="{FF2B5EF4-FFF2-40B4-BE49-F238E27FC236}">
                <a16:creationId xmlns:a16="http://schemas.microsoft.com/office/drawing/2014/main" id="{7EB416CD-9B55-CF42-A04C-30197FD22A3C}"/>
              </a:ext>
            </a:extLst>
          </p:cNvPr>
          <p:cNvGrpSpPr/>
          <p:nvPr/>
        </p:nvGrpSpPr>
        <p:grpSpPr>
          <a:xfrm rot="1007258">
            <a:off x="11968918" y="1439632"/>
            <a:ext cx="8917924" cy="15439250"/>
            <a:chOff x="11782763" y="-862597"/>
            <a:chExt cx="8917924" cy="15439250"/>
          </a:xfrm>
        </p:grpSpPr>
        <p:sp>
          <p:nvSpPr>
            <p:cNvPr id="41" name="Rectangle 40">
              <a:extLst>
                <a:ext uri="{FF2B5EF4-FFF2-40B4-BE49-F238E27FC236}">
                  <a16:creationId xmlns:a16="http://schemas.microsoft.com/office/drawing/2014/main" id="{A6BF06AC-22FD-FD44-8419-6C2D4AA8FA73}"/>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2" name="Rectangle 41">
              <a:extLst>
                <a:ext uri="{FF2B5EF4-FFF2-40B4-BE49-F238E27FC236}">
                  <a16:creationId xmlns:a16="http://schemas.microsoft.com/office/drawing/2014/main" id="{9D3503DD-D270-5F47-A19A-8586E0671135}"/>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pic>
        <p:nvPicPr>
          <p:cNvPr id="25" name="Picture 24">
            <a:extLst>
              <a:ext uri="{FF2B5EF4-FFF2-40B4-BE49-F238E27FC236}">
                <a16:creationId xmlns:a16="http://schemas.microsoft.com/office/drawing/2014/main" id="{041D68E3-A056-8C4D-97C2-0A47EFC3CE3A}"/>
              </a:ext>
            </a:extLst>
          </p:cNvPr>
          <p:cNvPicPr>
            <a:picLocks noChangeAspect="1"/>
          </p:cNvPicPr>
          <p:nvPr/>
        </p:nvPicPr>
        <p:blipFill rotWithShape="1">
          <a:blip r:embed="rId6">
            <a:extLst>
              <a:ext uri="{28A0092B-C50C-407E-A947-70E740481C1C}">
                <a14:useLocalDpi xmlns:a14="http://schemas.microsoft.com/office/drawing/2010/main" val="0"/>
              </a:ext>
            </a:extLst>
          </a:blip>
          <a:srcRect l="9410" r="12019" b="14894"/>
          <a:stretch/>
        </p:blipFill>
        <p:spPr>
          <a:xfrm>
            <a:off x="11205349" y="7853396"/>
            <a:ext cx="1470091" cy="1214376"/>
          </a:xfrm>
          <a:prstGeom prst="rect">
            <a:avLst/>
          </a:prstGeom>
        </p:spPr>
      </p:pic>
      <p:sp>
        <p:nvSpPr>
          <p:cNvPr id="28" name="tear">
            <a:extLst>
              <a:ext uri="{FF2B5EF4-FFF2-40B4-BE49-F238E27FC236}">
                <a16:creationId xmlns:a16="http://schemas.microsoft.com/office/drawing/2014/main" id="{3E0CFD4D-27A2-7842-AA0C-DAD97EB3ECC4}"/>
              </a:ext>
            </a:extLst>
          </p:cNvPr>
          <p:cNvSpPr txBox="1"/>
          <p:nvPr/>
        </p:nvSpPr>
        <p:spPr>
          <a:xfrm>
            <a:off x="1064405" y="769884"/>
            <a:ext cx="10875989" cy="265713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t">
            <a:spAutoFit/>
          </a:bodyPr>
          <a:lstStyle>
            <a:lvl1pPr>
              <a:defRPr sz="7000">
                <a:latin typeface="Gill Sans SemiBold"/>
                <a:ea typeface="Gill Sans SemiBold"/>
                <a:cs typeface="Gill Sans SemiBold"/>
                <a:sym typeface="Gill Sans SemiBold"/>
              </a:defRPr>
            </a:lvl1pPr>
          </a:lstStyle>
          <a:p>
            <a:r>
              <a:rPr lang="en-GB" sz="16600" dirty="0">
                <a:latin typeface="Gill Sans MT" panose="020B0502020104020203" pitchFamily="34" charset="77"/>
              </a:rPr>
              <a:t>Display Slips</a:t>
            </a:r>
            <a:endParaRPr sz="28700" dirty="0">
              <a:latin typeface="Gill Sans MT" panose="020B0502020104020203" pitchFamily="34" charset="77"/>
            </a:endParaRPr>
          </a:p>
        </p:txBody>
      </p:sp>
      <p:sp>
        <p:nvSpPr>
          <p:cNvPr id="21" name="If you tear paper, cloth, or another material, or if it tears, you pull it into two pieces or you pull it so that a hole appears in it.">
            <a:extLst>
              <a:ext uri="{FF2B5EF4-FFF2-40B4-BE49-F238E27FC236}">
                <a16:creationId xmlns:a16="http://schemas.microsoft.com/office/drawing/2014/main" id="{DDE122B5-346F-A44B-92E3-75F1820ACF77}"/>
              </a:ext>
            </a:extLst>
          </p:cNvPr>
          <p:cNvSpPr txBox="1"/>
          <p:nvPr/>
        </p:nvSpPr>
        <p:spPr>
          <a:xfrm>
            <a:off x="1064405" y="3614013"/>
            <a:ext cx="10875989" cy="139525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lvl1pPr>
              <a:defRPr sz="3100">
                <a:latin typeface="Gill Sans"/>
                <a:ea typeface="Gill Sans"/>
                <a:cs typeface="Gill Sans"/>
                <a:sym typeface="Gill Sans"/>
              </a:defRPr>
            </a:lvl1pPr>
          </a:lstStyle>
          <a:p>
            <a:r>
              <a:rPr lang="en-GB" sz="2800" dirty="0">
                <a:latin typeface="Gill Sans MT" panose="020B0502020104020203" pitchFamily="34" charset="77"/>
              </a:rPr>
              <a:t>The following slides are for classroom display. As you teach each Word of the Day, words can be displayed in the classroom to enable pupils to use the taught vocabulary in an independent manner.</a:t>
            </a:r>
            <a:endParaRPr sz="2800" dirty="0">
              <a:latin typeface="Gill Sans MT" panose="020B0502020104020203" pitchFamily="34" charset="77"/>
            </a:endParaRPr>
          </a:p>
        </p:txBody>
      </p:sp>
      <p:pic>
        <p:nvPicPr>
          <p:cNvPr id="6" name="Picture 5" descr="A picture containing text, clipart&#10;&#10;Description automatically generated">
            <a:extLst>
              <a:ext uri="{FF2B5EF4-FFF2-40B4-BE49-F238E27FC236}">
                <a16:creationId xmlns:a16="http://schemas.microsoft.com/office/drawing/2014/main" id="{08628CD0-39C1-E74A-B37C-5FFC42F737FA}"/>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rot="226455">
            <a:off x="-1245597" y="5206268"/>
            <a:ext cx="6053375" cy="2058148"/>
          </a:xfrm>
          <a:prstGeom prst="rect">
            <a:avLst/>
          </a:prstGeom>
        </p:spPr>
      </p:pic>
      <p:pic>
        <p:nvPicPr>
          <p:cNvPr id="12" name="Picture 11">
            <a:extLst>
              <a:ext uri="{FF2B5EF4-FFF2-40B4-BE49-F238E27FC236}">
                <a16:creationId xmlns:a16="http://schemas.microsoft.com/office/drawing/2014/main" id="{2BDBCD5E-345F-3B4A-91D1-B5E7C5421099}"/>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rot="21131645">
            <a:off x="-1664480" y="8055994"/>
            <a:ext cx="6027432" cy="2023557"/>
          </a:xfrm>
          <a:prstGeom prst="rect">
            <a:avLst/>
          </a:prstGeom>
        </p:spPr>
      </p:pic>
      <p:pic>
        <p:nvPicPr>
          <p:cNvPr id="14" name="Picture 13" descr="A picture containing shape&#10;&#10;Description automatically generated">
            <a:extLst>
              <a:ext uri="{FF2B5EF4-FFF2-40B4-BE49-F238E27FC236}">
                <a16:creationId xmlns:a16="http://schemas.microsoft.com/office/drawing/2014/main" id="{07D0A907-0844-0D41-8418-B06274E97D23}"/>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rot="485504">
            <a:off x="234677" y="-962024"/>
            <a:ext cx="5604510" cy="1881572"/>
          </a:xfrm>
          <a:prstGeom prst="rect">
            <a:avLst/>
          </a:prstGeom>
        </p:spPr>
      </p:pic>
      <p:pic>
        <p:nvPicPr>
          <p:cNvPr id="33" name="Picture 32">
            <a:extLst>
              <a:ext uri="{FF2B5EF4-FFF2-40B4-BE49-F238E27FC236}">
                <a16:creationId xmlns:a16="http://schemas.microsoft.com/office/drawing/2014/main" id="{23C03125-5CCC-3748-B2EF-F9A23D73A24D}"/>
              </a:ext>
            </a:extLst>
          </p:cNvPr>
          <p:cNvPicPr>
            <a:picLocks noChangeAspect="1"/>
          </p:cNvPicPr>
          <p:nvPr/>
        </p:nvPicPr>
        <p:blipFill rotWithShape="1">
          <a:blip r:embed="rId6">
            <a:extLst>
              <a:ext uri="{28A0092B-C50C-407E-A947-70E740481C1C}">
                <a14:useLocalDpi xmlns:a14="http://schemas.microsoft.com/office/drawing/2010/main" val="0"/>
              </a:ext>
            </a:extLst>
          </a:blip>
          <a:srcRect l="9410" r="12019" b="14894"/>
          <a:stretch/>
        </p:blipFill>
        <p:spPr>
          <a:xfrm>
            <a:off x="5238456" y="6352864"/>
            <a:ext cx="2683972" cy="2217108"/>
          </a:xfrm>
          <a:prstGeom prst="rect">
            <a:avLst/>
          </a:prstGeom>
        </p:spPr>
      </p:pic>
    </p:spTree>
    <p:extLst>
      <p:ext uri="{BB962C8B-B14F-4D97-AF65-F5344CB8AC3E}">
        <p14:creationId xmlns:p14="http://schemas.microsoft.com/office/powerpoint/2010/main" val="3431472669"/>
      </p:ext>
    </p:extLst>
  </p:cSld>
  <p:clrMapOvr>
    <a:masterClrMapping/>
  </p:clrMapOvr>
  <p:transition spd="med"/>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Group 39">
            <a:extLst>
              <a:ext uri="{FF2B5EF4-FFF2-40B4-BE49-F238E27FC236}">
                <a16:creationId xmlns:a16="http://schemas.microsoft.com/office/drawing/2014/main" id="{7EB416CD-9B55-CF42-A04C-30197FD22A3C}"/>
              </a:ext>
            </a:extLst>
          </p:cNvPr>
          <p:cNvGrpSpPr/>
          <p:nvPr/>
        </p:nvGrpSpPr>
        <p:grpSpPr>
          <a:xfrm rot="1007258">
            <a:off x="11968918" y="1439632"/>
            <a:ext cx="8917924" cy="15439250"/>
            <a:chOff x="11782763" y="-862597"/>
            <a:chExt cx="8917924" cy="15439250"/>
          </a:xfrm>
        </p:grpSpPr>
        <p:sp>
          <p:nvSpPr>
            <p:cNvPr id="41" name="Rectangle 40">
              <a:extLst>
                <a:ext uri="{FF2B5EF4-FFF2-40B4-BE49-F238E27FC236}">
                  <a16:creationId xmlns:a16="http://schemas.microsoft.com/office/drawing/2014/main" id="{A6BF06AC-22FD-FD44-8419-6C2D4AA8FA73}"/>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2" name="Rectangle 41">
              <a:extLst>
                <a:ext uri="{FF2B5EF4-FFF2-40B4-BE49-F238E27FC236}">
                  <a16:creationId xmlns:a16="http://schemas.microsoft.com/office/drawing/2014/main" id="{9D3503DD-D270-5F47-A19A-8586E0671135}"/>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sp>
        <p:nvSpPr>
          <p:cNvPr id="44" name="Rectangle 43">
            <a:extLst>
              <a:ext uri="{FF2B5EF4-FFF2-40B4-BE49-F238E27FC236}">
                <a16:creationId xmlns:a16="http://schemas.microsoft.com/office/drawing/2014/main" id="{0DE4B2CD-9BA7-F745-975D-04D6E068AAAF}"/>
              </a:ext>
            </a:extLst>
          </p:cNvPr>
          <p:cNvSpPr/>
          <p:nvPr/>
        </p:nvSpPr>
        <p:spPr>
          <a:xfrm rot="12470707" flipH="1">
            <a:off x="-8384446" y="-637188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3" name="Rectangle 2">
            <a:extLst>
              <a:ext uri="{FF2B5EF4-FFF2-40B4-BE49-F238E27FC236}">
                <a16:creationId xmlns:a16="http://schemas.microsoft.com/office/drawing/2014/main" id="{05EF5107-5BC4-E84A-AB08-D710D9F8D1A2}"/>
              </a:ext>
            </a:extLst>
          </p:cNvPr>
          <p:cNvSpPr/>
          <p:nvPr/>
        </p:nvSpPr>
        <p:spPr>
          <a:xfrm>
            <a:off x="308911" y="305549"/>
            <a:ext cx="12346080" cy="3845827"/>
          </a:xfrm>
          <a:prstGeom prst="rect">
            <a:avLst/>
          </a:prstGeom>
          <a:noFill/>
          <a:ln w="101600" cap="flat" cmpd="thickThin">
            <a:solidFill>
              <a:srgbClr val="0365C0"/>
            </a:solidFill>
            <a:miter lim="400000"/>
          </a:ln>
          <a:effectLst>
            <a:outerShdw blurRad="38100" dist="25400" dir="5400000" rotWithShape="0">
              <a:schemeClr val="bg1">
                <a:alpha val="50000"/>
              </a:scheme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24" name="Rectangle 23">
            <a:extLst>
              <a:ext uri="{FF2B5EF4-FFF2-40B4-BE49-F238E27FC236}">
                <a16:creationId xmlns:a16="http://schemas.microsoft.com/office/drawing/2014/main" id="{FDC0D07C-E46E-A94D-BECD-14C267D89B3C}"/>
              </a:ext>
            </a:extLst>
          </p:cNvPr>
          <p:cNvSpPr/>
          <p:nvPr/>
        </p:nvSpPr>
        <p:spPr>
          <a:xfrm>
            <a:off x="329360" y="5427006"/>
            <a:ext cx="12346080" cy="3845827"/>
          </a:xfrm>
          <a:prstGeom prst="rect">
            <a:avLst/>
          </a:prstGeom>
          <a:noFill/>
          <a:ln w="101600" cap="flat" cmpd="thickThin">
            <a:solidFill>
              <a:srgbClr val="0365C0"/>
            </a:solidFill>
            <a:miter lim="400000"/>
          </a:ln>
          <a:effectLst>
            <a:outerShdw blurRad="38100" dist="25400" dir="5400000" rotWithShape="0">
              <a:schemeClr val="bg1">
                <a:alpha val="50000"/>
              </a:scheme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pic>
        <p:nvPicPr>
          <p:cNvPr id="25" name="Picture 24">
            <a:extLst>
              <a:ext uri="{FF2B5EF4-FFF2-40B4-BE49-F238E27FC236}">
                <a16:creationId xmlns:a16="http://schemas.microsoft.com/office/drawing/2014/main" id="{041D68E3-A056-8C4D-97C2-0A47EFC3CE3A}"/>
              </a:ext>
            </a:extLst>
          </p:cNvPr>
          <p:cNvPicPr>
            <a:picLocks noChangeAspect="1"/>
          </p:cNvPicPr>
          <p:nvPr/>
        </p:nvPicPr>
        <p:blipFill rotWithShape="1">
          <a:blip r:embed="rId3">
            <a:extLst>
              <a:ext uri="{28A0092B-C50C-407E-A947-70E740481C1C}">
                <a14:useLocalDpi xmlns:a14="http://schemas.microsoft.com/office/drawing/2010/main" val="0"/>
              </a:ext>
            </a:extLst>
          </a:blip>
          <a:srcRect l="9410" r="12019" b="14894"/>
          <a:stretch/>
        </p:blipFill>
        <p:spPr>
          <a:xfrm>
            <a:off x="11205349" y="7853396"/>
            <a:ext cx="1470091" cy="1214376"/>
          </a:xfrm>
          <a:prstGeom prst="rect">
            <a:avLst/>
          </a:prstGeom>
        </p:spPr>
      </p:pic>
      <p:pic>
        <p:nvPicPr>
          <p:cNvPr id="26" name="Picture 25">
            <a:extLst>
              <a:ext uri="{FF2B5EF4-FFF2-40B4-BE49-F238E27FC236}">
                <a16:creationId xmlns:a16="http://schemas.microsoft.com/office/drawing/2014/main" id="{DF9023BC-FE5D-E347-A025-46D87D71425E}"/>
              </a:ext>
            </a:extLst>
          </p:cNvPr>
          <p:cNvPicPr>
            <a:picLocks noChangeAspect="1"/>
          </p:cNvPicPr>
          <p:nvPr/>
        </p:nvPicPr>
        <p:blipFill rotWithShape="1">
          <a:blip r:embed="rId3">
            <a:extLst>
              <a:ext uri="{28A0092B-C50C-407E-A947-70E740481C1C}">
                <a14:useLocalDpi xmlns:a14="http://schemas.microsoft.com/office/drawing/2010/main" val="0"/>
              </a:ext>
            </a:extLst>
          </a:blip>
          <a:srcRect l="9410" r="12019" b="14894"/>
          <a:stretch/>
        </p:blipFill>
        <p:spPr>
          <a:xfrm>
            <a:off x="349809" y="473186"/>
            <a:ext cx="1470091" cy="1214376"/>
          </a:xfrm>
          <a:prstGeom prst="rect">
            <a:avLst/>
          </a:prstGeom>
        </p:spPr>
      </p:pic>
      <p:sp>
        <p:nvSpPr>
          <p:cNvPr id="27" name="tear">
            <a:extLst>
              <a:ext uri="{FF2B5EF4-FFF2-40B4-BE49-F238E27FC236}">
                <a16:creationId xmlns:a16="http://schemas.microsoft.com/office/drawing/2014/main" id="{305B9BC5-B671-A64C-B9FA-DF2667A61C05}"/>
              </a:ext>
            </a:extLst>
          </p:cNvPr>
          <p:cNvSpPr txBox="1"/>
          <p:nvPr/>
        </p:nvSpPr>
        <p:spPr>
          <a:xfrm>
            <a:off x="1409534" y="105540"/>
            <a:ext cx="6423233" cy="378052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t">
            <a:spAutoFit/>
          </a:bodyPr>
          <a:lstStyle>
            <a:lvl1pPr>
              <a:defRPr sz="7000">
                <a:latin typeface="Gill Sans SemiBold"/>
                <a:ea typeface="Gill Sans SemiBold"/>
                <a:cs typeface="Gill Sans SemiBold"/>
                <a:sym typeface="Gill Sans SemiBold"/>
              </a:defRPr>
            </a:lvl1pPr>
          </a:lstStyle>
          <a:p>
            <a:r>
              <a:rPr lang="en-GB" sz="23900" dirty="0">
                <a:latin typeface="Gill Sans MT" panose="020B0502020104020203" pitchFamily="34" charset="77"/>
              </a:rPr>
              <a:t>sleep</a:t>
            </a:r>
            <a:endParaRPr sz="11500" dirty="0">
              <a:latin typeface="Gill Sans MT" panose="020B0502020104020203" pitchFamily="34" charset="77"/>
            </a:endParaRPr>
          </a:p>
        </p:txBody>
      </p:sp>
      <p:sp>
        <p:nvSpPr>
          <p:cNvPr id="28" name="tear">
            <a:extLst>
              <a:ext uri="{FF2B5EF4-FFF2-40B4-BE49-F238E27FC236}">
                <a16:creationId xmlns:a16="http://schemas.microsoft.com/office/drawing/2014/main" id="{3E0CFD4D-27A2-7842-AA0C-DAD97EB3ECC4}"/>
              </a:ext>
            </a:extLst>
          </p:cNvPr>
          <p:cNvSpPr txBox="1"/>
          <p:nvPr/>
        </p:nvSpPr>
        <p:spPr>
          <a:xfrm>
            <a:off x="2780204" y="5647985"/>
            <a:ext cx="10875989" cy="316496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t">
            <a:spAutoFit/>
          </a:bodyPr>
          <a:lstStyle>
            <a:lvl1pPr>
              <a:defRPr sz="7000">
                <a:latin typeface="Gill Sans SemiBold"/>
                <a:ea typeface="Gill Sans SemiBold"/>
                <a:cs typeface="Gill Sans SemiBold"/>
                <a:sym typeface="Gill Sans SemiBold"/>
              </a:defRPr>
            </a:lvl1pPr>
          </a:lstStyle>
          <a:p>
            <a:r>
              <a:rPr lang="en-GB" sz="19900" dirty="0">
                <a:latin typeface="Gill Sans MT" panose="020B0502020104020203" pitchFamily="34" charset="77"/>
              </a:rPr>
              <a:t>trolley</a:t>
            </a:r>
            <a:endParaRPr sz="23900" dirty="0">
              <a:latin typeface="Gill Sans MT" panose="020B0502020104020203" pitchFamily="34" charset="77"/>
            </a:endParaRPr>
          </a:p>
        </p:txBody>
      </p:sp>
      <p:pic>
        <p:nvPicPr>
          <p:cNvPr id="14" name="Picture 13" descr="Icon&#10;&#10;Description automatically generated">
            <a:extLst>
              <a:ext uri="{FF2B5EF4-FFF2-40B4-BE49-F238E27FC236}">
                <a16:creationId xmlns:a16="http://schemas.microsoft.com/office/drawing/2014/main" id="{E35FAD31-5F12-B246-AC59-EA86262D265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603629" y="621902"/>
            <a:ext cx="3213119" cy="3213119"/>
          </a:xfrm>
          <a:prstGeom prst="rect">
            <a:avLst/>
          </a:prstGeom>
        </p:spPr>
      </p:pic>
      <p:pic>
        <p:nvPicPr>
          <p:cNvPr id="4" name="Picture 3" descr="A picture containing logo&#10;&#10;Description automatically generated">
            <a:extLst>
              <a:ext uri="{FF2B5EF4-FFF2-40B4-BE49-F238E27FC236}">
                <a16:creationId xmlns:a16="http://schemas.microsoft.com/office/drawing/2014/main" id="{E07C3B78-7393-4B4F-B9EA-0CA9E589F5C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71529" y="5799834"/>
            <a:ext cx="3229643" cy="3229643"/>
          </a:xfrm>
          <a:prstGeom prst="rect">
            <a:avLst/>
          </a:prstGeom>
        </p:spPr>
      </p:pic>
    </p:spTree>
    <p:extLst>
      <p:ext uri="{BB962C8B-B14F-4D97-AF65-F5344CB8AC3E}">
        <p14:creationId xmlns:p14="http://schemas.microsoft.com/office/powerpoint/2010/main" val="3853088714"/>
      </p:ext>
    </p:extLst>
  </p:cSld>
  <p:clrMapOvr>
    <a:masterClrMapping/>
  </p:clrMapOvr>
  <p:transition spd="med"/>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Group 39">
            <a:extLst>
              <a:ext uri="{FF2B5EF4-FFF2-40B4-BE49-F238E27FC236}">
                <a16:creationId xmlns:a16="http://schemas.microsoft.com/office/drawing/2014/main" id="{7EB416CD-9B55-CF42-A04C-30197FD22A3C}"/>
              </a:ext>
            </a:extLst>
          </p:cNvPr>
          <p:cNvGrpSpPr/>
          <p:nvPr/>
        </p:nvGrpSpPr>
        <p:grpSpPr>
          <a:xfrm rot="1007258">
            <a:off x="11968918" y="1439632"/>
            <a:ext cx="8917924" cy="15439250"/>
            <a:chOff x="11782763" y="-862597"/>
            <a:chExt cx="8917924" cy="15439250"/>
          </a:xfrm>
        </p:grpSpPr>
        <p:sp>
          <p:nvSpPr>
            <p:cNvPr id="41" name="Rectangle 40">
              <a:extLst>
                <a:ext uri="{FF2B5EF4-FFF2-40B4-BE49-F238E27FC236}">
                  <a16:creationId xmlns:a16="http://schemas.microsoft.com/office/drawing/2014/main" id="{A6BF06AC-22FD-FD44-8419-6C2D4AA8FA73}"/>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2" name="Rectangle 41">
              <a:extLst>
                <a:ext uri="{FF2B5EF4-FFF2-40B4-BE49-F238E27FC236}">
                  <a16:creationId xmlns:a16="http://schemas.microsoft.com/office/drawing/2014/main" id="{9D3503DD-D270-5F47-A19A-8586E0671135}"/>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grpSp>
        <p:nvGrpSpPr>
          <p:cNvPr id="43" name="Group 42">
            <a:extLst>
              <a:ext uri="{FF2B5EF4-FFF2-40B4-BE49-F238E27FC236}">
                <a16:creationId xmlns:a16="http://schemas.microsoft.com/office/drawing/2014/main" id="{37D75134-4940-2E43-970D-7151127F0958}"/>
              </a:ext>
            </a:extLst>
          </p:cNvPr>
          <p:cNvGrpSpPr/>
          <p:nvPr/>
        </p:nvGrpSpPr>
        <p:grpSpPr>
          <a:xfrm rot="11574440">
            <a:off x="-8428798" y="-6316639"/>
            <a:ext cx="8917924" cy="15439250"/>
            <a:chOff x="11782763" y="-862597"/>
            <a:chExt cx="8917924" cy="15439250"/>
          </a:xfrm>
        </p:grpSpPr>
        <p:sp>
          <p:nvSpPr>
            <p:cNvPr id="44" name="Rectangle 43">
              <a:extLst>
                <a:ext uri="{FF2B5EF4-FFF2-40B4-BE49-F238E27FC236}">
                  <a16:creationId xmlns:a16="http://schemas.microsoft.com/office/drawing/2014/main" id="{0DE4B2CD-9BA7-F745-975D-04D6E068AAA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5" name="Rectangle 44">
              <a:extLst>
                <a:ext uri="{FF2B5EF4-FFF2-40B4-BE49-F238E27FC236}">
                  <a16:creationId xmlns:a16="http://schemas.microsoft.com/office/drawing/2014/main" id="{E68024AA-F9BA-D840-9EF5-E93003D788D2}"/>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sp>
        <p:nvSpPr>
          <p:cNvPr id="3" name="Rectangle 2">
            <a:extLst>
              <a:ext uri="{FF2B5EF4-FFF2-40B4-BE49-F238E27FC236}">
                <a16:creationId xmlns:a16="http://schemas.microsoft.com/office/drawing/2014/main" id="{05EF5107-5BC4-E84A-AB08-D710D9F8D1A2}"/>
              </a:ext>
            </a:extLst>
          </p:cNvPr>
          <p:cNvSpPr/>
          <p:nvPr/>
        </p:nvSpPr>
        <p:spPr>
          <a:xfrm>
            <a:off x="308911" y="305549"/>
            <a:ext cx="12346080" cy="3845827"/>
          </a:xfrm>
          <a:prstGeom prst="rect">
            <a:avLst/>
          </a:prstGeom>
          <a:noFill/>
          <a:ln w="101600" cap="flat" cmpd="thickThin">
            <a:solidFill>
              <a:srgbClr val="0365C0"/>
            </a:solidFill>
            <a:miter lim="400000"/>
          </a:ln>
          <a:effectLst>
            <a:outerShdw blurRad="38100" dist="25400" dir="5400000" rotWithShape="0">
              <a:schemeClr val="bg1">
                <a:alpha val="50000"/>
              </a:scheme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24" name="Rectangle 23">
            <a:extLst>
              <a:ext uri="{FF2B5EF4-FFF2-40B4-BE49-F238E27FC236}">
                <a16:creationId xmlns:a16="http://schemas.microsoft.com/office/drawing/2014/main" id="{FDC0D07C-E46E-A94D-BECD-14C267D89B3C}"/>
              </a:ext>
            </a:extLst>
          </p:cNvPr>
          <p:cNvSpPr/>
          <p:nvPr/>
        </p:nvSpPr>
        <p:spPr>
          <a:xfrm>
            <a:off x="329360" y="5427006"/>
            <a:ext cx="12346080" cy="3845827"/>
          </a:xfrm>
          <a:prstGeom prst="rect">
            <a:avLst/>
          </a:prstGeom>
          <a:noFill/>
          <a:ln w="101600" cap="flat" cmpd="thickThin">
            <a:solidFill>
              <a:srgbClr val="0365C0"/>
            </a:solidFill>
            <a:miter lim="400000"/>
          </a:ln>
          <a:effectLst>
            <a:outerShdw blurRad="38100" dist="25400" dir="5400000" rotWithShape="0">
              <a:schemeClr val="bg1">
                <a:alpha val="50000"/>
              </a:scheme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pic>
        <p:nvPicPr>
          <p:cNvPr id="25" name="Picture 24">
            <a:extLst>
              <a:ext uri="{FF2B5EF4-FFF2-40B4-BE49-F238E27FC236}">
                <a16:creationId xmlns:a16="http://schemas.microsoft.com/office/drawing/2014/main" id="{041D68E3-A056-8C4D-97C2-0A47EFC3CE3A}"/>
              </a:ext>
            </a:extLst>
          </p:cNvPr>
          <p:cNvPicPr>
            <a:picLocks noChangeAspect="1"/>
          </p:cNvPicPr>
          <p:nvPr/>
        </p:nvPicPr>
        <p:blipFill rotWithShape="1">
          <a:blip r:embed="rId3">
            <a:extLst>
              <a:ext uri="{28A0092B-C50C-407E-A947-70E740481C1C}">
                <a14:useLocalDpi xmlns:a14="http://schemas.microsoft.com/office/drawing/2010/main" val="0"/>
              </a:ext>
            </a:extLst>
          </a:blip>
          <a:srcRect l="9410" r="12019" b="14894"/>
          <a:stretch/>
        </p:blipFill>
        <p:spPr>
          <a:xfrm>
            <a:off x="11205349" y="7853396"/>
            <a:ext cx="1470091" cy="1214376"/>
          </a:xfrm>
          <a:prstGeom prst="rect">
            <a:avLst/>
          </a:prstGeom>
        </p:spPr>
      </p:pic>
      <p:pic>
        <p:nvPicPr>
          <p:cNvPr id="26" name="Picture 25">
            <a:extLst>
              <a:ext uri="{FF2B5EF4-FFF2-40B4-BE49-F238E27FC236}">
                <a16:creationId xmlns:a16="http://schemas.microsoft.com/office/drawing/2014/main" id="{DF9023BC-FE5D-E347-A025-46D87D71425E}"/>
              </a:ext>
            </a:extLst>
          </p:cNvPr>
          <p:cNvPicPr>
            <a:picLocks noChangeAspect="1"/>
          </p:cNvPicPr>
          <p:nvPr/>
        </p:nvPicPr>
        <p:blipFill rotWithShape="1">
          <a:blip r:embed="rId3">
            <a:extLst>
              <a:ext uri="{28A0092B-C50C-407E-A947-70E740481C1C}">
                <a14:useLocalDpi xmlns:a14="http://schemas.microsoft.com/office/drawing/2010/main" val="0"/>
              </a:ext>
            </a:extLst>
          </a:blip>
          <a:srcRect l="9410" r="12019" b="14894"/>
          <a:stretch/>
        </p:blipFill>
        <p:spPr>
          <a:xfrm>
            <a:off x="349809" y="473186"/>
            <a:ext cx="1470091" cy="1214376"/>
          </a:xfrm>
          <a:prstGeom prst="rect">
            <a:avLst/>
          </a:prstGeom>
        </p:spPr>
      </p:pic>
      <p:sp>
        <p:nvSpPr>
          <p:cNvPr id="27" name="tear">
            <a:extLst>
              <a:ext uri="{FF2B5EF4-FFF2-40B4-BE49-F238E27FC236}">
                <a16:creationId xmlns:a16="http://schemas.microsoft.com/office/drawing/2014/main" id="{305B9BC5-B671-A64C-B9FA-DF2667A61C05}"/>
              </a:ext>
            </a:extLst>
          </p:cNvPr>
          <p:cNvSpPr txBox="1"/>
          <p:nvPr/>
        </p:nvSpPr>
        <p:spPr>
          <a:xfrm>
            <a:off x="1380854" y="-94290"/>
            <a:ext cx="7029168" cy="378052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t">
            <a:spAutoFit/>
          </a:bodyPr>
          <a:lstStyle>
            <a:lvl1pPr>
              <a:defRPr sz="7000">
                <a:latin typeface="Gill Sans SemiBold"/>
                <a:ea typeface="Gill Sans SemiBold"/>
                <a:cs typeface="Gill Sans SemiBold"/>
                <a:sym typeface="Gill Sans SemiBold"/>
              </a:defRPr>
            </a:lvl1pPr>
          </a:lstStyle>
          <a:p>
            <a:r>
              <a:rPr lang="en-GB" sz="23900" dirty="0">
                <a:latin typeface="Gill Sans MT" panose="020B0502020104020203" pitchFamily="34" charset="77"/>
              </a:rPr>
              <a:t>purse</a:t>
            </a:r>
            <a:endParaRPr sz="19900" dirty="0">
              <a:latin typeface="Gill Sans MT" panose="020B0502020104020203" pitchFamily="34" charset="77"/>
            </a:endParaRPr>
          </a:p>
        </p:txBody>
      </p:sp>
      <p:sp>
        <p:nvSpPr>
          <p:cNvPr id="28" name="tear">
            <a:extLst>
              <a:ext uri="{FF2B5EF4-FFF2-40B4-BE49-F238E27FC236}">
                <a16:creationId xmlns:a16="http://schemas.microsoft.com/office/drawing/2014/main" id="{3E0CFD4D-27A2-7842-AA0C-DAD97EB3ECC4}"/>
              </a:ext>
            </a:extLst>
          </p:cNvPr>
          <p:cNvSpPr txBox="1"/>
          <p:nvPr/>
        </p:nvSpPr>
        <p:spPr>
          <a:xfrm>
            <a:off x="2837199" y="5337766"/>
            <a:ext cx="11039139" cy="378052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t">
            <a:spAutoFit/>
          </a:bodyPr>
          <a:lstStyle>
            <a:lvl1pPr>
              <a:defRPr sz="7000">
                <a:latin typeface="Gill Sans SemiBold"/>
                <a:ea typeface="Gill Sans SemiBold"/>
                <a:cs typeface="Gill Sans SemiBold"/>
                <a:sym typeface="Gill Sans SemiBold"/>
              </a:defRPr>
            </a:lvl1pPr>
          </a:lstStyle>
          <a:p>
            <a:r>
              <a:rPr lang="en-GB" sz="23900" dirty="0">
                <a:latin typeface="Gill Sans MT" panose="020B0502020104020203" pitchFamily="34" charset="77"/>
              </a:rPr>
              <a:t>bury</a:t>
            </a:r>
            <a:endParaRPr sz="13800" dirty="0">
              <a:latin typeface="Gill Sans MT" panose="020B0502020104020203" pitchFamily="34" charset="77"/>
            </a:endParaRPr>
          </a:p>
        </p:txBody>
      </p:sp>
      <p:pic>
        <p:nvPicPr>
          <p:cNvPr id="16" name="Picture 15" descr="Icon&#10;&#10;Description automatically generated with low confidence">
            <a:extLst>
              <a:ext uri="{FF2B5EF4-FFF2-40B4-BE49-F238E27FC236}">
                <a16:creationId xmlns:a16="http://schemas.microsoft.com/office/drawing/2014/main" id="{47A66356-EA56-1A4A-A997-4CD205DB3BB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738420" y="503594"/>
            <a:ext cx="3449735" cy="3449735"/>
          </a:xfrm>
          <a:prstGeom prst="rect">
            <a:avLst/>
          </a:prstGeom>
        </p:spPr>
      </p:pic>
      <p:pic>
        <p:nvPicPr>
          <p:cNvPr id="4" name="Picture 3" descr="Icon&#10;&#10;Description automatically generated">
            <a:extLst>
              <a:ext uri="{FF2B5EF4-FFF2-40B4-BE49-F238E27FC236}">
                <a16:creationId xmlns:a16="http://schemas.microsoft.com/office/drawing/2014/main" id="{C3983AB2-F5A1-494B-A4BC-9547FFBD79E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249670" y="5910930"/>
            <a:ext cx="2877978" cy="2877978"/>
          </a:xfrm>
          <a:prstGeom prst="rect">
            <a:avLst/>
          </a:prstGeom>
        </p:spPr>
      </p:pic>
    </p:spTree>
    <p:extLst>
      <p:ext uri="{BB962C8B-B14F-4D97-AF65-F5344CB8AC3E}">
        <p14:creationId xmlns:p14="http://schemas.microsoft.com/office/powerpoint/2010/main" val="2013126468"/>
      </p:ext>
    </p:extLst>
  </p:cSld>
  <p:clrMapOvr>
    <a:masterClrMapping/>
  </p:clrMapOvr>
  <p:transition spd="med"/>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Group 39">
            <a:extLst>
              <a:ext uri="{FF2B5EF4-FFF2-40B4-BE49-F238E27FC236}">
                <a16:creationId xmlns:a16="http://schemas.microsoft.com/office/drawing/2014/main" id="{7EB416CD-9B55-CF42-A04C-30197FD22A3C}"/>
              </a:ext>
            </a:extLst>
          </p:cNvPr>
          <p:cNvGrpSpPr/>
          <p:nvPr/>
        </p:nvGrpSpPr>
        <p:grpSpPr>
          <a:xfrm rot="1007258">
            <a:off x="11968918" y="1439632"/>
            <a:ext cx="8917924" cy="15439250"/>
            <a:chOff x="11782763" y="-862597"/>
            <a:chExt cx="8917924" cy="15439250"/>
          </a:xfrm>
        </p:grpSpPr>
        <p:sp>
          <p:nvSpPr>
            <p:cNvPr id="41" name="Rectangle 40">
              <a:extLst>
                <a:ext uri="{FF2B5EF4-FFF2-40B4-BE49-F238E27FC236}">
                  <a16:creationId xmlns:a16="http://schemas.microsoft.com/office/drawing/2014/main" id="{A6BF06AC-22FD-FD44-8419-6C2D4AA8FA73}"/>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2" name="Rectangle 41">
              <a:extLst>
                <a:ext uri="{FF2B5EF4-FFF2-40B4-BE49-F238E27FC236}">
                  <a16:creationId xmlns:a16="http://schemas.microsoft.com/office/drawing/2014/main" id="{9D3503DD-D270-5F47-A19A-8586E0671135}"/>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grpSp>
        <p:nvGrpSpPr>
          <p:cNvPr id="43" name="Group 42">
            <a:extLst>
              <a:ext uri="{FF2B5EF4-FFF2-40B4-BE49-F238E27FC236}">
                <a16:creationId xmlns:a16="http://schemas.microsoft.com/office/drawing/2014/main" id="{37D75134-4940-2E43-970D-7151127F0958}"/>
              </a:ext>
            </a:extLst>
          </p:cNvPr>
          <p:cNvGrpSpPr/>
          <p:nvPr/>
        </p:nvGrpSpPr>
        <p:grpSpPr>
          <a:xfrm rot="11574440">
            <a:off x="-8428798" y="-6316639"/>
            <a:ext cx="8917924" cy="15439250"/>
            <a:chOff x="11782763" y="-862597"/>
            <a:chExt cx="8917924" cy="15439250"/>
          </a:xfrm>
        </p:grpSpPr>
        <p:sp>
          <p:nvSpPr>
            <p:cNvPr id="44" name="Rectangle 43">
              <a:extLst>
                <a:ext uri="{FF2B5EF4-FFF2-40B4-BE49-F238E27FC236}">
                  <a16:creationId xmlns:a16="http://schemas.microsoft.com/office/drawing/2014/main" id="{0DE4B2CD-9BA7-F745-975D-04D6E068AAA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5" name="Rectangle 44">
              <a:extLst>
                <a:ext uri="{FF2B5EF4-FFF2-40B4-BE49-F238E27FC236}">
                  <a16:creationId xmlns:a16="http://schemas.microsoft.com/office/drawing/2014/main" id="{E68024AA-F9BA-D840-9EF5-E93003D788D2}"/>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sp>
        <p:nvSpPr>
          <p:cNvPr id="3" name="Rectangle 2">
            <a:extLst>
              <a:ext uri="{FF2B5EF4-FFF2-40B4-BE49-F238E27FC236}">
                <a16:creationId xmlns:a16="http://schemas.microsoft.com/office/drawing/2014/main" id="{05EF5107-5BC4-E84A-AB08-D710D9F8D1A2}"/>
              </a:ext>
            </a:extLst>
          </p:cNvPr>
          <p:cNvSpPr/>
          <p:nvPr/>
        </p:nvSpPr>
        <p:spPr>
          <a:xfrm>
            <a:off x="308911" y="305549"/>
            <a:ext cx="12346080" cy="3845827"/>
          </a:xfrm>
          <a:prstGeom prst="rect">
            <a:avLst/>
          </a:prstGeom>
          <a:noFill/>
          <a:ln w="101600" cap="flat" cmpd="thickThin">
            <a:solidFill>
              <a:srgbClr val="0365C0"/>
            </a:solidFill>
            <a:miter lim="400000"/>
          </a:ln>
          <a:effectLst>
            <a:outerShdw blurRad="38100" dist="25400" dir="5400000" rotWithShape="0">
              <a:schemeClr val="bg1">
                <a:alpha val="50000"/>
              </a:scheme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24" name="Rectangle 23">
            <a:extLst>
              <a:ext uri="{FF2B5EF4-FFF2-40B4-BE49-F238E27FC236}">
                <a16:creationId xmlns:a16="http://schemas.microsoft.com/office/drawing/2014/main" id="{FDC0D07C-E46E-A94D-BECD-14C267D89B3C}"/>
              </a:ext>
            </a:extLst>
          </p:cNvPr>
          <p:cNvSpPr/>
          <p:nvPr/>
        </p:nvSpPr>
        <p:spPr>
          <a:xfrm>
            <a:off x="329360" y="5427006"/>
            <a:ext cx="12346080" cy="3845827"/>
          </a:xfrm>
          <a:prstGeom prst="rect">
            <a:avLst/>
          </a:prstGeom>
          <a:noFill/>
          <a:ln w="101600" cap="flat" cmpd="thickThin">
            <a:solidFill>
              <a:srgbClr val="0365C0"/>
            </a:solidFill>
            <a:miter lim="400000"/>
          </a:ln>
          <a:effectLst>
            <a:outerShdw blurRad="38100" dist="25400" dir="5400000" rotWithShape="0">
              <a:schemeClr val="bg1">
                <a:alpha val="50000"/>
              </a:scheme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pic>
        <p:nvPicPr>
          <p:cNvPr id="25" name="Picture 24">
            <a:extLst>
              <a:ext uri="{FF2B5EF4-FFF2-40B4-BE49-F238E27FC236}">
                <a16:creationId xmlns:a16="http://schemas.microsoft.com/office/drawing/2014/main" id="{041D68E3-A056-8C4D-97C2-0A47EFC3CE3A}"/>
              </a:ext>
            </a:extLst>
          </p:cNvPr>
          <p:cNvPicPr>
            <a:picLocks noChangeAspect="1"/>
          </p:cNvPicPr>
          <p:nvPr/>
        </p:nvPicPr>
        <p:blipFill rotWithShape="1">
          <a:blip r:embed="rId3">
            <a:extLst>
              <a:ext uri="{28A0092B-C50C-407E-A947-70E740481C1C}">
                <a14:useLocalDpi xmlns:a14="http://schemas.microsoft.com/office/drawing/2010/main" val="0"/>
              </a:ext>
            </a:extLst>
          </a:blip>
          <a:srcRect l="9410" r="12019" b="14894"/>
          <a:stretch/>
        </p:blipFill>
        <p:spPr>
          <a:xfrm>
            <a:off x="11205349" y="7853396"/>
            <a:ext cx="1470091" cy="1214376"/>
          </a:xfrm>
          <a:prstGeom prst="rect">
            <a:avLst/>
          </a:prstGeom>
        </p:spPr>
      </p:pic>
      <p:pic>
        <p:nvPicPr>
          <p:cNvPr id="26" name="Picture 25">
            <a:extLst>
              <a:ext uri="{FF2B5EF4-FFF2-40B4-BE49-F238E27FC236}">
                <a16:creationId xmlns:a16="http://schemas.microsoft.com/office/drawing/2014/main" id="{DF9023BC-FE5D-E347-A025-46D87D71425E}"/>
              </a:ext>
            </a:extLst>
          </p:cNvPr>
          <p:cNvPicPr>
            <a:picLocks noChangeAspect="1"/>
          </p:cNvPicPr>
          <p:nvPr/>
        </p:nvPicPr>
        <p:blipFill rotWithShape="1">
          <a:blip r:embed="rId3">
            <a:extLst>
              <a:ext uri="{28A0092B-C50C-407E-A947-70E740481C1C}">
                <a14:useLocalDpi xmlns:a14="http://schemas.microsoft.com/office/drawing/2010/main" val="0"/>
              </a:ext>
            </a:extLst>
          </a:blip>
          <a:srcRect l="9410" r="12019" b="14894"/>
          <a:stretch/>
        </p:blipFill>
        <p:spPr>
          <a:xfrm>
            <a:off x="349809" y="473186"/>
            <a:ext cx="1470091" cy="1214376"/>
          </a:xfrm>
          <a:prstGeom prst="rect">
            <a:avLst/>
          </a:prstGeom>
        </p:spPr>
      </p:pic>
      <p:sp>
        <p:nvSpPr>
          <p:cNvPr id="27" name="tear">
            <a:extLst>
              <a:ext uri="{FF2B5EF4-FFF2-40B4-BE49-F238E27FC236}">
                <a16:creationId xmlns:a16="http://schemas.microsoft.com/office/drawing/2014/main" id="{305B9BC5-B671-A64C-B9FA-DF2667A61C05}"/>
              </a:ext>
            </a:extLst>
          </p:cNvPr>
          <p:cNvSpPr txBox="1"/>
          <p:nvPr/>
        </p:nvSpPr>
        <p:spPr>
          <a:xfrm>
            <a:off x="1386691" y="632538"/>
            <a:ext cx="7306487" cy="316496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t">
            <a:spAutoFit/>
          </a:bodyPr>
          <a:lstStyle>
            <a:lvl1pPr>
              <a:defRPr sz="7000">
                <a:latin typeface="Gill Sans SemiBold"/>
                <a:ea typeface="Gill Sans SemiBold"/>
                <a:cs typeface="Gill Sans SemiBold"/>
                <a:sym typeface="Gill Sans SemiBold"/>
              </a:defRPr>
            </a:lvl1pPr>
          </a:lstStyle>
          <a:p>
            <a:r>
              <a:rPr lang="en-GB" sz="19900" dirty="0">
                <a:latin typeface="Gill Sans MT" panose="020B0502020104020203" pitchFamily="34" charset="77"/>
              </a:rPr>
              <a:t>behave</a:t>
            </a:r>
            <a:endParaRPr sz="28700" dirty="0">
              <a:latin typeface="Gill Sans MT" panose="020B0502020104020203" pitchFamily="34" charset="77"/>
            </a:endParaRPr>
          </a:p>
        </p:txBody>
      </p:sp>
      <p:sp>
        <p:nvSpPr>
          <p:cNvPr id="28" name="tear">
            <a:extLst>
              <a:ext uri="{FF2B5EF4-FFF2-40B4-BE49-F238E27FC236}">
                <a16:creationId xmlns:a16="http://schemas.microsoft.com/office/drawing/2014/main" id="{3E0CFD4D-27A2-7842-AA0C-DAD97EB3ECC4}"/>
              </a:ext>
            </a:extLst>
          </p:cNvPr>
          <p:cNvSpPr txBox="1"/>
          <p:nvPr/>
        </p:nvSpPr>
        <p:spPr>
          <a:xfrm>
            <a:off x="1722022" y="5164399"/>
            <a:ext cx="12346080" cy="378052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t">
            <a:spAutoFit/>
          </a:bodyPr>
          <a:lstStyle>
            <a:lvl1pPr>
              <a:defRPr sz="7000">
                <a:latin typeface="Gill Sans SemiBold"/>
                <a:ea typeface="Gill Sans SemiBold"/>
                <a:cs typeface="Gill Sans SemiBold"/>
                <a:sym typeface="Gill Sans SemiBold"/>
              </a:defRPr>
            </a:lvl1pPr>
          </a:lstStyle>
          <a:p>
            <a:r>
              <a:rPr lang="en-GB" sz="23900" dirty="0">
                <a:latin typeface="Gill Sans MT" panose="020B0502020104020203" pitchFamily="34" charset="77"/>
              </a:rPr>
              <a:t>prove</a:t>
            </a:r>
            <a:endParaRPr sz="8000" dirty="0">
              <a:latin typeface="Gill Sans MT" panose="020B0502020104020203" pitchFamily="34" charset="77"/>
            </a:endParaRPr>
          </a:p>
        </p:txBody>
      </p:sp>
      <p:pic>
        <p:nvPicPr>
          <p:cNvPr id="4" name="Picture 3" descr="A picture containing text, toy, doll, vector graphics&#10;&#10;Description automatically generated">
            <a:extLst>
              <a:ext uri="{FF2B5EF4-FFF2-40B4-BE49-F238E27FC236}">
                <a16:creationId xmlns:a16="http://schemas.microsoft.com/office/drawing/2014/main" id="{B4514C29-4875-3C4C-B585-871EF35796E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097351" y="788995"/>
            <a:ext cx="3004472" cy="3004472"/>
          </a:xfrm>
          <a:prstGeom prst="rect">
            <a:avLst/>
          </a:prstGeom>
        </p:spPr>
      </p:pic>
      <p:pic>
        <p:nvPicPr>
          <p:cNvPr id="18" name="Picture 17" descr="Logo, icon&#10;&#10;Description automatically generated">
            <a:extLst>
              <a:ext uri="{FF2B5EF4-FFF2-40B4-BE49-F238E27FC236}">
                <a16:creationId xmlns:a16="http://schemas.microsoft.com/office/drawing/2014/main" id="{CB56A2D4-3A2F-D84B-91AD-7E9029093BB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08047" y="5954128"/>
            <a:ext cx="2844443" cy="2844443"/>
          </a:xfrm>
          <a:prstGeom prst="rect">
            <a:avLst/>
          </a:prstGeom>
        </p:spPr>
      </p:pic>
    </p:spTree>
    <p:extLst>
      <p:ext uri="{BB962C8B-B14F-4D97-AF65-F5344CB8AC3E}">
        <p14:creationId xmlns:p14="http://schemas.microsoft.com/office/powerpoint/2010/main" val="1721765625"/>
      </p:ext>
    </p:extLst>
  </p:cSld>
  <p:clrMapOvr>
    <a:masterClrMapping/>
  </p:clrMapOvr>
  <p:transition spd="med"/>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Group 39">
            <a:extLst>
              <a:ext uri="{FF2B5EF4-FFF2-40B4-BE49-F238E27FC236}">
                <a16:creationId xmlns:a16="http://schemas.microsoft.com/office/drawing/2014/main" id="{7EB416CD-9B55-CF42-A04C-30197FD22A3C}"/>
              </a:ext>
            </a:extLst>
          </p:cNvPr>
          <p:cNvGrpSpPr/>
          <p:nvPr/>
        </p:nvGrpSpPr>
        <p:grpSpPr>
          <a:xfrm rot="1007258">
            <a:off x="11968918" y="1439632"/>
            <a:ext cx="8917924" cy="15439250"/>
            <a:chOff x="11782763" y="-862597"/>
            <a:chExt cx="8917924" cy="15439250"/>
          </a:xfrm>
        </p:grpSpPr>
        <p:sp>
          <p:nvSpPr>
            <p:cNvPr id="41" name="Rectangle 40">
              <a:extLst>
                <a:ext uri="{FF2B5EF4-FFF2-40B4-BE49-F238E27FC236}">
                  <a16:creationId xmlns:a16="http://schemas.microsoft.com/office/drawing/2014/main" id="{A6BF06AC-22FD-FD44-8419-6C2D4AA8FA73}"/>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2" name="Rectangle 41">
              <a:extLst>
                <a:ext uri="{FF2B5EF4-FFF2-40B4-BE49-F238E27FC236}">
                  <a16:creationId xmlns:a16="http://schemas.microsoft.com/office/drawing/2014/main" id="{9D3503DD-D270-5F47-A19A-8586E0671135}"/>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grpSp>
        <p:nvGrpSpPr>
          <p:cNvPr id="43" name="Group 42">
            <a:extLst>
              <a:ext uri="{FF2B5EF4-FFF2-40B4-BE49-F238E27FC236}">
                <a16:creationId xmlns:a16="http://schemas.microsoft.com/office/drawing/2014/main" id="{37D75134-4940-2E43-970D-7151127F0958}"/>
              </a:ext>
            </a:extLst>
          </p:cNvPr>
          <p:cNvGrpSpPr/>
          <p:nvPr/>
        </p:nvGrpSpPr>
        <p:grpSpPr>
          <a:xfrm rot="11574440">
            <a:off x="-8428798" y="-6316639"/>
            <a:ext cx="8917924" cy="15439250"/>
            <a:chOff x="11782763" y="-862597"/>
            <a:chExt cx="8917924" cy="15439250"/>
          </a:xfrm>
        </p:grpSpPr>
        <p:sp>
          <p:nvSpPr>
            <p:cNvPr id="44" name="Rectangle 43">
              <a:extLst>
                <a:ext uri="{FF2B5EF4-FFF2-40B4-BE49-F238E27FC236}">
                  <a16:creationId xmlns:a16="http://schemas.microsoft.com/office/drawing/2014/main" id="{0DE4B2CD-9BA7-F745-975D-04D6E068AAA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5" name="Rectangle 44">
              <a:extLst>
                <a:ext uri="{FF2B5EF4-FFF2-40B4-BE49-F238E27FC236}">
                  <a16:creationId xmlns:a16="http://schemas.microsoft.com/office/drawing/2014/main" id="{E68024AA-F9BA-D840-9EF5-E93003D788D2}"/>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sp>
        <p:nvSpPr>
          <p:cNvPr id="3" name="Rectangle 2">
            <a:extLst>
              <a:ext uri="{FF2B5EF4-FFF2-40B4-BE49-F238E27FC236}">
                <a16:creationId xmlns:a16="http://schemas.microsoft.com/office/drawing/2014/main" id="{05EF5107-5BC4-E84A-AB08-D710D9F8D1A2}"/>
              </a:ext>
            </a:extLst>
          </p:cNvPr>
          <p:cNvSpPr/>
          <p:nvPr/>
        </p:nvSpPr>
        <p:spPr>
          <a:xfrm>
            <a:off x="308911" y="305549"/>
            <a:ext cx="12346080" cy="3845827"/>
          </a:xfrm>
          <a:prstGeom prst="rect">
            <a:avLst/>
          </a:prstGeom>
          <a:noFill/>
          <a:ln w="101600" cap="flat" cmpd="thickThin">
            <a:solidFill>
              <a:srgbClr val="0365C0"/>
            </a:solidFill>
            <a:miter lim="400000"/>
          </a:ln>
          <a:effectLst>
            <a:outerShdw blurRad="38100" dist="25400" dir="5400000" rotWithShape="0">
              <a:schemeClr val="bg1">
                <a:alpha val="50000"/>
              </a:scheme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24" name="Rectangle 23">
            <a:extLst>
              <a:ext uri="{FF2B5EF4-FFF2-40B4-BE49-F238E27FC236}">
                <a16:creationId xmlns:a16="http://schemas.microsoft.com/office/drawing/2014/main" id="{FDC0D07C-E46E-A94D-BECD-14C267D89B3C}"/>
              </a:ext>
            </a:extLst>
          </p:cNvPr>
          <p:cNvSpPr/>
          <p:nvPr/>
        </p:nvSpPr>
        <p:spPr>
          <a:xfrm>
            <a:off x="329360" y="5427006"/>
            <a:ext cx="12346080" cy="3845827"/>
          </a:xfrm>
          <a:prstGeom prst="rect">
            <a:avLst/>
          </a:prstGeom>
          <a:noFill/>
          <a:ln w="101600" cap="flat" cmpd="thickThin">
            <a:solidFill>
              <a:srgbClr val="0365C0"/>
            </a:solidFill>
            <a:miter lim="400000"/>
          </a:ln>
          <a:effectLst>
            <a:outerShdw blurRad="38100" dist="25400" dir="5400000" rotWithShape="0">
              <a:schemeClr val="bg1">
                <a:alpha val="50000"/>
              </a:scheme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pic>
        <p:nvPicPr>
          <p:cNvPr id="25" name="Picture 24">
            <a:extLst>
              <a:ext uri="{FF2B5EF4-FFF2-40B4-BE49-F238E27FC236}">
                <a16:creationId xmlns:a16="http://schemas.microsoft.com/office/drawing/2014/main" id="{041D68E3-A056-8C4D-97C2-0A47EFC3CE3A}"/>
              </a:ext>
            </a:extLst>
          </p:cNvPr>
          <p:cNvPicPr>
            <a:picLocks noChangeAspect="1"/>
          </p:cNvPicPr>
          <p:nvPr/>
        </p:nvPicPr>
        <p:blipFill rotWithShape="1">
          <a:blip r:embed="rId3">
            <a:extLst>
              <a:ext uri="{28A0092B-C50C-407E-A947-70E740481C1C}">
                <a14:useLocalDpi xmlns:a14="http://schemas.microsoft.com/office/drawing/2010/main" val="0"/>
              </a:ext>
            </a:extLst>
          </a:blip>
          <a:srcRect l="9410" r="12019" b="14894"/>
          <a:stretch/>
        </p:blipFill>
        <p:spPr>
          <a:xfrm>
            <a:off x="11205349" y="7853396"/>
            <a:ext cx="1470091" cy="1214376"/>
          </a:xfrm>
          <a:prstGeom prst="rect">
            <a:avLst/>
          </a:prstGeom>
        </p:spPr>
      </p:pic>
      <p:pic>
        <p:nvPicPr>
          <p:cNvPr id="26" name="Picture 25">
            <a:extLst>
              <a:ext uri="{FF2B5EF4-FFF2-40B4-BE49-F238E27FC236}">
                <a16:creationId xmlns:a16="http://schemas.microsoft.com/office/drawing/2014/main" id="{DF9023BC-FE5D-E347-A025-46D87D71425E}"/>
              </a:ext>
            </a:extLst>
          </p:cNvPr>
          <p:cNvPicPr>
            <a:picLocks noChangeAspect="1"/>
          </p:cNvPicPr>
          <p:nvPr/>
        </p:nvPicPr>
        <p:blipFill rotWithShape="1">
          <a:blip r:embed="rId3">
            <a:extLst>
              <a:ext uri="{28A0092B-C50C-407E-A947-70E740481C1C}">
                <a14:useLocalDpi xmlns:a14="http://schemas.microsoft.com/office/drawing/2010/main" val="0"/>
              </a:ext>
            </a:extLst>
          </a:blip>
          <a:srcRect l="9410" r="12019" b="14894"/>
          <a:stretch/>
        </p:blipFill>
        <p:spPr>
          <a:xfrm>
            <a:off x="349809" y="473186"/>
            <a:ext cx="1470091" cy="1214376"/>
          </a:xfrm>
          <a:prstGeom prst="rect">
            <a:avLst/>
          </a:prstGeom>
        </p:spPr>
      </p:pic>
      <p:sp>
        <p:nvSpPr>
          <p:cNvPr id="27" name="tear">
            <a:extLst>
              <a:ext uri="{FF2B5EF4-FFF2-40B4-BE49-F238E27FC236}">
                <a16:creationId xmlns:a16="http://schemas.microsoft.com/office/drawing/2014/main" id="{305B9BC5-B671-A64C-B9FA-DF2667A61C05}"/>
              </a:ext>
            </a:extLst>
          </p:cNvPr>
          <p:cNvSpPr txBox="1"/>
          <p:nvPr/>
        </p:nvSpPr>
        <p:spPr>
          <a:xfrm>
            <a:off x="-1474276" y="555903"/>
            <a:ext cx="11999897" cy="316496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t">
            <a:spAutoFit/>
          </a:bodyPr>
          <a:lstStyle>
            <a:lvl1pPr>
              <a:defRPr sz="7000">
                <a:latin typeface="Gill Sans SemiBold"/>
                <a:ea typeface="Gill Sans SemiBold"/>
                <a:cs typeface="Gill Sans SemiBold"/>
                <a:sym typeface="Gill Sans SemiBold"/>
              </a:defRPr>
            </a:lvl1pPr>
          </a:lstStyle>
          <a:p>
            <a:r>
              <a:rPr lang="en-GB" sz="19900" dirty="0">
                <a:latin typeface="Gill Sans MT" panose="020B0502020104020203" pitchFamily="34" charset="77"/>
              </a:rPr>
              <a:t>fraud</a:t>
            </a:r>
            <a:endParaRPr sz="23900" dirty="0">
              <a:latin typeface="Gill Sans MT" panose="020B0502020104020203" pitchFamily="34" charset="77"/>
            </a:endParaRPr>
          </a:p>
        </p:txBody>
      </p:sp>
      <p:sp>
        <p:nvSpPr>
          <p:cNvPr id="28" name="tear">
            <a:extLst>
              <a:ext uri="{FF2B5EF4-FFF2-40B4-BE49-F238E27FC236}">
                <a16:creationId xmlns:a16="http://schemas.microsoft.com/office/drawing/2014/main" id="{3E0CFD4D-27A2-7842-AA0C-DAD97EB3ECC4}"/>
              </a:ext>
            </a:extLst>
          </p:cNvPr>
          <p:cNvSpPr txBox="1"/>
          <p:nvPr/>
        </p:nvSpPr>
        <p:spPr>
          <a:xfrm>
            <a:off x="2604960" y="5704841"/>
            <a:ext cx="11000055" cy="316496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t">
            <a:spAutoFit/>
          </a:bodyPr>
          <a:lstStyle>
            <a:lvl1pPr>
              <a:defRPr sz="7000">
                <a:latin typeface="Gill Sans SemiBold"/>
                <a:ea typeface="Gill Sans SemiBold"/>
                <a:cs typeface="Gill Sans SemiBold"/>
                <a:sym typeface="Gill Sans SemiBold"/>
              </a:defRPr>
            </a:lvl1pPr>
          </a:lstStyle>
          <a:p>
            <a:r>
              <a:rPr lang="en-GB" sz="19900" dirty="0">
                <a:latin typeface="Gill Sans MT" panose="020B0502020104020203" pitchFamily="34" charset="77"/>
              </a:rPr>
              <a:t>wield</a:t>
            </a:r>
            <a:endParaRPr sz="16600" dirty="0">
              <a:latin typeface="Gill Sans MT" panose="020B0502020104020203" pitchFamily="34" charset="77"/>
            </a:endParaRPr>
          </a:p>
        </p:txBody>
      </p:sp>
      <p:pic>
        <p:nvPicPr>
          <p:cNvPr id="4" name="Picture 3" descr="Icon&#10;&#10;Description automatically generated">
            <a:extLst>
              <a:ext uri="{FF2B5EF4-FFF2-40B4-BE49-F238E27FC236}">
                <a16:creationId xmlns:a16="http://schemas.microsoft.com/office/drawing/2014/main" id="{FB418C16-EDD6-714F-B80A-3E28C278001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480089" y="677862"/>
            <a:ext cx="3110217" cy="3110217"/>
          </a:xfrm>
          <a:prstGeom prst="rect">
            <a:avLst/>
          </a:prstGeom>
        </p:spPr>
      </p:pic>
      <p:pic>
        <p:nvPicPr>
          <p:cNvPr id="18" name="Picture 17" descr="A picture containing logo&#10;&#10;Description automatically generated">
            <a:extLst>
              <a:ext uri="{FF2B5EF4-FFF2-40B4-BE49-F238E27FC236}">
                <a16:creationId xmlns:a16="http://schemas.microsoft.com/office/drawing/2014/main" id="{3CCCD099-F3C7-CE4D-8F47-EFB4A17D26D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71508" y="5013364"/>
            <a:ext cx="4066903" cy="4066903"/>
          </a:xfrm>
          <a:prstGeom prst="rect">
            <a:avLst/>
          </a:prstGeom>
        </p:spPr>
      </p:pic>
    </p:spTree>
    <p:extLst>
      <p:ext uri="{BB962C8B-B14F-4D97-AF65-F5344CB8AC3E}">
        <p14:creationId xmlns:p14="http://schemas.microsoft.com/office/powerpoint/2010/main" val="2107518671"/>
      </p:ext>
    </p:extLst>
  </p:cSld>
  <p:clrMapOvr>
    <a:masterClrMapping/>
  </p:clrMapOvr>
  <p:transition spd="med"/>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Group 39">
            <a:extLst>
              <a:ext uri="{FF2B5EF4-FFF2-40B4-BE49-F238E27FC236}">
                <a16:creationId xmlns:a16="http://schemas.microsoft.com/office/drawing/2014/main" id="{7EB416CD-9B55-CF42-A04C-30197FD22A3C}"/>
              </a:ext>
            </a:extLst>
          </p:cNvPr>
          <p:cNvGrpSpPr/>
          <p:nvPr/>
        </p:nvGrpSpPr>
        <p:grpSpPr>
          <a:xfrm rot="1007258">
            <a:off x="11968918" y="1439632"/>
            <a:ext cx="8917924" cy="15439250"/>
            <a:chOff x="11782763" y="-862597"/>
            <a:chExt cx="8917924" cy="15439250"/>
          </a:xfrm>
        </p:grpSpPr>
        <p:sp>
          <p:nvSpPr>
            <p:cNvPr id="41" name="Rectangle 40">
              <a:extLst>
                <a:ext uri="{FF2B5EF4-FFF2-40B4-BE49-F238E27FC236}">
                  <a16:creationId xmlns:a16="http://schemas.microsoft.com/office/drawing/2014/main" id="{A6BF06AC-22FD-FD44-8419-6C2D4AA8FA73}"/>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2" name="Rectangle 41">
              <a:extLst>
                <a:ext uri="{FF2B5EF4-FFF2-40B4-BE49-F238E27FC236}">
                  <a16:creationId xmlns:a16="http://schemas.microsoft.com/office/drawing/2014/main" id="{9D3503DD-D270-5F47-A19A-8586E0671135}"/>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sp>
        <p:nvSpPr>
          <p:cNvPr id="44" name="Rectangle 43">
            <a:extLst>
              <a:ext uri="{FF2B5EF4-FFF2-40B4-BE49-F238E27FC236}">
                <a16:creationId xmlns:a16="http://schemas.microsoft.com/office/drawing/2014/main" id="{0DE4B2CD-9BA7-F745-975D-04D6E068AAAF}"/>
              </a:ext>
            </a:extLst>
          </p:cNvPr>
          <p:cNvSpPr/>
          <p:nvPr/>
        </p:nvSpPr>
        <p:spPr>
          <a:xfrm rot="12470707" flipH="1">
            <a:off x="-8384446" y="-6087309"/>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3" name="Rectangle 2">
            <a:extLst>
              <a:ext uri="{FF2B5EF4-FFF2-40B4-BE49-F238E27FC236}">
                <a16:creationId xmlns:a16="http://schemas.microsoft.com/office/drawing/2014/main" id="{05EF5107-5BC4-E84A-AB08-D710D9F8D1A2}"/>
              </a:ext>
            </a:extLst>
          </p:cNvPr>
          <p:cNvSpPr/>
          <p:nvPr/>
        </p:nvSpPr>
        <p:spPr>
          <a:xfrm>
            <a:off x="308911" y="305549"/>
            <a:ext cx="12346080" cy="3845827"/>
          </a:xfrm>
          <a:prstGeom prst="rect">
            <a:avLst/>
          </a:prstGeom>
          <a:noFill/>
          <a:ln w="101600" cap="flat" cmpd="thickThin">
            <a:solidFill>
              <a:srgbClr val="0365C0"/>
            </a:solidFill>
            <a:miter lim="400000"/>
          </a:ln>
          <a:effectLst>
            <a:outerShdw blurRad="38100" dist="25400" dir="5400000" rotWithShape="0">
              <a:schemeClr val="bg1">
                <a:alpha val="50000"/>
              </a:scheme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24" name="Rectangle 23">
            <a:extLst>
              <a:ext uri="{FF2B5EF4-FFF2-40B4-BE49-F238E27FC236}">
                <a16:creationId xmlns:a16="http://schemas.microsoft.com/office/drawing/2014/main" id="{FDC0D07C-E46E-A94D-BECD-14C267D89B3C}"/>
              </a:ext>
            </a:extLst>
          </p:cNvPr>
          <p:cNvSpPr/>
          <p:nvPr/>
        </p:nvSpPr>
        <p:spPr>
          <a:xfrm>
            <a:off x="329360" y="5427006"/>
            <a:ext cx="12346080" cy="3845827"/>
          </a:xfrm>
          <a:prstGeom prst="rect">
            <a:avLst/>
          </a:prstGeom>
          <a:noFill/>
          <a:ln w="101600" cap="flat" cmpd="thickThin">
            <a:solidFill>
              <a:srgbClr val="0365C0"/>
            </a:solidFill>
            <a:miter lim="400000"/>
          </a:ln>
          <a:effectLst>
            <a:outerShdw blurRad="38100" dist="25400" dir="5400000" rotWithShape="0">
              <a:schemeClr val="bg1">
                <a:alpha val="50000"/>
              </a:scheme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pic>
        <p:nvPicPr>
          <p:cNvPr id="25" name="Picture 24">
            <a:extLst>
              <a:ext uri="{FF2B5EF4-FFF2-40B4-BE49-F238E27FC236}">
                <a16:creationId xmlns:a16="http://schemas.microsoft.com/office/drawing/2014/main" id="{041D68E3-A056-8C4D-97C2-0A47EFC3CE3A}"/>
              </a:ext>
            </a:extLst>
          </p:cNvPr>
          <p:cNvPicPr>
            <a:picLocks noChangeAspect="1"/>
          </p:cNvPicPr>
          <p:nvPr/>
        </p:nvPicPr>
        <p:blipFill rotWithShape="1">
          <a:blip r:embed="rId3">
            <a:extLst>
              <a:ext uri="{28A0092B-C50C-407E-A947-70E740481C1C}">
                <a14:useLocalDpi xmlns:a14="http://schemas.microsoft.com/office/drawing/2010/main" val="0"/>
              </a:ext>
            </a:extLst>
          </a:blip>
          <a:srcRect l="9410" r="12019" b="14894"/>
          <a:stretch/>
        </p:blipFill>
        <p:spPr>
          <a:xfrm>
            <a:off x="11205349" y="7853396"/>
            <a:ext cx="1470091" cy="1214376"/>
          </a:xfrm>
          <a:prstGeom prst="rect">
            <a:avLst/>
          </a:prstGeom>
        </p:spPr>
      </p:pic>
      <p:pic>
        <p:nvPicPr>
          <p:cNvPr id="26" name="Picture 25">
            <a:extLst>
              <a:ext uri="{FF2B5EF4-FFF2-40B4-BE49-F238E27FC236}">
                <a16:creationId xmlns:a16="http://schemas.microsoft.com/office/drawing/2014/main" id="{DF9023BC-FE5D-E347-A025-46D87D71425E}"/>
              </a:ext>
            </a:extLst>
          </p:cNvPr>
          <p:cNvPicPr>
            <a:picLocks noChangeAspect="1"/>
          </p:cNvPicPr>
          <p:nvPr/>
        </p:nvPicPr>
        <p:blipFill rotWithShape="1">
          <a:blip r:embed="rId3">
            <a:extLst>
              <a:ext uri="{28A0092B-C50C-407E-A947-70E740481C1C}">
                <a14:useLocalDpi xmlns:a14="http://schemas.microsoft.com/office/drawing/2010/main" val="0"/>
              </a:ext>
            </a:extLst>
          </a:blip>
          <a:srcRect l="9410" r="12019" b="14894"/>
          <a:stretch/>
        </p:blipFill>
        <p:spPr>
          <a:xfrm>
            <a:off x="349809" y="473186"/>
            <a:ext cx="1470091" cy="1214376"/>
          </a:xfrm>
          <a:prstGeom prst="rect">
            <a:avLst/>
          </a:prstGeom>
        </p:spPr>
      </p:pic>
      <p:sp>
        <p:nvSpPr>
          <p:cNvPr id="27" name="tear">
            <a:extLst>
              <a:ext uri="{FF2B5EF4-FFF2-40B4-BE49-F238E27FC236}">
                <a16:creationId xmlns:a16="http://schemas.microsoft.com/office/drawing/2014/main" id="{305B9BC5-B671-A64C-B9FA-DF2667A61C05}"/>
              </a:ext>
            </a:extLst>
          </p:cNvPr>
          <p:cNvSpPr txBox="1"/>
          <p:nvPr/>
        </p:nvSpPr>
        <p:spPr>
          <a:xfrm>
            <a:off x="721660" y="837952"/>
            <a:ext cx="8375691" cy="265713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t">
            <a:spAutoFit/>
          </a:bodyPr>
          <a:lstStyle>
            <a:lvl1pPr>
              <a:defRPr sz="7000">
                <a:latin typeface="Gill Sans SemiBold"/>
                <a:ea typeface="Gill Sans SemiBold"/>
                <a:cs typeface="Gill Sans SemiBold"/>
                <a:sym typeface="Gill Sans SemiBold"/>
              </a:defRPr>
            </a:lvl1pPr>
          </a:lstStyle>
          <a:p>
            <a:r>
              <a:rPr lang="en-GB" sz="16600" dirty="0">
                <a:latin typeface="Gill Sans MT" panose="020B0502020104020203" pitchFamily="34" charset="77"/>
              </a:rPr>
              <a:t>rigmarole</a:t>
            </a:r>
            <a:endParaRPr sz="11500" dirty="0">
              <a:latin typeface="Gill Sans MT" panose="020B0502020104020203" pitchFamily="34" charset="77"/>
            </a:endParaRPr>
          </a:p>
        </p:txBody>
      </p:sp>
      <p:sp>
        <p:nvSpPr>
          <p:cNvPr id="28" name="tear">
            <a:extLst>
              <a:ext uri="{FF2B5EF4-FFF2-40B4-BE49-F238E27FC236}">
                <a16:creationId xmlns:a16="http://schemas.microsoft.com/office/drawing/2014/main" id="{3E0CFD4D-27A2-7842-AA0C-DAD97EB3ECC4}"/>
              </a:ext>
            </a:extLst>
          </p:cNvPr>
          <p:cNvSpPr txBox="1"/>
          <p:nvPr/>
        </p:nvSpPr>
        <p:spPr>
          <a:xfrm>
            <a:off x="1084854" y="6021350"/>
            <a:ext cx="12965430" cy="265713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t">
            <a:spAutoFit/>
          </a:bodyPr>
          <a:lstStyle>
            <a:lvl1pPr>
              <a:defRPr sz="7000">
                <a:latin typeface="Gill Sans SemiBold"/>
                <a:ea typeface="Gill Sans SemiBold"/>
                <a:cs typeface="Gill Sans SemiBold"/>
                <a:sym typeface="Gill Sans SemiBold"/>
              </a:defRPr>
            </a:lvl1pPr>
          </a:lstStyle>
          <a:p>
            <a:r>
              <a:rPr lang="en-GB" sz="16600" dirty="0">
                <a:latin typeface="Gill Sans MT" panose="020B0502020104020203" pitchFamily="34" charset="77"/>
              </a:rPr>
              <a:t>evidence</a:t>
            </a:r>
            <a:endParaRPr sz="9600" dirty="0">
              <a:latin typeface="Gill Sans MT" panose="020B0502020104020203" pitchFamily="34" charset="77"/>
            </a:endParaRPr>
          </a:p>
        </p:txBody>
      </p:sp>
      <p:pic>
        <p:nvPicPr>
          <p:cNvPr id="14" name="Picture 13" descr="Icon&#10;&#10;Description automatically generated">
            <a:extLst>
              <a:ext uri="{FF2B5EF4-FFF2-40B4-BE49-F238E27FC236}">
                <a16:creationId xmlns:a16="http://schemas.microsoft.com/office/drawing/2014/main" id="{6CC8F423-A9B2-5946-92F5-CD016351813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333654" y="769884"/>
            <a:ext cx="2949486" cy="2949486"/>
          </a:xfrm>
          <a:prstGeom prst="rect">
            <a:avLst/>
          </a:prstGeom>
        </p:spPr>
      </p:pic>
      <p:pic>
        <p:nvPicPr>
          <p:cNvPr id="4" name="Picture 3" descr="A screenshot of a video game&#10;&#10;Description automatically generated with medium confidence">
            <a:extLst>
              <a:ext uri="{FF2B5EF4-FFF2-40B4-BE49-F238E27FC236}">
                <a16:creationId xmlns:a16="http://schemas.microsoft.com/office/drawing/2014/main" id="{3F45B9CD-C10B-D64C-B70F-6C8E689B188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945431" y="7419711"/>
            <a:ext cx="1675316" cy="1675316"/>
          </a:xfrm>
          <a:prstGeom prst="rect">
            <a:avLst/>
          </a:prstGeom>
        </p:spPr>
      </p:pic>
      <p:pic>
        <p:nvPicPr>
          <p:cNvPr id="7" name="Picture 6" descr="Icon, circle&#10;&#10;Description automatically generated">
            <a:extLst>
              <a:ext uri="{FF2B5EF4-FFF2-40B4-BE49-F238E27FC236}">
                <a16:creationId xmlns:a16="http://schemas.microsoft.com/office/drawing/2014/main" id="{96BAFEBB-3F89-E74C-B8D2-BF1D55E4FA07}"/>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47105" y="5557426"/>
            <a:ext cx="2278823" cy="2278823"/>
          </a:xfrm>
          <a:prstGeom prst="rect">
            <a:avLst/>
          </a:prstGeom>
        </p:spPr>
      </p:pic>
    </p:spTree>
    <p:extLst>
      <p:ext uri="{BB962C8B-B14F-4D97-AF65-F5344CB8AC3E}">
        <p14:creationId xmlns:p14="http://schemas.microsoft.com/office/powerpoint/2010/main" val="3443650429"/>
      </p:ext>
    </p:extLst>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 name="Vocabulary Ninja"/>
          <p:cNvSpPr txBox="1"/>
          <p:nvPr/>
        </p:nvSpPr>
        <p:spPr>
          <a:xfrm>
            <a:off x="2762055" y="8514866"/>
            <a:ext cx="102656" cy="79508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500" b="1">
                <a:solidFill>
                  <a:schemeClr val="accent5"/>
                </a:solidFill>
                <a:latin typeface="American Typewriter"/>
                <a:ea typeface="American Typewriter"/>
                <a:cs typeface="American Typewriter"/>
                <a:sym typeface="American Typewriter"/>
              </a:defRPr>
            </a:lvl1pPr>
          </a:lstStyle>
          <a:p>
            <a:endParaRPr dirty="0">
              <a:latin typeface="Gill Sans MT" panose="020B0502020104020203" pitchFamily="34" charset="77"/>
            </a:endParaRPr>
          </a:p>
        </p:txBody>
      </p:sp>
      <p:sp>
        <p:nvSpPr>
          <p:cNvPr id="130" name="This Week's Words"/>
          <p:cNvSpPr txBox="1"/>
          <p:nvPr/>
        </p:nvSpPr>
        <p:spPr>
          <a:xfrm>
            <a:off x="472709" y="430311"/>
            <a:ext cx="12059391" cy="1456809"/>
          </a:xfrm>
          <a:prstGeom prst="rect">
            <a:avLst/>
          </a:prstGeom>
          <a:ln w="12700">
            <a:noFill/>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10100">
                <a:solidFill>
                  <a:schemeClr val="accent5"/>
                </a:solidFill>
                <a:latin typeface="Gill Sans SemiBold"/>
                <a:ea typeface="Gill Sans SemiBold"/>
                <a:cs typeface="Gill Sans SemiBold"/>
                <a:sym typeface="Gill Sans SemiBold"/>
              </a:defRPr>
            </a:lvl1pPr>
          </a:lstStyle>
          <a:p>
            <a:r>
              <a:rPr lang="en-GB" sz="8800" b="1" dirty="0">
                <a:ln w="0">
                  <a:solidFill>
                    <a:schemeClr val="bg1"/>
                  </a:solidFill>
                </a:ln>
                <a:solidFill>
                  <a:schemeClr val="tx1"/>
                </a:solidFill>
                <a:effectLst>
                  <a:outerShdw dist="38100" algn="l" rotWithShape="0">
                    <a:schemeClr val="bg1"/>
                  </a:outerShdw>
                </a:effectLst>
                <a:latin typeface="Gill Sans" panose="020B0502020104020203" pitchFamily="34" charset="-79"/>
                <a:cs typeface="Gill Sans" panose="020B0502020104020203" pitchFamily="34" charset="-79"/>
              </a:rPr>
              <a:t>Grasshopper (Tier 1)</a:t>
            </a:r>
            <a:endParaRPr sz="8800" b="1" dirty="0">
              <a:ln w="0">
                <a:solidFill>
                  <a:schemeClr val="bg1"/>
                </a:solidFill>
              </a:ln>
              <a:solidFill>
                <a:schemeClr val="tx1"/>
              </a:solidFill>
              <a:effectLst>
                <a:outerShdw dist="38100" algn="l" rotWithShape="0">
                  <a:schemeClr val="bg1"/>
                </a:outerShdw>
              </a:effectLst>
              <a:latin typeface="Gill Sans" panose="020B0502020104020203" pitchFamily="34" charset="-79"/>
              <a:cs typeface="Gill Sans" panose="020B0502020104020203" pitchFamily="34" charset="-79"/>
            </a:endParaRPr>
          </a:p>
        </p:txBody>
      </p:sp>
      <p:sp>
        <p:nvSpPr>
          <p:cNvPr id="133" name="tear"/>
          <p:cNvSpPr txBox="1"/>
          <p:nvPr/>
        </p:nvSpPr>
        <p:spPr>
          <a:xfrm>
            <a:off x="5760823" y="2274766"/>
            <a:ext cx="1599798" cy="85664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900" b="1">
                <a:latin typeface="American Typewriter"/>
                <a:ea typeface="American Typewriter"/>
                <a:cs typeface="American Typewriter"/>
                <a:sym typeface="American Typewriter"/>
              </a:defRPr>
            </a:lvl1pPr>
          </a:lstStyle>
          <a:p>
            <a:pPr>
              <a:defRPr b="0">
                <a:latin typeface="+mn-lt"/>
                <a:ea typeface="+mn-ea"/>
                <a:cs typeface="+mn-cs"/>
                <a:sym typeface="Helvetica Light"/>
              </a:defRPr>
            </a:pPr>
            <a:r>
              <a:rPr lang="en-GB" b="1" dirty="0">
                <a:latin typeface="Gill Sans MT" panose="020B0502020104020203" pitchFamily="34" charset="77"/>
                <a:sym typeface="American Typewriter"/>
              </a:rPr>
              <a:t>sleep	</a:t>
            </a:r>
            <a:endParaRPr b="1" dirty="0">
              <a:latin typeface="Gill Sans MT" panose="020B0502020104020203" pitchFamily="34" charset="77"/>
              <a:sym typeface="American Typewriter"/>
            </a:endParaRPr>
          </a:p>
        </p:txBody>
      </p:sp>
      <p:sp>
        <p:nvSpPr>
          <p:cNvPr id="134" name="office"/>
          <p:cNvSpPr txBox="1"/>
          <p:nvPr/>
        </p:nvSpPr>
        <p:spPr>
          <a:xfrm>
            <a:off x="5550848" y="3183419"/>
            <a:ext cx="2019785" cy="85664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900" b="1">
                <a:latin typeface="American Typewriter"/>
                <a:ea typeface="American Typewriter"/>
                <a:cs typeface="American Typewriter"/>
                <a:sym typeface="American Typewriter"/>
              </a:defRPr>
            </a:lvl1pPr>
          </a:lstStyle>
          <a:p>
            <a:r>
              <a:rPr lang="en-GB" dirty="0">
                <a:latin typeface="Gill Sans MT" panose="020B0502020104020203" pitchFamily="34" charset="77"/>
              </a:rPr>
              <a:t>trolley</a:t>
            </a:r>
            <a:endParaRPr dirty="0">
              <a:latin typeface="Gill Sans MT" panose="020B0502020104020203" pitchFamily="34" charset="77"/>
            </a:endParaRPr>
          </a:p>
        </p:txBody>
      </p:sp>
      <p:sp>
        <p:nvSpPr>
          <p:cNvPr id="135" name="spare"/>
          <p:cNvSpPr txBox="1"/>
          <p:nvPr/>
        </p:nvSpPr>
        <p:spPr>
          <a:xfrm>
            <a:off x="5694306" y="4033018"/>
            <a:ext cx="1732847" cy="85664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900" b="1">
                <a:latin typeface="American Typewriter"/>
                <a:ea typeface="American Typewriter"/>
                <a:cs typeface="American Typewriter"/>
                <a:sym typeface="American Typewriter"/>
              </a:defRPr>
            </a:lvl1pPr>
          </a:lstStyle>
          <a:p>
            <a:pPr>
              <a:defRPr b="0">
                <a:latin typeface="+mn-lt"/>
                <a:ea typeface="+mn-ea"/>
                <a:cs typeface="+mn-cs"/>
                <a:sym typeface="Helvetica Light"/>
              </a:defRPr>
            </a:pPr>
            <a:r>
              <a:rPr lang="en-GB" b="1" dirty="0">
                <a:latin typeface="Gill Sans MT" panose="020B0502020104020203" pitchFamily="34" charset="77"/>
                <a:sym typeface="American Typewriter"/>
              </a:rPr>
              <a:t>purse</a:t>
            </a:r>
            <a:endParaRPr b="1" dirty="0">
              <a:latin typeface="Gill Sans MT" panose="020B0502020104020203" pitchFamily="34" charset="77"/>
              <a:sym typeface="American Typewriter"/>
            </a:endParaRPr>
          </a:p>
        </p:txBody>
      </p:sp>
      <p:sp>
        <p:nvSpPr>
          <p:cNvPr id="136" name="chipped"/>
          <p:cNvSpPr txBox="1"/>
          <p:nvPr/>
        </p:nvSpPr>
        <p:spPr>
          <a:xfrm>
            <a:off x="5840989" y="4958818"/>
            <a:ext cx="1439498" cy="85664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900" b="1">
                <a:latin typeface="American Typewriter"/>
                <a:ea typeface="American Typewriter"/>
                <a:cs typeface="American Typewriter"/>
                <a:sym typeface="American Typewriter"/>
              </a:defRPr>
            </a:lvl1pPr>
          </a:lstStyle>
          <a:p>
            <a:r>
              <a:rPr lang="en-GB" dirty="0">
                <a:latin typeface="Gill Sans MT" panose="020B0502020104020203" pitchFamily="34" charset="77"/>
              </a:rPr>
              <a:t>bury</a:t>
            </a:r>
            <a:endParaRPr dirty="0">
              <a:latin typeface="Gill Sans MT" panose="020B0502020104020203" pitchFamily="34" charset="77"/>
            </a:endParaRPr>
          </a:p>
        </p:txBody>
      </p:sp>
      <p:sp>
        <p:nvSpPr>
          <p:cNvPr id="137" name="lift"/>
          <p:cNvSpPr txBox="1"/>
          <p:nvPr/>
        </p:nvSpPr>
        <p:spPr>
          <a:xfrm>
            <a:off x="5469089" y="5829370"/>
            <a:ext cx="2183290" cy="85664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900" b="1">
                <a:latin typeface="American Typewriter"/>
                <a:ea typeface="American Typewriter"/>
                <a:cs typeface="American Typewriter"/>
                <a:sym typeface="American Typewriter"/>
              </a:defRPr>
            </a:lvl1pPr>
          </a:lstStyle>
          <a:p>
            <a:r>
              <a:rPr lang="en-GB" dirty="0">
                <a:latin typeface="Gill Sans MT" panose="020B0502020104020203" pitchFamily="34" charset="77"/>
              </a:rPr>
              <a:t>behave</a:t>
            </a:r>
            <a:endParaRPr dirty="0">
              <a:latin typeface="Gill Sans MT" panose="020B0502020104020203" pitchFamily="34" charset="77"/>
            </a:endParaRPr>
          </a:p>
        </p:txBody>
      </p:sp>
      <p:pic>
        <p:nvPicPr>
          <p:cNvPr id="6" name="Picture 5" descr="A close up of a sign&#10;&#10;Description automatically generated">
            <a:extLst>
              <a:ext uri="{FF2B5EF4-FFF2-40B4-BE49-F238E27FC236}">
                <a16:creationId xmlns:a16="http://schemas.microsoft.com/office/drawing/2014/main" id="{425C565A-0887-F647-81E8-E14EE96CE6C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98591" y="7184741"/>
            <a:ext cx="3124200" cy="2387600"/>
          </a:xfrm>
          <a:prstGeom prst="rect">
            <a:avLst/>
          </a:prstGeom>
        </p:spPr>
      </p:pic>
      <p:grpSp>
        <p:nvGrpSpPr>
          <p:cNvPr id="9" name="Group 8">
            <a:extLst>
              <a:ext uri="{FF2B5EF4-FFF2-40B4-BE49-F238E27FC236}">
                <a16:creationId xmlns:a16="http://schemas.microsoft.com/office/drawing/2014/main" id="{85AC141E-CA5D-8D41-B1C5-845DA38E949D}"/>
              </a:ext>
            </a:extLst>
          </p:cNvPr>
          <p:cNvGrpSpPr/>
          <p:nvPr/>
        </p:nvGrpSpPr>
        <p:grpSpPr>
          <a:xfrm>
            <a:off x="-8642579" y="-164678"/>
            <a:ext cx="10029965" cy="15256120"/>
            <a:chOff x="-8642579" y="-164678"/>
            <a:chExt cx="10029965" cy="15256120"/>
          </a:xfrm>
        </p:grpSpPr>
        <p:sp>
          <p:nvSpPr>
            <p:cNvPr id="3" name="Rectangle 2">
              <a:extLst>
                <a:ext uri="{FF2B5EF4-FFF2-40B4-BE49-F238E27FC236}">
                  <a16:creationId xmlns:a16="http://schemas.microsoft.com/office/drawing/2014/main" id="{32EBAF2A-443F-9D47-8F51-8E2A05EE57A3}"/>
                </a:ext>
              </a:extLst>
            </p:cNvPr>
            <p:cNvSpPr/>
            <p:nvPr/>
          </p:nvSpPr>
          <p:spPr>
            <a:xfrm rot="20706798" flipH="1">
              <a:off x="-8642579" y="-10966"/>
              <a:ext cx="9434333"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28" name="Rectangle 27">
              <a:extLst>
                <a:ext uri="{FF2B5EF4-FFF2-40B4-BE49-F238E27FC236}">
                  <a16:creationId xmlns:a16="http://schemas.microsoft.com/office/drawing/2014/main" id="{5D0D608D-EA4B-C641-B3F4-55E05D9D72CF}"/>
                </a:ext>
              </a:extLst>
            </p:cNvPr>
            <p:cNvSpPr/>
            <p:nvPr/>
          </p:nvSpPr>
          <p:spPr>
            <a:xfrm rot="20706798" flipH="1">
              <a:off x="-8046947" y="-164678"/>
              <a:ext cx="9434333" cy="15102408"/>
            </a:xfrm>
            <a:prstGeom prst="rect">
              <a:avLst/>
            </a:prstGeom>
            <a:solidFill>
              <a:srgbClr val="38E1FF">
                <a:alpha val="32941"/>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grpSp>
        <p:nvGrpSpPr>
          <p:cNvPr id="10" name="Group 9">
            <a:extLst>
              <a:ext uri="{FF2B5EF4-FFF2-40B4-BE49-F238E27FC236}">
                <a16:creationId xmlns:a16="http://schemas.microsoft.com/office/drawing/2014/main" id="{FB171C41-4AFD-8D4B-A83D-67CE57D57162}"/>
              </a:ext>
            </a:extLst>
          </p:cNvPr>
          <p:cNvGrpSpPr/>
          <p:nvPr/>
        </p:nvGrpSpPr>
        <p:grpSpPr>
          <a:xfrm>
            <a:off x="11782763" y="-862597"/>
            <a:ext cx="8917924" cy="15439250"/>
            <a:chOff x="11782763" y="-862597"/>
            <a:chExt cx="8917924" cy="15439250"/>
          </a:xfrm>
        </p:grpSpPr>
        <p:sp>
          <p:nvSpPr>
            <p:cNvPr id="22" name="Rectangle 21">
              <a:extLst>
                <a:ext uri="{FF2B5EF4-FFF2-40B4-BE49-F238E27FC236}">
                  <a16:creationId xmlns:a16="http://schemas.microsoft.com/office/drawing/2014/main" id="{DDF6FD70-A615-D74C-9710-17CB98A41F5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29" name="Rectangle 28">
              <a:extLst>
                <a:ext uri="{FF2B5EF4-FFF2-40B4-BE49-F238E27FC236}">
                  <a16:creationId xmlns:a16="http://schemas.microsoft.com/office/drawing/2014/main" id="{D4261B65-2D56-2B4A-A149-97BDDFE74A81}"/>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spTree>
    <p:extLst>
      <p:ext uri="{BB962C8B-B14F-4D97-AF65-F5344CB8AC3E}">
        <p14:creationId xmlns:p14="http://schemas.microsoft.com/office/powerpoint/2010/main" val="1884110339"/>
      </p:ext>
    </p:extLst>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 name="Vocabulary Ninja"/>
          <p:cNvSpPr txBox="1"/>
          <p:nvPr/>
        </p:nvSpPr>
        <p:spPr>
          <a:xfrm>
            <a:off x="2762055" y="8514866"/>
            <a:ext cx="102656" cy="79508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500" b="1">
                <a:solidFill>
                  <a:schemeClr val="accent5"/>
                </a:solidFill>
                <a:latin typeface="American Typewriter"/>
                <a:ea typeface="American Typewriter"/>
                <a:cs typeface="American Typewriter"/>
                <a:sym typeface="American Typewriter"/>
              </a:defRPr>
            </a:lvl1pPr>
          </a:lstStyle>
          <a:p>
            <a:endParaRPr dirty="0">
              <a:latin typeface="Gill Sans MT" panose="020B0502020104020203" pitchFamily="34" charset="77"/>
            </a:endParaRPr>
          </a:p>
        </p:txBody>
      </p:sp>
      <p:sp>
        <p:nvSpPr>
          <p:cNvPr id="130" name="This Week's Words"/>
          <p:cNvSpPr txBox="1"/>
          <p:nvPr/>
        </p:nvSpPr>
        <p:spPr>
          <a:xfrm>
            <a:off x="1407262" y="368756"/>
            <a:ext cx="10190290" cy="1579920"/>
          </a:xfrm>
          <a:prstGeom prst="rect">
            <a:avLst/>
          </a:prstGeom>
          <a:ln w="12700">
            <a:noFill/>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10100">
                <a:solidFill>
                  <a:schemeClr val="accent5"/>
                </a:solidFill>
                <a:latin typeface="Gill Sans SemiBold"/>
                <a:ea typeface="Gill Sans SemiBold"/>
                <a:cs typeface="Gill Sans SemiBold"/>
                <a:sym typeface="Gill Sans SemiBold"/>
              </a:defRPr>
            </a:lvl1pPr>
          </a:lstStyle>
          <a:p>
            <a:r>
              <a:rPr lang="en-GB" sz="9600" b="1" dirty="0">
                <a:ln w="0">
                  <a:solidFill>
                    <a:schemeClr val="bg1"/>
                  </a:solidFill>
                </a:ln>
                <a:solidFill>
                  <a:schemeClr val="tx1"/>
                </a:solidFill>
                <a:effectLst>
                  <a:outerShdw dist="38100" algn="l" rotWithShape="0">
                    <a:schemeClr val="bg1"/>
                  </a:outerShdw>
                </a:effectLst>
                <a:latin typeface="Gill Sans" panose="020B0502020104020203" pitchFamily="34" charset="-79"/>
                <a:cs typeface="Gill Sans" panose="020B0502020104020203" pitchFamily="34" charset="-79"/>
              </a:rPr>
              <a:t>Shinobi (Tier 2)</a:t>
            </a:r>
            <a:endParaRPr sz="9600" b="1" dirty="0">
              <a:ln w="0">
                <a:solidFill>
                  <a:schemeClr val="bg1"/>
                </a:solidFill>
              </a:ln>
              <a:solidFill>
                <a:schemeClr val="tx1"/>
              </a:solidFill>
              <a:effectLst>
                <a:outerShdw dist="38100" algn="l" rotWithShape="0">
                  <a:schemeClr val="bg1"/>
                </a:outerShdw>
              </a:effectLst>
              <a:latin typeface="Gill Sans" panose="020B0502020104020203" pitchFamily="34" charset="-79"/>
              <a:cs typeface="Gill Sans" panose="020B0502020104020203" pitchFamily="34" charset="-79"/>
            </a:endParaRPr>
          </a:p>
        </p:txBody>
      </p:sp>
      <p:sp>
        <p:nvSpPr>
          <p:cNvPr id="138" name="mutter"/>
          <p:cNvSpPr txBox="1"/>
          <p:nvPr/>
        </p:nvSpPr>
        <p:spPr>
          <a:xfrm>
            <a:off x="5740024" y="3418118"/>
            <a:ext cx="1641476" cy="85664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900" b="1">
                <a:latin typeface="American Typewriter"/>
                <a:ea typeface="American Typewriter"/>
                <a:cs typeface="American Typewriter"/>
                <a:sym typeface="American Typewriter"/>
              </a:defRPr>
            </a:lvl1pPr>
          </a:lstStyle>
          <a:p>
            <a:pPr>
              <a:defRPr b="0">
                <a:latin typeface="+mn-lt"/>
                <a:ea typeface="+mn-ea"/>
                <a:cs typeface="+mn-cs"/>
                <a:sym typeface="Helvetica Light"/>
              </a:defRPr>
            </a:pPr>
            <a:r>
              <a:rPr lang="en-GB" b="1" dirty="0">
                <a:latin typeface="Gill Sans MT" panose="020B0502020104020203" pitchFamily="34" charset="77"/>
                <a:sym typeface="American Typewriter"/>
              </a:rPr>
              <a:t>fraud</a:t>
            </a:r>
            <a:endParaRPr b="1" dirty="0">
              <a:latin typeface="Gill Sans MT" panose="020B0502020104020203" pitchFamily="34" charset="77"/>
              <a:sym typeface="American Typewriter"/>
            </a:endParaRPr>
          </a:p>
        </p:txBody>
      </p:sp>
      <p:sp>
        <p:nvSpPr>
          <p:cNvPr id="140" name="tolerate"/>
          <p:cNvSpPr txBox="1"/>
          <p:nvPr/>
        </p:nvSpPr>
        <p:spPr>
          <a:xfrm>
            <a:off x="5664678" y="2522165"/>
            <a:ext cx="1792157" cy="85664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900" b="1">
                <a:latin typeface="American Typewriter"/>
                <a:ea typeface="American Typewriter"/>
                <a:cs typeface="American Typewriter"/>
                <a:sym typeface="American Typewriter"/>
              </a:defRPr>
            </a:lvl1pPr>
          </a:lstStyle>
          <a:p>
            <a:r>
              <a:rPr lang="en-GB" dirty="0">
                <a:latin typeface="Gill Sans MT" panose="020B0502020104020203" pitchFamily="34" charset="77"/>
              </a:rPr>
              <a:t>prove</a:t>
            </a:r>
            <a:endParaRPr dirty="0">
              <a:latin typeface="Gill Sans MT" panose="020B0502020104020203" pitchFamily="34" charset="77"/>
            </a:endParaRPr>
          </a:p>
        </p:txBody>
      </p:sp>
      <p:sp>
        <p:nvSpPr>
          <p:cNvPr id="141" name="fixation"/>
          <p:cNvSpPr txBox="1"/>
          <p:nvPr/>
        </p:nvSpPr>
        <p:spPr>
          <a:xfrm>
            <a:off x="5737621" y="4280417"/>
            <a:ext cx="1646285" cy="85664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900" b="1">
                <a:latin typeface="American Typewriter"/>
                <a:ea typeface="American Typewriter"/>
                <a:cs typeface="American Typewriter"/>
                <a:sym typeface="American Typewriter"/>
              </a:defRPr>
            </a:lvl1pPr>
          </a:lstStyle>
          <a:p>
            <a:r>
              <a:rPr lang="en-GB" dirty="0">
                <a:latin typeface="Gill Sans MT" panose="020B0502020104020203" pitchFamily="34" charset="77"/>
              </a:rPr>
              <a:t>wield</a:t>
            </a:r>
            <a:endParaRPr dirty="0">
              <a:latin typeface="Gill Sans MT" panose="020B0502020104020203" pitchFamily="34" charset="77"/>
            </a:endParaRPr>
          </a:p>
        </p:txBody>
      </p:sp>
      <p:grpSp>
        <p:nvGrpSpPr>
          <p:cNvPr id="9" name="Group 8">
            <a:extLst>
              <a:ext uri="{FF2B5EF4-FFF2-40B4-BE49-F238E27FC236}">
                <a16:creationId xmlns:a16="http://schemas.microsoft.com/office/drawing/2014/main" id="{85AC141E-CA5D-8D41-B1C5-845DA38E949D}"/>
              </a:ext>
            </a:extLst>
          </p:cNvPr>
          <p:cNvGrpSpPr/>
          <p:nvPr/>
        </p:nvGrpSpPr>
        <p:grpSpPr>
          <a:xfrm>
            <a:off x="-8642579" y="-164678"/>
            <a:ext cx="10029965" cy="15256120"/>
            <a:chOff x="-8642579" y="-164678"/>
            <a:chExt cx="10029965" cy="15256120"/>
          </a:xfrm>
        </p:grpSpPr>
        <p:sp>
          <p:nvSpPr>
            <p:cNvPr id="3" name="Rectangle 2">
              <a:extLst>
                <a:ext uri="{FF2B5EF4-FFF2-40B4-BE49-F238E27FC236}">
                  <a16:creationId xmlns:a16="http://schemas.microsoft.com/office/drawing/2014/main" id="{32EBAF2A-443F-9D47-8F51-8E2A05EE57A3}"/>
                </a:ext>
              </a:extLst>
            </p:cNvPr>
            <p:cNvSpPr/>
            <p:nvPr/>
          </p:nvSpPr>
          <p:spPr>
            <a:xfrm rot="20706798" flipH="1">
              <a:off x="-8642579" y="-10966"/>
              <a:ext cx="9434333"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28" name="Rectangle 27">
              <a:extLst>
                <a:ext uri="{FF2B5EF4-FFF2-40B4-BE49-F238E27FC236}">
                  <a16:creationId xmlns:a16="http://schemas.microsoft.com/office/drawing/2014/main" id="{5D0D608D-EA4B-C641-B3F4-55E05D9D72CF}"/>
                </a:ext>
              </a:extLst>
            </p:cNvPr>
            <p:cNvSpPr/>
            <p:nvPr/>
          </p:nvSpPr>
          <p:spPr>
            <a:xfrm rot="20706798" flipH="1">
              <a:off x="-8046947" y="-164678"/>
              <a:ext cx="9434333" cy="15102408"/>
            </a:xfrm>
            <a:prstGeom prst="rect">
              <a:avLst/>
            </a:prstGeom>
            <a:solidFill>
              <a:srgbClr val="38E1FF">
                <a:alpha val="32941"/>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grpSp>
        <p:nvGrpSpPr>
          <p:cNvPr id="10" name="Group 9">
            <a:extLst>
              <a:ext uri="{FF2B5EF4-FFF2-40B4-BE49-F238E27FC236}">
                <a16:creationId xmlns:a16="http://schemas.microsoft.com/office/drawing/2014/main" id="{FB171C41-4AFD-8D4B-A83D-67CE57D57162}"/>
              </a:ext>
            </a:extLst>
          </p:cNvPr>
          <p:cNvGrpSpPr/>
          <p:nvPr/>
        </p:nvGrpSpPr>
        <p:grpSpPr>
          <a:xfrm>
            <a:off x="11782763" y="-862597"/>
            <a:ext cx="8917924" cy="15439250"/>
            <a:chOff x="11782763" y="-862597"/>
            <a:chExt cx="8917924" cy="15439250"/>
          </a:xfrm>
        </p:grpSpPr>
        <p:sp>
          <p:nvSpPr>
            <p:cNvPr id="22" name="Rectangle 21">
              <a:extLst>
                <a:ext uri="{FF2B5EF4-FFF2-40B4-BE49-F238E27FC236}">
                  <a16:creationId xmlns:a16="http://schemas.microsoft.com/office/drawing/2014/main" id="{DDF6FD70-A615-D74C-9710-17CB98A41F5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29" name="Rectangle 28">
              <a:extLst>
                <a:ext uri="{FF2B5EF4-FFF2-40B4-BE49-F238E27FC236}">
                  <a16:creationId xmlns:a16="http://schemas.microsoft.com/office/drawing/2014/main" id="{D4261B65-2D56-2B4A-A149-97BDDFE74A81}"/>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pic>
        <p:nvPicPr>
          <p:cNvPr id="24" name="Picture 23" descr="A close up of a sign&#10;&#10;Description automatically generated">
            <a:extLst>
              <a:ext uri="{FF2B5EF4-FFF2-40B4-BE49-F238E27FC236}">
                <a16:creationId xmlns:a16="http://schemas.microsoft.com/office/drawing/2014/main" id="{12CD5A4C-BE25-E144-93E5-DE9DD9D8068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98591" y="7184741"/>
            <a:ext cx="3124200" cy="2387600"/>
          </a:xfrm>
          <a:prstGeom prst="rect">
            <a:avLst/>
          </a:prstGeom>
        </p:spPr>
      </p:pic>
      <p:sp>
        <p:nvSpPr>
          <p:cNvPr id="16" name="fixation">
            <a:extLst>
              <a:ext uri="{FF2B5EF4-FFF2-40B4-BE49-F238E27FC236}">
                <a16:creationId xmlns:a16="http://schemas.microsoft.com/office/drawing/2014/main" id="{54CA246C-41EE-5949-B05E-5758EA3BD8F4}"/>
              </a:ext>
            </a:extLst>
          </p:cNvPr>
          <p:cNvSpPr txBox="1"/>
          <p:nvPr/>
        </p:nvSpPr>
        <p:spPr>
          <a:xfrm>
            <a:off x="5001223" y="5188117"/>
            <a:ext cx="3002425" cy="85664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900" b="1">
                <a:latin typeface="American Typewriter"/>
                <a:ea typeface="American Typewriter"/>
                <a:cs typeface="American Typewriter"/>
                <a:sym typeface="American Typewriter"/>
              </a:defRPr>
            </a:lvl1pPr>
          </a:lstStyle>
          <a:p>
            <a:r>
              <a:rPr lang="en-GB" dirty="0">
                <a:latin typeface="Gill Sans MT" panose="020B0502020104020203" pitchFamily="34" charset="77"/>
              </a:rPr>
              <a:t>rigmarole</a:t>
            </a:r>
            <a:endParaRPr dirty="0">
              <a:latin typeface="Gill Sans MT" panose="020B0502020104020203" pitchFamily="34" charset="77"/>
            </a:endParaRPr>
          </a:p>
        </p:txBody>
      </p:sp>
      <p:sp>
        <p:nvSpPr>
          <p:cNvPr id="17" name="fixation">
            <a:extLst>
              <a:ext uri="{FF2B5EF4-FFF2-40B4-BE49-F238E27FC236}">
                <a16:creationId xmlns:a16="http://schemas.microsoft.com/office/drawing/2014/main" id="{19D6E91F-8371-BF4E-B734-F3CE5F59AC7D}"/>
              </a:ext>
            </a:extLst>
          </p:cNvPr>
          <p:cNvSpPr txBox="1"/>
          <p:nvPr/>
        </p:nvSpPr>
        <p:spPr>
          <a:xfrm>
            <a:off x="5162329" y="5996646"/>
            <a:ext cx="2680222" cy="85664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900" b="1">
                <a:latin typeface="American Typewriter"/>
                <a:ea typeface="American Typewriter"/>
                <a:cs typeface="American Typewriter"/>
                <a:sym typeface="American Typewriter"/>
              </a:defRPr>
            </a:lvl1pPr>
          </a:lstStyle>
          <a:p>
            <a:r>
              <a:rPr lang="en-GB" dirty="0">
                <a:latin typeface="Gill Sans MT" panose="020B0502020104020203" pitchFamily="34" charset="77"/>
              </a:rPr>
              <a:t>evidence</a:t>
            </a:r>
            <a:endParaRPr dirty="0">
              <a:latin typeface="Gill Sans MT" panose="020B0502020104020203" pitchFamily="34" charset="77"/>
            </a:endParaRPr>
          </a:p>
        </p:txBody>
      </p:sp>
    </p:spTree>
    <p:extLst>
      <p:ext uri="{BB962C8B-B14F-4D97-AF65-F5344CB8AC3E}">
        <p14:creationId xmlns:p14="http://schemas.microsoft.com/office/powerpoint/2010/main" val="2057408785"/>
      </p:ext>
    </p:extLst>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 name="Grasshopper Word of the Day"/>
          <p:cNvSpPr txBox="1"/>
          <p:nvPr/>
        </p:nvSpPr>
        <p:spPr>
          <a:xfrm>
            <a:off x="1751855" y="358709"/>
            <a:ext cx="11006218" cy="102592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6700" b="1">
                <a:solidFill>
                  <a:schemeClr val="accent5"/>
                </a:solidFill>
                <a:latin typeface="American Typewriter"/>
                <a:ea typeface="American Typewriter"/>
                <a:cs typeface="American Typewriter"/>
                <a:sym typeface="American Typewriter"/>
              </a:defRPr>
            </a:lvl1pPr>
          </a:lstStyle>
          <a:p>
            <a:r>
              <a:rPr sz="6000" dirty="0">
                <a:solidFill>
                  <a:srgbClr val="00AEEE"/>
                </a:solidFill>
                <a:latin typeface="Gill Sans MT" panose="020B0502020104020203" pitchFamily="34" charset="77"/>
              </a:rPr>
              <a:t>Grasshopper Word of the Day</a:t>
            </a:r>
          </a:p>
        </p:txBody>
      </p:sp>
      <p:sp>
        <p:nvSpPr>
          <p:cNvPr id="150" name="Word of the Day:"/>
          <p:cNvSpPr txBox="1"/>
          <p:nvPr/>
        </p:nvSpPr>
        <p:spPr>
          <a:xfrm>
            <a:off x="981031" y="1607149"/>
            <a:ext cx="3930563" cy="73353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r>
              <a:rPr dirty="0">
                <a:latin typeface="Gill Sans MT" panose="020B0502020104020203" pitchFamily="34" charset="77"/>
              </a:rPr>
              <a:t>Word of the Day:</a:t>
            </a:r>
          </a:p>
        </p:txBody>
      </p:sp>
      <p:sp>
        <p:nvSpPr>
          <p:cNvPr id="151" name="tear"/>
          <p:cNvSpPr txBox="1"/>
          <p:nvPr/>
        </p:nvSpPr>
        <p:spPr>
          <a:xfrm>
            <a:off x="6032939" y="1309202"/>
            <a:ext cx="1952459" cy="117981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7000">
                <a:latin typeface="Gill Sans SemiBold"/>
                <a:ea typeface="Gill Sans SemiBold"/>
                <a:cs typeface="Gill Sans SemiBold"/>
                <a:sym typeface="Gill Sans SemiBold"/>
              </a:defRPr>
            </a:lvl1pPr>
          </a:lstStyle>
          <a:p>
            <a:r>
              <a:rPr lang="en-GB" dirty="0">
                <a:latin typeface="Gill Sans MT" panose="020B0502020104020203" pitchFamily="34" charset="77"/>
              </a:rPr>
              <a:t>sleep</a:t>
            </a:r>
            <a:endParaRPr dirty="0">
              <a:latin typeface="Gill Sans MT" panose="020B0502020104020203" pitchFamily="34" charset="77"/>
            </a:endParaRPr>
          </a:p>
        </p:txBody>
      </p:sp>
      <p:sp>
        <p:nvSpPr>
          <p:cNvPr id="152" name="Definition:"/>
          <p:cNvSpPr txBox="1"/>
          <p:nvPr/>
        </p:nvSpPr>
        <p:spPr>
          <a:xfrm>
            <a:off x="2212466" y="3137585"/>
            <a:ext cx="2478243" cy="73353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r>
              <a:rPr dirty="0">
                <a:latin typeface="Gill Sans MT" panose="020B0502020104020203" pitchFamily="34" charset="77"/>
              </a:rPr>
              <a:t>Definition: </a:t>
            </a:r>
          </a:p>
        </p:txBody>
      </p:sp>
      <p:sp>
        <p:nvSpPr>
          <p:cNvPr id="153" name="(verb / noun)"/>
          <p:cNvSpPr txBox="1"/>
          <p:nvPr/>
        </p:nvSpPr>
        <p:spPr>
          <a:xfrm>
            <a:off x="8652718" y="1645578"/>
            <a:ext cx="4232357" cy="65659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defRPr>
                <a:latin typeface="Gill Sans"/>
                <a:ea typeface="Gill Sans"/>
                <a:cs typeface="Gill Sans"/>
                <a:sym typeface="Gill Sans"/>
              </a:defRPr>
            </a:lvl1pPr>
          </a:lstStyle>
          <a:p>
            <a:r>
              <a:rPr dirty="0">
                <a:latin typeface="Gill Sans MT" panose="020B0502020104020203" pitchFamily="34" charset="77"/>
              </a:rPr>
              <a:t>(</a:t>
            </a:r>
            <a:r>
              <a:rPr lang="en-GB" dirty="0">
                <a:latin typeface="Gill Sans MT" panose="020B0502020104020203" pitchFamily="34" charset="77"/>
              </a:rPr>
              <a:t>verb / noun</a:t>
            </a:r>
            <a:r>
              <a:rPr dirty="0">
                <a:latin typeface="Gill Sans MT" panose="020B0502020104020203" pitchFamily="34" charset="77"/>
              </a:rPr>
              <a:t>)</a:t>
            </a:r>
          </a:p>
        </p:txBody>
      </p:sp>
      <p:sp>
        <p:nvSpPr>
          <p:cNvPr id="154" name="If you tear paper, cloth, or another material, or if it tears, you pull it into two pieces or you pull it so that a hole appears in it."/>
          <p:cNvSpPr txBox="1"/>
          <p:nvPr/>
        </p:nvSpPr>
        <p:spPr>
          <a:xfrm>
            <a:off x="674585" y="4102081"/>
            <a:ext cx="7096005" cy="15799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lvl1pPr>
              <a:defRPr sz="3100">
                <a:latin typeface="Gill Sans"/>
                <a:ea typeface="Gill Sans"/>
                <a:cs typeface="Gill Sans"/>
                <a:sym typeface="Gill Sans"/>
              </a:defRPr>
            </a:lvl1pPr>
          </a:lstStyle>
          <a:p>
            <a:r>
              <a:rPr lang="en-GB" sz="3200" dirty="0">
                <a:latin typeface="Gill Sans MT" panose="020B0502020104020203" pitchFamily="34" charset="77"/>
              </a:rPr>
              <a:t>Sleep is the natural state of rest in which your eyes are closed, your body is inactive, and your mind does not think.</a:t>
            </a:r>
            <a:endParaRPr sz="3200" dirty="0">
              <a:latin typeface="Gill Sans MT" panose="020B0502020104020203" pitchFamily="34" charset="77"/>
            </a:endParaRPr>
          </a:p>
        </p:txBody>
      </p:sp>
      <p:sp>
        <p:nvSpPr>
          <p:cNvPr id="155" name="The was a tear in Freddie’s new school jumper."/>
          <p:cNvSpPr txBox="1"/>
          <p:nvPr/>
        </p:nvSpPr>
        <p:spPr>
          <a:xfrm>
            <a:off x="0" y="6397439"/>
            <a:ext cx="12999688" cy="71814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p>
            <a:pPr>
              <a:defRPr sz="4000">
                <a:solidFill>
                  <a:schemeClr val="accent2"/>
                </a:solidFill>
                <a:latin typeface="Gill Sans"/>
                <a:ea typeface="Gill Sans"/>
                <a:cs typeface="Gill Sans"/>
                <a:sym typeface="Gill Sans"/>
              </a:defRPr>
            </a:pPr>
            <a:r>
              <a:rPr lang="en-GB" sz="4000" dirty="0">
                <a:latin typeface="Gill Sans MT" panose="020B0502020104020203" pitchFamily="34" charset="77"/>
              </a:rPr>
              <a:t>Tim needed a good </a:t>
            </a:r>
            <a:r>
              <a:rPr lang="en-GB" sz="4000" b="1" dirty="0">
                <a:latin typeface="Gill Sans MT" panose="020B0502020104020203" pitchFamily="34" charset="77"/>
              </a:rPr>
              <a:t>sleep</a:t>
            </a:r>
            <a:r>
              <a:rPr lang="en-GB" sz="4000" dirty="0">
                <a:latin typeface="Gill Sans MT" panose="020B0502020104020203" pitchFamily="34" charset="77"/>
              </a:rPr>
              <a:t> after a busy day at school.</a:t>
            </a:r>
            <a:endParaRPr sz="4000" dirty="0">
              <a:latin typeface="Gill Sans MT" panose="020B0502020104020203" pitchFamily="34" charset="77"/>
            </a:endParaRPr>
          </a:p>
        </p:txBody>
      </p:sp>
      <p:sp>
        <p:nvSpPr>
          <p:cNvPr id="165" name="Word Class"/>
          <p:cNvSpPr txBox="1"/>
          <p:nvPr/>
        </p:nvSpPr>
        <p:spPr>
          <a:xfrm>
            <a:off x="9722676" y="1227405"/>
            <a:ext cx="2114361" cy="59503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sz="3200" dirty="0">
                <a:solidFill>
                  <a:srgbClr val="C92405"/>
                </a:solidFill>
                <a:latin typeface="Gill Sans MT" panose="020B0502020104020203" pitchFamily="34" charset="77"/>
              </a:rPr>
              <a:t>Word Class</a:t>
            </a:r>
          </a:p>
        </p:txBody>
      </p:sp>
      <p:sp>
        <p:nvSpPr>
          <p:cNvPr id="166" name="(tear)"/>
          <p:cNvSpPr txBox="1"/>
          <p:nvPr/>
        </p:nvSpPr>
        <p:spPr>
          <a:xfrm>
            <a:off x="4873897" y="2182175"/>
            <a:ext cx="4232357" cy="87203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defRPr sz="5000" i="1">
                <a:solidFill>
                  <a:srgbClr val="A6AAA9"/>
                </a:solidFill>
                <a:latin typeface="Gill Sans"/>
                <a:ea typeface="Gill Sans"/>
                <a:cs typeface="Gill Sans"/>
                <a:sym typeface="Gill Sans"/>
              </a:defRPr>
            </a:lvl1pPr>
          </a:lstStyle>
          <a:p>
            <a:r>
              <a:rPr dirty="0">
                <a:latin typeface="Gill Sans MT" panose="020B0502020104020203" pitchFamily="34" charset="77"/>
              </a:rPr>
              <a:t>(</a:t>
            </a:r>
            <a:r>
              <a:rPr lang="en-GB" dirty="0">
                <a:latin typeface="Gill Sans MT" panose="020B0502020104020203" pitchFamily="34" charset="77"/>
              </a:rPr>
              <a:t>sleep</a:t>
            </a:r>
            <a:r>
              <a:rPr dirty="0">
                <a:latin typeface="Gill Sans MT" panose="020B0502020104020203" pitchFamily="34" charset="77"/>
              </a:rPr>
              <a:t>)</a:t>
            </a:r>
          </a:p>
        </p:txBody>
      </p:sp>
      <p:sp>
        <p:nvSpPr>
          <p:cNvPr id="167" name="Pronunciation / Syllables"/>
          <p:cNvSpPr txBox="1"/>
          <p:nvPr/>
        </p:nvSpPr>
        <p:spPr>
          <a:xfrm>
            <a:off x="1145551" y="2437628"/>
            <a:ext cx="3382336" cy="50270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dirty="0">
                <a:latin typeface="Gill Sans MT" panose="020B0502020104020203" pitchFamily="34" charset="77"/>
              </a:rPr>
              <a:t>Pronunciation / Syllables</a:t>
            </a:r>
          </a:p>
        </p:txBody>
      </p:sp>
      <p:grpSp>
        <p:nvGrpSpPr>
          <p:cNvPr id="40" name="Group 39">
            <a:extLst>
              <a:ext uri="{FF2B5EF4-FFF2-40B4-BE49-F238E27FC236}">
                <a16:creationId xmlns:a16="http://schemas.microsoft.com/office/drawing/2014/main" id="{7EB416CD-9B55-CF42-A04C-30197FD22A3C}"/>
              </a:ext>
            </a:extLst>
          </p:cNvPr>
          <p:cNvGrpSpPr/>
          <p:nvPr/>
        </p:nvGrpSpPr>
        <p:grpSpPr>
          <a:xfrm>
            <a:off x="12304821" y="1110918"/>
            <a:ext cx="8917924" cy="15439250"/>
            <a:chOff x="11782763" y="-862597"/>
            <a:chExt cx="8917924" cy="15439250"/>
          </a:xfrm>
        </p:grpSpPr>
        <p:sp>
          <p:nvSpPr>
            <p:cNvPr id="41" name="Rectangle 40">
              <a:extLst>
                <a:ext uri="{FF2B5EF4-FFF2-40B4-BE49-F238E27FC236}">
                  <a16:creationId xmlns:a16="http://schemas.microsoft.com/office/drawing/2014/main" id="{A6BF06AC-22FD-FD44-8419-6C2D4AA8FA73}"/>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2" name="Rectangle 41">
              <a:extLst>
                <a:ext uri="{FF2B5EF4-FFF2-40B4-BE49-F238E27FC236}">
                  <a16:creationId xmlns:a16="http://schemas.microsoft.com/office/drawing/2014/main" id="{9D3503DD-D270-5F47-A19A-8586E0671135}"/>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grpSp>
        <p:nvGrpSpPr>
          <p:cNvPr id="43" name="Group 42">
            <a:extLst>
              <a:ext uri="{FF2B5EF4-FFF2-40B4-BE49-F238E27FC236}">
                <a16:creationId xmlns:a16="http://schemas.microsoft.com/office/drawing/2014/main" id="{37D75134-4940-2E43-970D-7151127F0958}"/>
              </a:ext>
            </a:extLst>
          </p:cNvPr>
          <p:cNvGrpSpPr/>
          <p:nvPr/>
        </p:nvGrpSpPr>
        <p:grpSpPr>
          <a:xfrm rot="11574440">
            <a:off x="-8428798" y="-6316639"/>
            <a:ext cx="8917924" cy="15439250"/>
            <a:chOff x="11782763" y="-862597"/>
            <a:chExt cx="8917924" cy="15439250"/>
          </a:xfrm>
        </p:grpSpPr>
        <p:sp>
          <p:nvSpPr>
            <p:cNvPr id="44" name="Rectangle 43">
              <a:extLst>
                <a:ext uri="{FF2B5EF4-FFF2-40B4-BE49-F238E27FC236}">
                  <a16:creationId xmlns:a16="http://schemas.microsoft.com/office/drawing/2014/main" id="{0DE4B2CD-9BA7-F745-975D-04D6E068AAA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5" name="Rectangle 44">
              <a:extLst>
                <a:ext uri="{FF2B5EF4-FFF2-40B4-BE49-F238E27FC236}">
                  <a16:creationId xmlns:a16="http://schemas.microsoft.com/office/drawing/2014/main" id="{E68024AA-F9BA-D840-9EF5-E93003D788D2}"/>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pic>
        <p:nvPicPr>
          <p:cNvPr id="9" name="Picture 8">
            <a:extLst>
              <a:ext uri="{FF2B5EF4-FFF2-40B4-BE49-F238E27FC236}">
                <a16:creationId xmlns:a16="http://schemas.microsoft.com/office/drawing/2014/main" id="{E1C808EC-8455-CA43-8401-6823600E1787}"/>
              </a:ext>
            </a:extLst>
          </p:cNvPr>
          <p:cNvPicPr>
            <a:picLocks noChangeAspect="1"/>
          </p:cNvPicPr>
          <p:nvPr/>
        </p:nvPicPr>
        <p:blipFill rotWithShape="1">
          <a:blip r:embed="rId2">
            <a:extLst>
              <a:ext uri="{28A0092B-C50C-407E-A947-70E740481C1C}">
                <a14:useLocalDpi xmlns:a14="http://schemas.microsoft.com/office/drawing/2010/main" val="0"/>
              </a:ext>
            </a:extLst>
          </a:blip>
          <a:srcRect l="9410" r="12019" b="14894"/>
          <a:stretch/>
        </p:blipFill>
        <p:spPr>
          <a:xfrm>
            <a:off x="308911" y="305549"/>
            <a:ext cx="1622203" cy="1340029"/>
          </a:xfrm>
          <a:prstGeom prst="rect">
            <a:avLst/>
          </a:prstGeom>
        </p:spPr>
      </p:pic>
      <p:pic>
        <p:nvPicPr>
          <p:cNvPr id="6" name="Picture 5" descr="Icon&#10;&#10;Description automatically generated">
            <a:extLst>
              <a:ext uri="{FF2B5EF4-FFF2-40B4-BE49-F238E27FC236}">
                <a16:creationId xmlns:a16="http://schemas.microsoft.com/office/drawing/2014/main" id="{5E5EA252-1D49-1540-9D10-E398D07E3DB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705032" y="2631432"/>
            <a:ext cx="3213119" cy="3213119"/>
          </a:xfrm>
          <a:prstGeom prst="rect">
            <a:avLst/>
          </a:prstGeom>
        </p:spPr>
      </p:pic>
      <p:graphicFrame>
        <p:nvGraphicFramePr>
          <p:cNvPr id="3" name="Table 2">
            <a:extLst>
              <a:ext uri="{FF2B5EF4-FFF2-40B4-BE49-F238E27FC236}">
                <a16:creationId xmlns:a16="http://schemas.microsoft.com/office/drawing/2014/main" id="{0579231A-35C1-2B83-7C50-5785B6EEACED}"/>
              </a:ext>
            </a:extLst>
          </p:cNvPr>
          <p:cNvGraphicFramePr>
            <a:graphicFrameLocks noGrp="1"/>
          </p:cNvGraphicFramePr>
          <p:nvPr>
            <p:extLst>
              <p:ext uri="{D42A27DB-BD31-4B8C-83A1-F6EECF244321}">
                <p14:modId xmlns:p14="http://schemas.microsoft.com/office/powerpoint/2010/main" val="387809071"/>
              </p:ext>
            </p:extLst>
          </p:nvPr>
        </p:nvGraphicFramePr>
        <p:xfrm>
          <a:off x="5112" y="7748437"/>
          <a:ext cx="12999690" cy="1804446"/>
        </p:xfrm>
        <a:graphic>
          <a:graphicData uri="http://schemas.openxmlformats.org/drawingml/2006/table">
            <a:tbl>
              <a:tblPr firstRow="1" bandRow="1">
                <a:tableStyleId>{5940675A-B579-460E-94D1-54222C63F5DA}</a:tableStyleId>
              </a:tblPr>
              <a:tblGrid>
                <a:gridCol w="2599938">
                  <a:extLst>
                    <a:ext uri="{9D8B030D-6E8A-4147-A177-3AD203B41FA5}">
                      <a16:colId xmlns:a16="http://schemas.microsoft.com/office/drawing/2014/main" val="1062734036"/>
                    </a:ext>
                  </a:extLst>
                </a:gridCol>
                <a:gridCol w="2599938">
                  <a:extLst>
                    <a:ext uri="{9D8B030D-6E8A-4147-A177-3AD203B41FA5}">
                      <a16:colId xmlns:a16="http://schemas.microsoft.com/office/drawing/2014/main" val="2844254734"/>
                    </a:ext>
                  </a:extLst>
                </a:gridCol>
                <a:gridCol w="2599938">
                  <a:extLst>
                    <a:ext uri="{9D8B030D-6E8A-4147-A177-3AD203B41FA5}">
                      <a16:colId xmlns:a16="http://schemas.microsoft.com/office/drawing/2014/main" val="277516935"/>
                    </a:ext>
                  </a:extLst>
                </a:gridCol>
                <a:gridCol w="2599938">
                  <a:extLst>
                    <a:ext uri="{9D8B030D-6E8A-4147-A177-3AD203B41FA5}">
                      <a16:colId xmlns:a16="http://schemas.microsoft.com/office/drawing/2014/main" val="2209242225"/>
                    </a:ext>
                  </a:extLst>
                </a:gridCol>
                <a:gridCol w="2599938">
                  <a:extLst>
                    <a:ext uri="{9D8B030D-6E8A-4147-A177-3AD203B41FA5}">
                      <a16:colId xmlns:a16="http://schemas.microsoft.com/office/drawing/2014/main" val="690964335"/>
                    </a:ext>
                  </a:extLst>
                </a:gridCol>
              </a:tblGrid>
              <a:tr h="601482">
                <a:tc>
                  <a:txBody>
                    <a:bodyPr/>
                    <a:lstStyle/>
                    <a:p>
                      <a:r>
                        <a:rPr lang="en-GB" sz="2600" b="0" dirty="0">
                          <a:solidFill>
                            <a:srgbClr val="DD2909"/>
                          </a:solidFill>
                          <a:latin typeface="Gill Sans MT" panose="020B0502020104020203" pitchFamily="34" charset="77"/>
                        </a:rPr>
                        <a:t>Synonym: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Antonym: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ctr" defTabSz="584200" rtl="0" eaLnBrk="1" fontAlgn="auto" latinLnBrk="0" hangingPunct="1">
                        <a:lnSpc>
                          <a:spcPct val="100000"/>
                        </a:lnSpc>
                        <a:spcBef>
                          <a:spcPts val="0"/>
                        </a:spcBef>
                        <a:spcAft>
                          <a:spcPts val="0"/>
                        </a:spcAft>
                        <a:buClrTx/>
                        <a:buSzTx/>
                        <a:buFontTx/>
                        <a:buNone/>
                        <a:tabLst/>
                        <a:defRPr/>
                      </a:pPr>
                      <a:r>
                        <a:rPr lang="en-GB" sz="2600" b="0" dirty="0">
                          <a:solidFill>
                            <a:srgbClr val="DD2909"/>
                          </a:solidFill>
                          <a:latin typeface="Gill Sans MT" panose="020B0502020104020203" pitchFamily="34" charset="77"/>
                        </a:rPr>
                        <a:t>Prefix / Suffix:</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Rhyme: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Link Word: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67075473"/>
                  </a:ext>
                </a:extLst>
              </a:tr>
              <a:tr h="601482">
                <a:tc>
                  <a:txBody>
                    <a:bodyPr/>
                    <a:lstStyle/>
                    <a:p>
                      <a:r>
                        <a:rPr lang="en-GB" sz="2600" dirty="0">
                          <a:latin typeface="Gill Sans MT" panose="020B0502020104020203" pitchFamily="34" charset="77"/>
                        </a:rPr>
                        <a:t> nap</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wake up</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a-</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peep</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soundly</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215792217"/>
                  </a:ext>
                </a:extLst>
              </a:tr>
              <a:tr h="601482">
                <a:tc>
                  <a:txBody>
                    <a:bodyPr/>
                    <a:lstStyle/>
                    <a:p>
                      <a:r>
                        <a:rPr lang="en-GB" sz="2600" dirty="0">
                          <a:latin typeface="Gill Sans MT" panose="020B0502020104020203" pitchFamily="34" charset="77"/>
                        </a:rPr>
                        <a:t>doze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awakening</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-less</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beep</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restlessly</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863132678"/>
                  </a:ext>
                </a:extLst>
              </a:tr>
            </a:tbl>
          </a:graphicData>
        </a:graphic>
      </p:graphicFrame>
    </p:spTree>
    <p:extLst>
      <p:ext uri="{BB962C8B-B14F-4D97-AF65-F5344CB8AC3E}">
        <p14:creationId xmlns:p14="http://schemas.microsoft.com/office/powerpoint/2010/main" val="1497034231"/>
      </p:ext>
    </p:extLst>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 name="Grasshopper Word of the Day"/>
          <p:cNvSpPr txBox="1"/>
          <p:nvPr/>
        </p:nvSpPr>
        <p:spPr>
          <a:xfrm>
            <a:off x="1751855" y="358709"/>
            <a:ext cx="11006218" cy="102592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6700" b="1">
                <a:solidFill>
                  <a:schemeClr val="accent5"/>
                </a:solidFill>
                <a:latin typeface="American Typewriter"/>
                <a:ea typeface="American Typewriter"/>
                <a:cs typeface="American Typewriter"/>
                <a:sym typeface="American Typewriter"/>
              </a:defRPr>
            </a:lvl1pPr>
          </a:lstStyle>
          <a:p>
            <a:r>
              <a:rPr sz="6000" dirty="0">
                <a:solidFill>
                  <a:srgbClr val="00AEEE"/>
                </a:solidFill>
                <a:latin typeface="Gill Sans MT" panose="020B0502020104020203" pitchFamily="34" charset="77"/>
              </a:rPr>
              <a:t>Grasshopper Word of the Day</a:t>
            </a:r>
          </a:p>
        </p:txBody>
      </p:sp>
      <p:sp>
        <p:nvSpPr>
          <p:cNvPr id="150" name="Word of the Day:"/>
          <p:cNvSpPr txBox="1"/>
          <p:nvPr/>
        </p:nvSpPr>
        <p:spPr>
          <a:xfrm>
            <a:off x="981031" y="1607149"/>
            <a:ext cx="3930563" cy="73353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r>
              <a:rPr dirty="0">
                <a:latin typeface="Gill Sans MT" panose="020B0502020104020203" pitchFamily="34" charset="77"/>
              </a:rPr>
              <a:t>Word of the Day:</a:t>
            </a:r>
          </a:p>
        </p:txBody>
      </p:sp>
      <p:sp>
        <p:nvSpPr>
          <p:cNvPr id="151" name="tear"/>
          <p:cNvSpPr txBox="1"/>
          <p:nvPr/>
        </p:nvSpPr>
        <p:spPr>
          <a:xfrm>
            <a:off x="5774857" y="1309202"/>
            <a:ext cx="2468625" cy="117981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7000">
                <a:latin typeface="Gill Sans SemiBold"/>
                <a:ea typeface="Gill Sans SemiBold"/>
                <a:cs typeface="Gill Sans SemiBold"/>
                <a:sym typeface="Gill Sans SemiBold"/>
              </a:defRPr>
            </a:lvl1pPr>
          </a:lstStyle>
          <a:p>
            <a:r>
              <a:rPr lang="en-GB" dirty="0">
                <a:latin typeface="Gill Sans MT" panose="020B0502020104020203" pitchFamily="34" charset="77"/>
              </a:rPr>
              <a:t>trolley</a:t>
            </a:r>
            <a:endParaRPr dirty="0">
              <a:latin typeface="Gill Sans MT" panose="020B0502020104020203" pitchFamily="34" charset="77"/>
            </a:endParaRPr>
          </a:p>
        </p:txBody>
      </p:sp>
      <p:sp>
        <p:nvSpPr>
          <p:cNvPr id="152" name="Definition:"/>
          <p:cNvSpPr txBox="1"/>
          <p:nvPr/>
        </p:nvSpPr>
        <p:spPr>
          <a:xfrm>
            <a:off x="2212466" y="3137585"/>
            <a:ext cx="2478243" cy="73353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r>
              <a:rPr dirty="0">
                <a:latin typeface="Gill Sans MT" panose="020B0502020104020203" pitchFamily="34" charset="77"/>
              </a:rPr>
              <a:t>Definition: </a:t>
            </a:r>
          </a:p>
        </p:txBody>
      </p:sp>
      <p:sp>
        <p:nvSpPr>
          <p:cNvPr id="153" name="(verb / noun)"/>
          <p:cNvSpPr txBox="1"/>
          <p:nvPr/>
        </p:nvSpPr>
        <p:spPr>
          <a:xfrm>
            <a:off x="8711712" y="1645578"/>
            <a:ext cx="4232357" cy="65659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defRPr>
                <a:latin typeface="Gill Sans"/>
                <a:ea typeface="Gill Sans"/>
                <a:cs typeface="Gill Sans"/>
                <a:sym typeface="Gill Sans"/>
              </a:defRPr>
            </a:lvl1pPr>
          </a:lstStyle>
          <a:p>
            <a:r>
              <a:rPr dirty="0">
                <a:latin typeface="Gill Sans MT" panose="020B0502020104020203" pitchFamily="34" charset="77"/>
              </a:rPr>
              <a:t>(</a:t>
            </a:r>
            <a:r>
              <a:rPr lang="en-GB" dirty="0">
                <a:latin typeface="Gill Sans MT" panose="020B0502020104020203" pitchFamily="34" charset="77"/>
              </a:rPr>
              <a:t>noun</a:t>
            </a:r>
            <a:r>
              <a:rPr dirty="0">
                <a:latin typeface="Gill Sans MT" panose="020B0502020104020203" pitchFamily="34" charset="77"/>
              </a:rPr>
              <a:t>)</a:t>
            </a:r>
          </a:p>
        </p:txBody>
      </p:sp>
      <p:sp>
        <p:nvSpPr>
          <p:cNvPr id="154" name="If you tear paper, cloth, or another material, or if it tears, you pull it into two pieces or you pull it so that a hole appears in it."/>
          <p:cNvSpPr txBox="1"/>
          <p:nvPr/>
        </p:nvSpPr>
        <p:spPr>
          <a:xfrm>
            <a:off x="724722" y="4190961"/>
            <a:ext cx="6468557" cy="15799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lvl1pPr>
              <a:defRPr sz="3100">
                <a:latin typeface="Gill Sans"/>
                <a:ea typeface="Gill Sans"/>
                <a:cs typeface="Gill Sans"/>
                <a:sym typeface="Gill Sans"/>
              </a:defRPr>
            </a:lvl1pPr>
          </a:lstStyle>
          <a:p>
            <a:r>
              <a:rPr lang="en-GB" sz="3200" dirty="0">
                <a:latin typeface="Gill Sans MT" panose="020B0502020104020203" pitchFamily="34" charset="77"/>
              </a:rPr>
              <a:t>A trolley is an object with wheels that you use to transport heavy things such as shopping or luggage.</a:t>
            </a:r>
            <a:endParaRPr sz="3200" dirty="0">
              <a:latin typeface="Gill Sans MT" panose="020B0502020104020203" pitchFamily="34" charset="77"/>
            </a:endParaRPr>
          </a:p>
        </p:txBody>
      </p:sp>
      <p:sp>
        <p:nvSpPr>
          <p:cNvPr id="155" name="The was a tear in Freddie’s new school jumper."/>
          <p:cNvSpPr txBox="1"/>
          <p:nvPr/>
        </p:nvSpPr>
        <p:spPr>
          <a:xfrm>
            <a:off x="0" y="6506089"/>
            <a:ext cx="12999688" cy="71814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p>
            <a:pPr>
              <a:defRPr sz="4000">
                <a:solidFill>
                  <a:schemeClr val="accent2"/>
                </a:solidFill>
                <a:latin typeface="Gill Sans"/>
                <a:ea typeface="Gill Sans"/>
                <a:cs typeface="Gill Sans"/>
                <a:sym typeface="Gill Sans"/>
              </a:defRPr>
            </a:pPr>
            <a:r>
              <a:rPr lang="en-GB" sz="4000" dirty="0">
                <a:latin typeface="Gill Sans MT" panose="020B0502020104020203" pitchFamily="34" charset="77"/>
              </a:rPr>
              <a:t>Khalid pushed the </a:t>
            </a:r>
            <a:r>
              <a:rPr lang="en-GB" sz="4000" b="1" dirty="0">
                <a:latin typeface="Gill Sans MT" panose="020B0502020104020203" pitchFamily="34" charset="77"/>
              </a:rPr>
              <a:t>trolley</a:t>
            </a:r>
            <a:r>
              <a:rPr lang="en-GB" sz="4000" dirty="0">
                <a:latin typeface="Gill Sans MT" panose="020B0502020104020203" pitchFamily="34" charset="77"/>
              </a:rPr>
              <a:t> for his mother.</a:t>
            </a:r>
            <a:endParaRPr sz="4000" dirty="0">
              <a:latin typeface="Gill Sans MT" panose="020B0502020104020203" pitchFamily="34" charset="77"/>
            </a:endParaRPr>
          </a:p>
        </p:txBody>
      </p:sp>
      <p:sp>
        <p:nvSpPr>
          <p:cNvPr id="165" name="Word Class"/>
          <p:cNvSpPr txBox="1"/>
          <p:nvPr/>
        </p:nvSpPr>
        <p:spPr>
          <a:xfrm>
            <a:off x="9722676" y="1227405"/>
            <a:ext cx="2114361" cy="59503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sz="3200" dirty="0">
                <a:solidFill>
                  <a:srgbClr val="C92405"/>
                </a:solidFill>
                <a:latin typeface="Gill Sans MT" panose="020B0502020104020203" pitchFamily="34" charset="77"/>
              </a:rPr>
              <a:t>Word Class</a:t>
            </a:r>
          </a:p>
        </p:txBody>
      </p:sp>
      <p:sp>
        <p:nvSpPr>
          <p:cNvPr id="166" name="(tear)"/>
          <p:cNvSpPr txBox="1"/>
          <p:nvPr/>
        </p:nvSpPr>
        <p:spPr>
          <a:xfrm>
            <a:off x="4873897" y="2182175"/>
            <a:ext cx="4232357" cy="87203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defRPr sz="5000" i="1">
                <a:solidFill>
                  <a:srgbClr val="A6AAA9"/>
                </a:solidFill>
                <a:latin typeface="Gill Sans"/>
                <a:ea typeface="Gill Sans"/>
                <a:cs typeface="Gill Sans"/>
                <a:sym typeface="Gill Sans"/>
              </a:defRPr>
            </a:lvl1pPr>
          </a:lstStyle>
          <a:p>
            <a:r>
              <a:rPr dirty="0">
                <a:latin typeface="Gill Sans MT" panose="020B0502020104020203" pitchFamily="34" charset="77"/>
              </a:rPr>
              <a:t>(</a:t>
            </a:r>
            <a:r>
              <a:rPr lang="en-GB" dirty="0">
                <a:latin typeface="Gill Sans MT" panose="020B0502020104020203" pitchFamily="34" charset="77"/>
              </a:rPr>
              <a:t>trol-ley</a:t>
            </a:r>
            <a:r>
              <a:rPr dirty="0">
                <a:latin typeface="Gill Sans MT" panose="020B0502020104020203" pitchFamily="34" charset="77"/>
              </a:rPr>
              <a:t>)</a:t>
            </a:r>
          </a:p>
        </p:txBody>
      </p:sp>
      <p:sp>
        <p:nvSpPr>
          <p:cNvPr id="167" name="Pronunciation / Syllables"/>
          <p:cNvSpPr txBox="1"/>
          <p:nvPr/>
        </p:nvSpPr>
        <p:spPr>
          <a:xfrm>
            <a:off x="1145551" y="2437628"/>
            <a:ext cx="3382336" cy="50270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dirty="0">
                <a:latin typeface="Gill Sans MT" panose="020B0502020104020203" pitchFamily="34" charset="77"/>
              </a:rPr>
              <a:t>Pronunciation / Syllables</a:t>
            </a:r>
          </a:p>
        </p:txBody>
      </p:sp>
      <p:grpSp>
        <p:nvGrpSpPr>
          <p:cNvPr id="40" name="Group 39">
            <a:extLst>
              <a:ext uri="{FF2B5EF4-FFF2-40B4-BE49-F238E27FC236}">
                <a16:creationId xmlns:a16="http://schemas.microsoft.com/office/drawing/2014/main" id="{7EB416CD-9B55-CF42-A04C-30197FD22A3C}"/>
              </a:ext>
            </a:extLst>
          </p:cNvPr>
          <p:cNvGrpSpPr/>
          <p:nvPr/>
        </p:nvGrpSpPr>
        <p:grpSpPr>
          <a:xfrm>
            <a:off x="12304821" y="1110918"/>
            <a:ext cx="8917924" cy="15439250"/>
            <a:chOff x="11782763" y="-862597"/>
            <a:chExt cx="8917924" cy="15439250"/>
          </a:xfrm>
        </p:grpSpPr>
        <p:sp>
          <p:nvSpPr>
            <p:cNvPr id="41" name="Rectangle 40">
              <a:extLst>
                <a:ext uri="{FF2B5EF4-FFF2-40B4-BE49-F238E27FC236}">
                  <a16:creationId xmlns:a16="http://schemas.microsoft.com/office/drawing/2014/main" id="{A6BF06AC-22FD-FD44-8419-6C2D4AA8FA73}"/>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2" name="Rectangle 41">
              <a:extLst>
                <a:ext uri="{FF2B5EF4-FFF2-40B4-BE49-F238E27FC236}">
                  <a16:creationId xmlns:a16="http://schemas.microsoft.com/office/drawing/2014/main" id="{9D3503DD-D270-5F47-A19A-8586E0671135}"/>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grpSp>
        <p:nvGrpSpPr>
          <p:cNvPr id="43" name="Group 42">
            <a:extLst>
              <a:ext uri="{FF2B5EF4-FFF2-40B4-BE49-F238E27FC236}">
                <a16:creationId xmlns:a16="http://schemas.microsoft.com/office/drawing/2014/main" id="{37D75134-4940-2E43-970D-7151127F0958}"/>
              </a:ext>
            </a:extLst>
          </p:cNvPr>
          <p:cNvGrpSpPr/>
          <p:nvPr/>
        </p:nvGrpSpPr>
        <p:grpSpPr>
          <a:xfrm rot="11574440">
            <a:off x="-8428798" y="-6316639"/>
            <a:ext cx="8917924" cy="15439250"/>
            <a:chOff x="11782763" y="-862597"/>
            <a:chExt cx="8917924" cy="15439250"/>
          </a:xfrm>
        </p:grpSpPr>
        <p:sp>
          <p:nvSpPr>
            <p:cNvPr id="44" name="Rectangle 43">
              <a:extLst>
                <a:ext uri="{FF2B5EF4-FFF2-40B4-BE49-F238E27FC236}">
                  <a16:creationId xmlns:a16="http://schemas.microsoft.com/office/drawing/2014/main" id="{0DE4B2CD-9BA7-F745-975D-04D6E068AAA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5" name="Rectangle 44">
              <a:extLst>
                <a:ext uri="{FF2B5EF4-FFF2-40B4-BE49-F238E27FC236}">
                  <a16:creationId xmlns:a16="http://schemas.microsoft.com/office/drawing/2014/main" id="{E68024AA-F9BA-D840-9EF5-E93003D788D2}"/>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pic>
        <p:nvPicPr>
          <p:cNvPr id="9" name="Picture 8">
            <a:extLst>
              <a:ext uri="{FF2B5EF4-FFF2-40B4-BE49-F238E27FC236}">
                <a16:creationId xmlns:a16="http://schemas.microsoft.com/office/drawing/2014/main" id="{E1C808EC-8455-CA43-8401-6823600E1787}"/>
              </a:ext>
            </a:extLst>
          </p:cNvPr>
          <p:cNvPicPr>
            <a:picLocks noChangeAspect="1"/>
          </p:cNvPicPr>
          <p:nvPr/>
        </p:nvPicPr>
        <p:blipFill rotWithShape="1">
          <a:blip r:embed="rId3">
            <a:extLst>
              <a:ext uri="{28A0092B-C50C-407E-A947-70E740481C1C}">
                <a14:useLocalDpi xmlns:a14="http://schemas.microsoft.com/office/drawing/2010/main" val="0"/>
              </a:ext>
            </a:extLst>
          </a:blip>
          <a:srcRect l="9410" r="12019" b="14894"/>
          <a:stretch/>
        </p:blipFill>
        <p:spPr>
          <a:xfrm>
            <a:off x="308911" y="305549"/>
            <a:ext cx="1622203" cy="1340029"/>
          </a:xfrm>
          <a:prstGeom prst="rect">
            <a:avLst/>
          </a:prstGeom>
        </p:spPr>
      </p:pic>
      <p:pic>
        <p:nvPicPr>
          <p:cNvPr id="22" name="Picture 21" descr="A picture containing logo&#10;&#10;Description automatically generated">
            <a:extLst>
              <a:ext uri="{FF2B5EF4-FFF2-40B4-BE49-F238E27FC236}">
                <a16:creationId xmlns:a16="http://schemas.microsoft.com/office/drawing/2014/main" id="{188A9A2F-54C6-1E4D-A4DB-AFFF2DE8899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512193" y="2717821"/>
            <a:ext cx="3229643" cy="3229643"/>
          </a:xfrm>
          <a:prstGeom prst="rect">
            <a:avLst/>
          </a:prstGeom>
        </p:spPr>
      </p:pic>
      <p:graphicFrame>
        <p:nvGraphicFramePr>
          <p:cNvPr id="3" name="Table 2">
            <a:extLst>
              <a:ext uri="{FF2B5EF4-FFF2-40B4-BE49-F238E27FC236}">
                <a16:creationId xmlns:a16="http://schemas.microsoft.com/office/drawing/2014/main" id="{021C7AE4-4BEF-11C6-CB0F-5E61A8F6F213}"/>
              </a:ext>
            </a:extLst>
          </p:cNvPr>
          <p:cNvGraphicFramePr>
            <a:graphicFrameLocks noGrp="1"/>
          </p:cNvGraphicFramePr>
          <p:nvPr>
            <p:extLst>
              <p:ext uri="{D42A27DB-BD31-4B8C-83A1-F6EECF244321}">
                <p14:modId xmlns:p14="http://schemas.microsoft.com/office/powerpoint/2010/main" val="3512616300"/>
              </p:ext>
            </p:extLst>
          </p:nvPr>
        </p:nvGraphicFramePr>
        <p:xfrm>
          <a:off x="5112" y="7748437"/>
          <a:ext cx="12999690" cy="1804446"/>
        </p:xfrm>
        <a:graphic>
          <a:graphicData uri="http://schemas.openxmlformats.org/drawingml/2006/table">
            <a:tbl>
              <a:tblPr firstRow="1" bandRow="1">
                <a:tableStyleId>{5940675A-B579-460E-94D1-54222C63F5DA}</a:tableStyleId>
              </a:tblPr>
              <a:tblGrid>
                <a:gridCol w="2599938">
                  <a:extLst>
                    <a:ext uri="{9D8B030D-6E8A-4147-A177-3AD203B41FA5}">
                      <a16:colId xmlns:a16="http://schemas.microsoft.com/office/drawing/2014/main" val="1062734036"/>
                    </a:ext>
                  </a:extLst>
                </a:gridCol>
                <a:gridCol w="2599938">
                  <a:extLst>
                    <a:ext uri="{9D8B030D-6E8A-4147-A177-3AD203B41FA5}">
                      <a16:colId xmlns:a16="http://schemas.microsoft.com/office/drawing/2014/main" val="2844254734"/>
                    </a:ext>
                  </a:extLst>
                </a:gridCol>
                <a:gridCol w="2599938">
                  <a:extLst>
                    <a:ext uri="{9D8B030D-6E8A-4147-A177-3AD203B41FA5}">
                      <a16:colId xmlns:a16="http://schemas.microsoft.com/office/drawing/2014/main" val="277516935"/>
                    </a:ext>
                  </a:extLst>
                </a:gridCol>
                <a:gridCol w="2599938">
                  <a:extLst>
                    <a:ext uri="{9D8B030D-6E8A-4147-A177-3AD203B41FA5}">
                      <a16:colId xmlns:a16="http://schemas.microsoft.com/office/drawing/2014/main" val="2209242225"/>
                    </a:ext>
                  </a:extLst>
                </a:gridCol>
                <a:gridCol w="2599938">
                  <a:extLst>
                    <a:ext uri="{9D8B030D-6E8A-4147-A177-3AD203B41FA5}">
                      <a16:colId xmlns:a16="http://schemas.microsoft.com/office/drawing/2014/main" val="690964335"/>
                    </a:ext>
                  </a:extLst>
                </a:gridCol>
              </a:tblGrid>
              <a:tr h="601482">
                <a:tc>
                  <a:txBody>
                    <a:bodyPr/>
                    <a:lstStyle/>
                    <a:p>
                      <a:r>
                        <a:rPr lang="en-GB" sz="2600" b="0" dirty="0">
                          <a:solidFill>
                            <a:srgbClr val="DD2909"/>
                          </a:solidFill>
                          <a:latin typeface="Gill Sans MT" panose="020B0502020104020203" pitchFamily="34" charset="77"/>
                        </a:rPr>
                        <a:t>Synonym: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Antonym: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ctr" defTabSz="584200" rtl="0" eaLnBrk="1" fontAlgn="auto" latinLnBrk="0" hangingPunct="1">
                        <a:lnSpc>
                          <a:spcPct val="100000"/>
                        </a:lnSpc>
                        <a:spcBef>
                          <a:spcPts val="0"/>
                        </a:spcBef>
                        <a:spcAft>
                          <a:spcPts val="0"/>
                        </a:spcAft>
                        <a:buClrTx/>
                        <a:buSzTx/>
                        <a:buFontTx/>
                        <a:buNone/>
                        <a:tabLst/>
                        <a:defRPr/>
                      </a:pPr>
                      <a:r>
                        <a:rPr lang="en-GB" sz="2600" b="0" dirty="0">
                          <a:solidFill>
                            <a:srgbClr val="DD2909"/>
                          </a:solidFill>
                          <a:latin typeface="Gill Sans MT" panose="020B0502020104020203" pitchFamily="34" charset="77"/>
                        </a:rPr>
                        <a:t>Prefix / Suffix:</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Rhyme: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Link Word: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67075473"/>
                  </a:ext>
                </a:extLst>
              </a:tr>
              <a:tr h="601482">
                <a:tc>
                  <a:txBody>
                    <a:bodyPr/>
                    <a:lstStyle/>
                    <a:p>
                      <a:r>
                        <a:rPr lang="en-GB" sz="2600" dirty="0">
                          <a:latin typeface="Gill Sans MT" panose="020B0502020104020203" pitchFamily="34" charset="77"/>
                        </a:rPr>
                        <a:t> cart</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endParaRPr lang="en-GB" sz="2600" dirty="0">
                        <a:latin typeface="Gill Sans MT" panose="020B0502020104020203" pitchFamily="34" charset="77"/>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-s</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folly</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push</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215792217"/>
                  </a:ext>
                </a:extLst>
              </a:tr>
              <a:tr h="601482">
                <a:tc>
                  <a:txBody>
                    <a:bodyPr/>
                    <a:lstStyle/>
                    <a:p>
                      <a:endParaRPr lang="en-GB" sz="2600" dirty="0">
                        <a:latin typeface="Gill Sans MT" panose="020B0502020104020203" pitchFamily="34" charset="77"/>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endParaRPr lang="en-GB" sz="2600" dirty="0">
                        <a:latin typeface="Gill Sans MT" panose="020B0502020104020203" pitchFamily="34" charset="77"/>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endParaRPr lang="en-GB" sz="2600" dirty="0">
                        <a:latin typeface="Gill Sans MT" panose="020B0502020104020203" pitchFamily="34" charset="77"/>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golly</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rickety</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863132678"/>
                  </a:ext>
                </a:extLst>
              </a:tr>
            </a:tbl>
          </a:graphicData>
        </a:graphic>
      </p:graphicFrame>
    </p:spTree>
    <p:extLst>
      <p:ext uri="{BB962C8B-B14F-4D97-AF65-F5344CB8AC3E}">
        <p14:creationId xmlns:p14="http://schemas.microsoft.com/office/powerpoint/2010/main" val="1728328475"/>
      </p:ext>
    </p:extLst>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 name="Grasshopper Word of the Day"/>
          <p:cNvSpPr txBox="1"/>
          <p:nvPr/>
        </p:nvSpPr>
        <p:spPr>
          <a:xfrm>
            <a:off x="1751855" y="358709"/>
            <a:ext cx="11006218" cy="102592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6700" b="1">
                <a:solidFill>
                  <a:schemeClr val="accent5"/>
                </a:solidFill>
                <a:latin typeface="American Typewriter"/>
                <a:ea typeface="American Typewriter"/>
                <a:cs typeface="American Typewriter"/>
                <a:sym typeface="American Typewriter"/>
              </a:defRPr>
            </a:lvl1pPr>
          </a:lstStyle>
          <a:p>
            <a:r>
              <a:rPr sz="6000" dirty="0">
                <a:solidFill>
                  <a:srgbClr val="00AEEE"/>
                </a:solidFill>
                <a:latin typeface="Gill Sans MT" panose="020B0502020104020203" pitchFamily="34" charset="77"/>
              </a:rPr>
              <a:t>Grasshopper Word of the Day</a:t>
            </a:r>
          </a:p>
        </p:txBody>
      </p:sp>
      <p:sp>
        <p:nvSpPr>
          <p:cNvPr id="150" name="Word of the Day:"/>
          <p:cNvSpPr txBox="1"/>
          <p:nvPr/>
        </p:nvSpPr>
        <p:spPr>
          <a:xfrm>
            <a:off x="981031" y="1607149"/>
            <a:ext cx="3930563" cy="73353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r>
              <a:rPr dirty="0">
                <a:latin typeface="Gill Sans MT" panose="020B0502020104020203" pitchFamily="34" charset="77"/>
              </a:rPr>
              <a:t>Word of the Day:</a:t>
            </a:r>
          </a:p>
        </p:txBody>
      </p:sp>
      <p:sp>
        <p:nvSpPr>
          <p:cNvPr id="151" name="tear"/>
          <p:cNvSpPr txBox="1"/>
          <p:nvPr/>
        </p:nvSpPr>
        <p:spPr>
          <a:xfrm>
            <a:off x="5943975" y="1309202"/>
            <a:ext cx="2130391" cy="117981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7000">
                <a:latin typeface="Gill Sans SemiBold"/>
                <a:ea typeface="Gill Sans SemiBold"/>
                <a:cs typeface="Gill Sans SemiBold"/>
                <a:sym typeface="Gill Sans SemiBold"/>
              </a:defRPr>
            </a:lvl1pPr>
          </a:lstStyle>
          <a:p>
            <a:r>
              <a:rPr lang="en-GB" dirty="0">
                <a:latin typeface="Gill Sans MT" panose="020B0502020104020203" pitchFamily="34" charset="77"/>
              </a:rPr>
              <a:t>purse</a:t>
            </a:r>
            <a:endParaRPr dirty="0">
              <a:latin typeface="Gill Sans MT" panose="020B0502020104020203" pitchFamily="34" charset="77"/>
            </a:endParaRPr>
          </a:p>
        </p:txBody>
      </p:sp>
      <p:sp>
        <p:nvSpPr>
          <p:cNvPr id="152" name="Definition:"/>
          <p:cNvSpPr txBox="1"/>
          <p:nvPr/>
        </p:nvSpPr>
        <p:spPr>
          <a:xfrm>
            <a:off x="2212466" y="3137585"/>
            <a:ext cx="2478243" cy="73353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r>
              <a:rPr dirty="0">
                <a:latin typeface="Gill Sans MT" panose="020B0502020104020203" pitchFamily="34" charset="77"/>
              </a:rPr>
              <a:t>Definition: </a:t>
            </a:r>
          </a:p>
        </p:txBody>
      </p:sp>
      <p:sp>
        <p:nvSpPr>
          <p:cNvPr id="153" name="(verb / noun)"/>
          <p:cNvSpPr txBox="1"/>
          <p:nvPr/>
        </p:nvSpPr>
        <p:spPr>
          <a:xfrm>
            <a:off x="8711712" y="1645578"/>
            <a:ext cx="4232357" cy="65659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defRPr>
                <a:latin typeface="Gill Sans"/>
                <a:ea typeface="Gill Sans"/>
                <a:cs typeface="Gill Sans"/>
                <a:sym typeface="Gill Sans"/>
              </a:defRPr>
            </a:lvl1pPr>
          </a:lstStyle>
          <a:p>
            <a:r>
              <a:rPr dirty="0">
                <a:latin typeface="Gill Sans MT" panose="020B0502020104020203" pitchFamily="34" charset="77"/>
              </a:rPr>
              <a:t>(</a:t>
            </a:r>
            <a:r>
              <a:rPr lang="en-GB" dirty="0">
                <a:latin typeface="Gill Sans MT" panose="020B0502020104020203" pitchFamily="34" charset="77"/>
              </a:rPr>
              <a:t>noun</a:t>
            </a:r>
            <a:r>
              <a:rPr dirty="0">
                <a:latin typeface="Gill Sans MT" panose="020B0502020104020203" pitchFamily="34" charset="77"/>
              </a:rPr>
              <a:t>)</a:t>
            </a:r>
          </a:p>
        </p:txBody>
      </p:sp>
      <p:sp>
        <p:nvSpPr>
          <p:cNvPr id="154" name="If you tear paper, cloth, or another material, or if it tears, you pull it into two pieces or you pull it so that a hole appears in it."/>
          <p:cNvSpPr txBox="1"/>
          <p:nvPr/>
        </p:nvSpPr>
        <p:spPr>
          <a:xfrm>
            <a:off x="576435" y="4053819"/>
            <a:ext cx="6967365" cy="176458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lvl1pPr>
              <a:defRPr sz="3100">
                <a:latin typeface="Gill Sans"/>
                <a:ea typeface="Gill Sans"/>
                <a:cs typeface="Gill Sans"/>
                <a:sym typeface="Gill Sans"/>
              </a:defRPr>
            </a:lvl1pPr>
          </a:lstStyle>
          <a:p>
            <a:r>
              <a:rPr lang="en-GB" sz="3600" dirty="0">
                <a:latin typeface="Gill Sans MT" panose="020B0502020104020203" pitchFamily="34" charset="77"/>
              </a:rPr>
              <a:t>A purse is a very small bag that people, especially women, keep their money in.</a:t>
            </a:r>
            <a:endParaRPr sz="3600" dirty="0">
              <a:latin typeface="Gill Sans MT" panose="020B0502020104020203" pitchFamily="34" charset="77"/>
            </a:endParaRPr>
          </a:p>
        </p:txBody>
      </p:sp>
      <p:sp>
        <p:nvSpPr>
          <p:cNvPr id="155" name="The was a tear in Freddie’s new school jumper."/>
          <p:cNvSpPr txBox="1"/>
          <p:nvPr/>
        </p:nvSpPr>
        <p:spPr>
          <a:xfrm>
            <a:off x="0" y="6479724"/>
            <a:ext cx="12999688" cy="71814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p>
            <a:pPr>
              <a:defRPr sz="4000">
                <a:solidFill>
                  <a:schemeClr val="accent2"/>
                </a:solidFill>
                <a:latin typeface="Gill Sans"/>
                <a:ea typeface="Gill Sans"/>
                <a:cs typeface="Gill Sans"/>
                <a:sym typeface="Gill Sans"/>
              </a:defRPr>
            </a:pPr>
            <a:r>
              <a:rPr lang="en-GB" sz="4000" dirty="0">
                <a:latin typeface="Gill Sans MT" panose="020B0502020104020203" pitchFamily="34" charset="77"/>
              </a:rPr>
              <a:t>Maria took five coins from her </a:t>
            </a:r>
            <a:r>
              <a:rPr lang="en-GB" sz="4000" b="1" dirty="0">
                <a:latin typeface="Gill Sans MT" panose="020B0502020104020203" pitchFamily="34" charset="77"/>
              </a:rPr>
              <a:t>purse</a:t>
            </a:r>
            <a:r>
              <a:rPr lang="en-GB" sz="4000" dirty="0">
                <a:latin typeface="Gill Sans MT" panose="020B0502020104020203" pitchFamily="34" charset="77"/>
              </a:rPr>
              <a:t>.</a:t>
            </a:r>
            <a:endParaRPr sz="4000" dirty="0">
              <a:latin typeface="Gill Sans MT" panose="020B0502020104020203" pitchFamily="34" charset="77"/>
            </a:endParaRPr>
          </a:p>
        </p:txBody>
      </p:sp>
      <p:sp>
        <p:nvSpPr>
          <p:cNvPr id="165" name="Word Class"/>
          <p:cNvSpPr txBox="1"/>
          <p:nvPr/>
        </p:nvSpPr>
        <p:spPr>
          <a:xfrm>
            <a:off x="9722676" y="1227405"/>
            <a:ext cx="2114361" cy="59503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sz="3200" dirty="0">
                <a:solidFill>
                  <a:srgbClr val="C92405"/>
                </a:solidFill>
                <a:latin typeface="Gill Sans MT" panose="020B0502020104020203" pitchFamily="34" charset="77"/>
              </a:rPr>
              <a:t>Word Class</a:t>
            </a:r>
          </a:p>
        </p:txBody>
      </p:sp>
      <p:sp>
        <p:nvSpPr>
          <p:cNvPr id="166" name="(tear)"/>
          <p:cNvSpPr txBox="1"/>
          <p:nvPr/>
        </p:nvSpPr>
        <p:spPr>
          <a:xfrm>
            <a:off x="4873897" y="2182175"/>
            <a:ext cx="4232357" cy="87203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defRPr sz="5000" i="1">
                <a:solidFill>
                  <a:srgbClr val="A6AAA9"/>
                </a:solidFill>
                <a:latin typeface="Gill Sans"/>
                <a:ea typeface="Gill Sans"/>
                <a:cs typeface="Gill Sans"/>
                <a:sym typeface="Gill Sans"/>
              </a:defRPr>
            </a:lvl1pPr>
          </a:lstStyle>
          <a:p>
            <a:r>
              <a:rPr dirty="0">
                <a:latin typeface="Gill Sans MT" panose="020B0502020104020203" pitchFamily="34" charset="77"/>
              </a:rPr>
              <a:t>(</a:t>
            </a:r>
            <a:r>
              <a:rPr lang="en-GB" dirty="0">
                <a:latin typeface="Gill Sans MT" panose="020B0502020104020203" pitchFamily="34" charset="77"/>
              </a:rPr>
              <a:t>purse</a:t>
            </a:r>
            <a:r>
              <a:rPr dirty="0">
                <a:latin typeface="Gill Sans MT" panose="020B0502020104020203" pitchFamily="34" charset="77"/>
              </a:rPr>
              <a:t>)</a:t>
            </a:r>
          </a:p>
        </p:txBody>
      </p:sp>
      <p:sp>
        <p:nvSpPr>
          <p:cNvPr id="167" name="Pronunciation / Syllables"/>
          <p:cNvSpPr txBox="1"/>
          <p:nvPr/>
        </p:nvSpPr>
        <p:spPr>
          <a:xfrm>
            <a:off x="1145551" y="2437628"/>
            <a:ext cx="3382336" cy="50270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dirty="0">
                <a:latin typeface="Gill Sans MT" panose="020B0502020104020203" pitchFamily="34" charset="77"/>
              </a:rPr>
              <a:t>Pronunciation / Syllables</a:t>
            </a:r>
          </a:p>
        </p:txBody>
      </p:sp>
      <p:grpSp>
        <p:nvGrpSpPr>
          <p:cNvPr id="40" name="Group 39">
            <a:extLst>
              <a:ext uri="{FF2B5EF4-FFF2-40B4-BE49-F238E27FC236}">
                <a16:creationId xmlns:a16="http://schemas.microsoft.com/office/drawing/2014/main" id="{7EB416CD-9B55-CF42-A04C-30197FD22A3C}"/>
              </a:ext>
            </a:extLst>
          </p:cNvPr>
          <p:cNvGrpSpPr/>
          <p:nvPr/>
        </p:nvGrpSpPr>
        <p:grpSpPr>
          <a:xfrm>
            <a:off x="12304821" y="1110918"/>
            <a:ext cx="8917924" cy="15439250"/>
            <a:chOff x="11782763" y="-862597"/>
            <a:chExt cx="8917924" cy="15439250"/>
          </a:xfrm>
        </p:grpSpPr>
        <p:sp>
          <p:nvSpPr>
            <p:cNvPr id="41" name="Rectangle 40">
              <a:extLst>
                <a:ext uri="{FF2B5EF4-FFF2-40B4-BE49-F238E27FC236}">
                  <a16:creationId xmlns:a16="http://schemas.microsoft.com/office/drawing/2014/main" id="{A6BF06AC-22FD-FD44-8419-6C2D4AA8FA73}"/>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2" name="Rectangle 41">
              <a:extLst>
                <a:ext uri="{FF2B5EF4-FFF2-40B4-BE49-F238E27FC236}">
                  <a16:creationId xmlns:a16="http://schemas.microsoft.com/office/drawing/2014/main" id="{9D3503DD-D270-5F47-A19A-8586E0671135}"/>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grpSp>
        <p:nvGrpSpPr>
          <p:cNvPr id="43" name="Group 42">
            <a:extLst>
              <a:ext uri="{FF2B5EF4-FFF2-40B4-BE49-F238E27FC236}">
                <a16:creationId xmlns:a16="http://schemas.microsoft.com/office/drawing/2014/main" id="{37D75134-4940-2E43-970D-7151127F0958}"/>
              </a:ext>
            </a:extLst>
          </p:cNvPr>
          <p:cNvGrpSpPr/>
          <p:nvPr/>
        </p:nvGrpSpPr>
        <p:grpSpPr>
          <a:xfrm rot="11574440">
            <a:off x="-8428798" y="-6316639"/>
            <a:ext cx="8917924" cy="15439250"/>
            <a:chOff x="11782763" y="-862597"/>
            <a:chExt cx="8917924" cy="15439250"/>
          </a:xfrm>
        </p:grpSpPr>
        <p:sp>
          <p:nvSpPr>
            <p:cNvPr id="44" name="Rectangle 43">
              <a:extLst>
                <a:ext uri="{FF2B5EF4-FFF2-40B4-BE49-F238E27FC236}">
                  <a16:creationId xmlns:a16="http://schemas.microsoft.com/office/drawing/2014/main" id="{0DE4B2CD-9BA7-F745-975D-04D6E068AAA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5" name="Rectangle 44">
              <a:extLst>
                <a:ext uri="{FF2B5EF4-FFF2-40B4-BE49-F238E27FC236}">
                  <a16:creationId xmlns:a16="http://schemas.microsoft.com/office/drawing/2014/main" id="{E68024AA-F9BA-D840-9EF5-E93003D788D2}"/>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pic>
        <p:nvPicPr>
          <p:cNvPr id="9" name="Picture 8">
            <a:extLst>
              <a:ext uri="{FF2B5EF4-FFF2-40B4-BE49-F238E27FC236}">
                <a16:creationId xmlns:a16="http://schemas.microsoft.com/office/drawing/2014/main" id="{E1C808EC-8455-CA43-8401-6823600E1787}"/>
              </a:ext>
            </a:extLst>
          </p:cNvPr>
          <p:cNvPicPr>
            <a:picLocks noChangeAspect="1"/>
          </p:cNvPicPr>
          <p:nvPr/>
        </p:nvPicPr>
        <p:blipFill rotWithShape="1">
          <a:blip r:embed="rId2">
            <a:extLst>
              <a:ext uri="{28A0092B-C50C-407E-A947-70E740481C1C}">
                <a14:useLocalDpi xmlns:a14="http://schemas.microsoft.com/office/drawing/2010/main" val="0"/>
              </a:ext>
            </a:extLst>
          </a:blip>
          <a:srcRect l="9410" r="12019" b="14894"/>
          <a:stretch/>
        </p:blipFill>
        <p:spPr>
          <a:xfrm>
            <a:off x="308911" y="305549"/>
            <a:ext cx="1622203" cy="1340029"/>
          </a:xfrm>
          <a:prstGeom prst="rect">
            <a:avLst/>
          </a:prstGeom>
        </p:spPr>
      </p:pic>
      <p:pic>
        <p:nvPicPr>
          <p:cNvPr id="6" name="Picture 5" descr="Icon&#10;&#10;Description automatically generated with low confidence">
            <a:extLst>
              <a:ext uri="{FF2B5EF4-FFF2-40B4-BE49-F238E27FC236}">
                <a16:creationId xmlns:a16="http://schemas.microsoft.com/office/drawing/2014/main" id="{29753F53-1C4E-374F-8CDD-AB6A56F6DBF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87302" y="2637829"/>
            <a:ext cx="3449735" cy="3449735"/>
          </a:xfrm>
          <a:prstGeom prst="rect">
            <a:avLst/>
          </a:prstGeom>
        </p:spPr>
      </p:pic>
      <p:graphicFrame>
        <p:nvGraphicFramePr>
          <p:cNvPr id="3" name="Table 2">
            <a:extLst>
              <a:ext uri="{FF2B5EF4-FFF2-40B4-BE49-F238E27FC236}">
                <a16:creationId xmlns:a16="http://schemas.microsoft.com/office/drawing/2014/main" id="{2034ED6C-6244-1A71-2D62-46FE7378E1A0}"/>
              </a:ext>
            </a:extLst>
          </p:cNvPr>
          <p:cNvGraphicFramePr>
            <a:graphicFrameLocks noGrp="1"/>
          </p:cNvGraphicFramePr>
          <p:nvPr>
            <p:extLst>
              <p:ext uri="{D42A27DB-BD31-4B8C-83A1-F6EECF244321}">
                <p14:modId xmlns:p14="http://schemas.microsoft.com/office/powerpoint/2010/main" val="2227006059"/>
              </p:ext>
            </p:extLst>
          </p:nvPr>
        </p:nvGraphicFramePr>
        <p:xfrm>
          <a:off x="5112" y="7748437"/>
          <a:ext cx="12999690" cy="1804446"/>
        </p:xfrm>
        <a:graphic>
          <a:graphicData uri="http://schemas.openxmlformats.org/drawingml/2006/table">
            <a:tbl>
              <a:tblPr firstRow="1" bandRow="1">
                <a:tableStyleId>{5940675A-B579-460E-94D1-54222C63F5DA}</a:tableStyleId>
              </a:tblPr>
              <a:tblGrid>
                <a:gridCol w="2599938">
                  <a:extLst>
                    <a:ext uri="{9D8B030D-6E8A-4147-A177-3AD203B41FA5}">
                      <a16:colId xmlns:a16="http://schemas.microsoft.com/office/drawing/2014/main" val="1062734036"/>
                    </a:ext>
                  </a:extLst>
                </a:gridCol>
                <a:gridCol w="2599938">
                  <a:extLst>
                    <a:ext uri="{9D8B030D-6E8A-4147-A177-3AD203B41FA5}">
                      <a16:colId xmlns:a16="http://schemas.microsoft.com/office/drawing/2014/main" val="2844254734"/>
                    </a:ext>
                  </a:extLst>
                </a:gridCol>
                <a:gridCol w="2599938">
                  <a:extLst>
                    <a:ext uri="{9D8B030D-6E8A-4147-A177-3AD203B41FA5}">
                      <a16:colId xmlns:a16="http://schemas.microsoft.com/office/drawing/2014/main" val="277516935"/>
                    </a:ext>
                  </a:extLst>
                </a:gridCol>
                <a:gridCol w="2599938">
                  <a:extLst>
                    <a:ext uri="{9D8B030D-6E8A-4147-A177-3AD203B41FA5}">
                      <a16:colId xmlns:a16="http://schemas.microsoft.com/office/drawing/2014/main" val="2209242225"/>
                    </a:ext>
                  </a:extLst>
                </a:gridCol>
                <a:gridCol w="2599938">
                  <a:extLst>
                    <a:ext uri="{9D8B030D-6E8A-4147-A177-3AD203B41FA5}">
                      <a16:colId xmlns:a16="http://schemas.microsoft.com/office/drawing/2014/main" val="690964335"/>
                    </a:ext>
                  </a:extLst>
                </a:gridCol>
              </a:tblGrid>
              <a:tr h="601482">
                <a:tc>
                  <a:txBody>
                    <a:bodyPr/>
                    <a:lstStyle/>
                    <a:p>
                      <a:r>
                        <a:rPr lang="en-GB" sz="2600" b="0" dirty="0">
                          <a:solidFill>
                            <a:srgbClr val="DD2909"/>
                          </a:solidFill>
                          <a:latin typeface="Gill Sans MT" panose="020B0502020104020203" pitchFamily="34" charset="77"/>
                        </a:rPr>
                        <a:t>Synonym: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Antonym: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ctr" defTabSz="584200" rtl="0" eaLnBrk="1" fontAlgn="auto" latinLnBrk="0" hangingPunct="1">
                        <a:lnSpc>
                          <a:spcPct val="100000"/>
                        </a:lnSpc>
                        <a:spcBef>
                          <a:spcPts val="0"/>
                        </a:spcBef>
                        <a:spcAft>
                          <a:spcPts val="0"/>
                        </a:spcAft>
                        <a:buClrTx/>
                        <a:buSzTx/>
                        <a:buFontTx/>
                        <a:buNone/>
                        <a:tabLst/>
                        <a:defRPr/>
                      </a:pPr>
                      <a:r>
                        <a:rPr lang="en-GB" sz="2600" b="0" dirty="0">
                          <a:solidFill>
                            <a:srgbClr val="DD2909"/>
                          </a:solidFill>
                          <a:latin typeface="Gill Sans MT" panose="020B0502020104020203" pitchFamily="34" charset="77"/>
                        </a:rPr>
                        <a:t>Prefix / Suffix:</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Rhyme: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Link Word: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67075473"/>
                  </a:ext>
                </a:extLst>
              </a:tr>
              <a:tr h="601482">
                <a:tc>
                  <a:txBody>
                    <a:bodyPr/>
                    <a:lstStyle/>
                    <a:p>
                      <a:r>
                        <a:rPr lang="en-GB" sz="2600" dirty="0">
                          <a:latin typeface="Gill Sans MT" panose="020B0502020104020203" pitchFamily="34" charset="77"/>
                        </a:rPr>
                        <a:t> wallet</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endParaRPr lang="en-GB" sz="2600" dirty="0">
                        <a:latin typeface="Gill Sans MT" panose="020B0502020104020203" pitchFamily="34" charset="77"/>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-s</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worse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open</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215792217"/>
                  </a:ext>
                </a:extLst>
              </a:tr>
              <a:tr h="601482">
                <a:tc>
                  <a:txBody>
                    <a:bodyPr/>
                    <a:lstStyle/>
                    <a:p>
                      <a:r>
                        <a:rPr lang="en-GB" sz="2600" dirty="0">
                          <a:latin typeface="Gill Sans MT" panose="020B0502020104020203" pitchFamily="34" charset="77"/>
                        </a:rPr>
                        <a:t>pouch</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endParaRPr lang="en-GB" sz="2600" dirty="0">
                        <a:latin typeface="Gill Sans MT" panose="020B0502020104020203" pitchFamily="34" charset="77"/>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endParaRPr lang="en-GB" sz="2600" dirty="0">
                        <a:latin typeface="Gill Sans MT" panose="020B0502020104020203" pitchFamily="34" charset="77"/>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nurse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leather</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863132678"/>
                  </a:ext>
                </a:extLst>
              </a:tr>
            </a:tbl>
          </a:graphicData>
        </a:graphic>
      </p:graphicFrame>
    </p:spTree>
    <p:extLst>
      <p:ext uri="{BB962C8B-B14F-4D97-AF65-F5344CB8AC3E}">
        <p14:creationId xmlns:p14="http://schemas.microsoft.com/office/powerpoint/2010/main" val="4250856050"/>
      </p:ext>
    </p:extLst>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 name="Grasshopper Word of the Day"/>
          <p:cNvSpPr txBox="1"/>
          <p:nvPr/>
        </p:nvSpPr>
        <p:spPr>
          <a:xfrm>
            <a:off x="1751855" y="358709"/>
            <a:ext cx="11006218" cy="102592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6700" b="1">
                <a:solidFill>
                  <a:schemeClr val="accent5"/>
                </a:solidFill>
                <a:latin typeface="American Typewriter"/>
                <a:ea typeface="American Typewriter"/>
                <a:cs typeface="American Typewriter"/>
                <a:sym typeface="American Typewriter"/>
              </a:defRPr>
            </a:lvl1pPr>
          </a:lstStyle>
          <a:p>
            <a:r>
              <a:rPr sz="6000" dirty="0">
                <a:solidFill>
                  <a:srgbClr val="00AEEE"/>
                </a:solidFill>
                <a:latin typeface="Gill Sans MT" panose="020B0502020104020203" pitchFamily="34" charset="77"/>
              </a:rPr>
              <a:t>Grasshopper Word of the Day</a:t>
            </a:r>
          </a:p>
        </p:txBody>
      </p:sp>
      <p:sp>
        <p:nvSpPr>
          <p:cNvPr id="150" name="Word of the Day:"/>
          <p:cNvSpPr txBox="1"/>
          <p:nvPr/>
        </p:nvSpPr>
        <p:spPr>
          <a:xfrm>
            <a:off x="981031" y="1607149"/>
            <a:ext cx="3930563" cy="73353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r>
              <a:rPr dirty="0">
                <a:latin typeface="Gill Sans MT" panose="020B0502020104020203" pitchFamily="34" charset="77"/>
              </a:rPr>
              <a:t>Word of the Day:</a:t>
            </a:r>
          </a:p>
        </p:txBody>
      </p:sp>
      <p:sp>
        <p:nvSpPr>
          <p:cNvPr id="151" name="tear"/>
          <p:cNvSpPr txBox="1"/>
          <p:nvPr/>
        </p:nvSpPr>
        <p:spPr>
          <a:xfrm>
            <a:off x="6134729" y="1309202"/>
            <a:ext cx="1748877" cy="117981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7000">
                <a:latin typeface="Gill Sans SemiBold"/>
                <a:ea typeface="Gill Sans SemiBold"/>
                <a:cs typeface="Gill Sans SemiBold"/>
                <a:sym typeface="Gill Sans SemiBold"/>
              </a:defRPr>
            </a:lvl1pPr>
          </a:lstStyle>
          <a:p>
            <a:r>
              <a:rPr lang="en-GB" dirty="0">
                <a:latin typeface="Gill Sans MT" panose="020B0502020104020203" pitchFamily="34" charset="77"/>
              </a:rPr>
              <a:t>bury</a:t>
            </a:r>
            <a:endParaRPr dirty="0">
              <a:latin typeface="Gill Sans MT" panose="020B0502020104020203" pitchFamily="34" charset="77"/>
            </a:endParaRPr>
          </a:p>
        </p:txBody>
      </p:sp>
      <p:sp>
        <p:nvSpPr>
          <p:cNvPr id="152" name="Definition:"/>
          <p:cNvSpPr txBox="1"/>
          <p:nvPr/>
        </p:nvSpPr>
        <p:spPr>
          <a:xfrm>
            <a:off x="2212466" y="3137585"/>
            <a:ext cx="2478243" cy="73353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r>
              <a:rPr dirty="0">
                <a:latin typeface="Gill Sans MT" panose="020B0502020104020203" pitchFamily="34" charset="77"/>
              </a:rPr>
              <a:t>Definition: </a:t>
            </a:r>
          </a:p>
        </p:txBody>
      </p:sp>
      <p:sp>
        <p:nvSpPr>
          <p:cNvPr id="153" name="(verb / noun)"/>
          <p:cNvSpPr txBox="1"/>
          <p:nvPr/>
        </p:nvSpPr>
        <p:spPr>
          <a:xfrm>
            <a:off x="8711712" y="1645578"/>
            <a:ext cx="4232357" cy="65659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defRPr>
                <a:latin typeface="Gill Sans"/>
                <a:ea typeface="Gill Sans"/>
                <a:cs typeface="Gill Sans"/>
                <a:sym typeface="Gill Sans"/>
              </a:defRPr>
            </a:lvl1pPr>
          </a:lstStyle>
          <a:p>
            <a:r>
              <a:rPr dirty="0">
                <a:latin typeface="Gill Sans MT" panose="020B0502020104020203" pitchFamily="34" charset="77"/>
              </a:rPr>
              <a:t>(</a:t>
            </a:r>
            <a:r>
              <a:rPr lang="en-GB" dirty="0">
                <a:latin typeface="Gill Sans MT" panose="020B0502020104020203" pitchFamily="34" charset="77"/>
              </a:rPr>
              <a:t>verb</a:t>
            </a:r>
            <a:r>
              <a:rPr dirty="0">
                <a:latin typeface="Gill Sans MT" panose="020B0502020104020203" pitchFamily="34" charset="77"/>
              </a:rPr>
              <a:t>)</a:t>
            </a:r>
          </a:p>
        </p:txBody>
      </p:sp>
      <p:sp>
        <p:nvSpPr>
          <p:cNvPr id="154" name="If you tear paper, cloth, or another material, or if it tears, you pull it into two pieces or you pull it so that a hole appears in it."/>
          <p:cNvSpPr txBox="1"/>
          <p:nvPr/>
        </p:nvSpPr>
        <p:spPr>
          <a:xfrm>
            <a:off x="668794" y="4087889"/>
            <a:ext cx="7351065" cy="176458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lvl1pPr>
              <a:defRPr sz="3100">
                <a:latin typeface="Gill Sans"/>
                <a:ea typeface="Gill Sans"/>
                <a:cs typeface="Gill Sans"/>
                <a:sym typeface="Gill Sans"/>
              </a:defRPr>
            </a:lvl1pPr>
          </a:lstStyle>
          <a:p>
            <a:r>
              <a:rPr lang="en-GB" sz="3600" dirty="0">
                <a:latin typeface="Gill Sans MT" panose="020B0502020104020203" pitchFamily="34" charset="77"/>
              </a:rPr>
              <a:t>To bury something means to put it into a hole in the ground and cover it up with earth.</a:t>
            </a:r>
            <a:endParaRPr sz="4000" dirty="0">
              <a:latin typeface="Gill Sans MT" panose="020B0502020104020203" pitchFamily="34" charset="77"/>
            </a:endParaRPr>
          </a:p>
        </p:txBody>
      </p:sp>
      <p:sp>
        <p:nvSpPr>
          <p:cNvPr id="155" name="The was a tear in Freddie’s new school jumper."/>
          <p:cNvSpPr txBox="1"/>
          <p:nvPr/>
        </p:nvSpPr>
        <p:spPr>
          <a:xfrm>
            <a:off x="0" y="6498062"/>
            <a:ext cx="12999688" cy="71814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p>
            <a:pPr>
              <a:defRPr sz="4000">
                <a:solidFill>
                  <a:schemeClr val="accent2"/>
                </a:solidFill>
                <a:latin typeface="Gill Sans"/>
                <a:ea typeface="Gill Sans"/>
                <a:cs typeface="Gill Sans"/>
                <a:sym typeface="Gill Sans"/>
              </a:defRPr>
            </a:pPr>
            <a:r>
              <a:rPr lang="en-GB" sz="4000" dirty="0">
                <a:latin typeface="Gill Sans MT" panose="020B0502020104020203" pitchFamily="34" charset="77"/>
              </a:rPr>
              <a:t>Milo </a:t>
            </a:r>
            <a:r>
              <a:rPr lang="en-GB" sz="4000" b="1" dirty="0">
                <a:latin typeface="Gill Sans MT" panose="020B0502020104020203" pitchFamily="34" charset="77"/>
              </a:rPr>
              <a:t>buried</a:t>
            </a:r>
            <a:r>
              <a:rPr lang="en-GB" sz="4000" dirty="0">
                <a:latin typeface="Gill Sans MT" panose="020B0502020104020203" pitchFamily="34" charset="77"/>
              </a:rPr>
              <a:t> the bones in the ground.</a:t>
            </a:r>
            <a:endParaRPr sz="4000" dirty="0">
              <a:latin typeface="Gill Sans MT" panose="020B0502020104020203" pitchFamily="34" charset="77"/>
            </a:endParaRPr>
          </a:p>
        </p:txBody>
      </p:sp>
      <p:sp>
        <p:nvSpPr>
          <p:cNvPr id="165" name="Word Class"/>
          <p:cNvSpPr txBox="1"/>
          <p:nvPr/>
        </p:nvSpPr>
        <p:spPr>
          <a:xfrm>
            <a:off x="9722676" y="1227405"/>
            <a:ext cx="2114361" cy="59503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sz="3200" dirty="0">
                <a:solidFill>
                  <a:srgbClr val="C92405"/>
                </a:solidFill>
                <a:latin typeface="Gill Sans MT" panose="020B0502020104020203" pitchFamily="34" charset="77"/>
              </a:rPr>
              <a:t>Word Class</a:t>
            </a:r>
          </a:p>
        </p:txBody>
      </p:sp>
      <p:sp>
        <p:nvSpPr>
          <p:cNvPr id="166" name="(tear)"/>
          <p:cNvSpPr txBox="1"/>
          <p:nvPr/>
        </p:nvSpPr>
        <p:spPr>
          <a:xfrm>
            <a:off x="4873897" y="2182175"/>
            <a:ext cx="4232357" cy="87203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defRPr sz="5000" i="1">
                <a:solidFill>
                  <a:srgbClr val="A6AAA9"/>
                </a:solidFill>
                <a:latin typeface="Gill Sans"/>
                <a:ea typeface="Gill Sans"/>
                <a:cs typeface="Gill Sans"/>
                <a:sym typeface="Gill Sans"/>
              </a:defRPr>
            </a:lvl1pPr>
          </a:lstStyle>
          <a:p>
            <a:r>
              <a:rPr dirty="0">
                <a:latin typeface="Gill Sans MT" panose="020B0502020104020203" pitchFamily="34" charset="77"/>
              </a:rPr>
              <a:t>(</a:t>
            </a:r>
            <a:r>
              <a:rPr lang="en-GB" dirty="0">
                <a:latin typeface="Gill Sans MT" panose="020B0502020104020203" pitchFamily="34" charset="77"/>
              </a:rPr>
              <a:t>bur-y</a:t>
            </a:r>
            <a:r>
              <a:rPr dirty="0">
                <a:latin typeface="Gill Sans MT" panose="020B0502020104020203" pitchFamily="34" charset="77"/>
              </a:rPr>
              <a:t>)</a:t>
            </a:r>
          </a:p>
        </p:txBody>
      </p:sp>
      <p:sp>
        <p:nvSpPr>
          <p:cNvPr id="167" name="Pronunciation / Syllables"/>
          <p:cNvSpPr txBox="1"/>
          <p:nvPr/>
        </p:nvSpPr>
        <p:spPr>
          <a:xfrm>
            <a:off x="1145551" y="2437628"/>
            <a:ext cx="3382336" cy="50270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dirty="0">
                <a:latin typeface="Gill Sans MT" panose="020B0502020104020203" pitchFamily="34" charset="77"/>
              </a:rPr>
              <a:t>Pronunciation / Syllables</a:t>
            </a:r>
          </a:p>
        </p:txBody>
      </p:sp>
      <p:grpSp>
        <p:nvGrpSpPr>
          <p:cNvPr id="40" name="Group 39">
            <a:extLst>
              <a:ext uri="{FF2B5EF4-FFF2-40B4-BE49-F238E27FC236}">
                <a16:creationId xmlns:a16="http://schemas.microsoft.com/office/drawing/2014/main" id="{7EB416CD-9B55-CF42-A04C-30197FD22A3C}"/>
              </a:ext>
            </a:extLst>
          </p:cNvPr>
          <p:cNvGrpSpPr/>
          <p:nvPr/>
        </p:nvGrpSpPr>
        <p:grpSpPr>
          <a:xfrm>
            <a:off x="12304821" y="1110918"/>
            <a:ext cx="8917924" cy="15439250"/>
            <a:chOff x="11782763" y="-862597"/>
            <a:chExt cx="8917924" cy="15439250"/>
          </a:xfrm>
        </p:grpSpPr>
        <p:sp>
          <p:nvSpPr>
            <p:cNvPr id="41" name="Rectangle 40">
              <a:extLst>
                <a:ext uri="{FF2B5EF4-FFF2-40B4-BE49-F238E27FC236}">
                  <a16:creationId xmlns:a16="http://schemas.microsoft.com/office/drawing/2014/main" id="{A6BF06AC-22FD-FD44-8419-6C2D4AA8FA73}"/>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2" name="Rectangle 41">
              <a:extLst>
                <a:ext uri="{FF2B5EF4-FFF2-40B4-BE49-F238E27FC236}">
                  <a16:creationId xmlns:a16="http://schemas.microsoft.com/office/drawing/2014/main" id="{9D3503DD-D270-5F47-A19A-8586E0671135}"/>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grpSp>
        <p:nvGrpSpPr>
          <p:cNvPr id="43" name="Group 42">
            <a:extLst>
              <a:ext uri="{FF2B5EF4-FFF2-40B4-BE49-F238E27FC236}">
                <a16:creationId xmlns:a16="http://schemas.microsoft.com/office/drawing/2014/main" id="{37D75134-4940-2E43-970D-7151127F0958}"/>
              </a:ext>
            </a:extLst>
          </p:cNvPr>
          <p:cNvGrpSpPr/>
          <p:nvPr/>
        </p:nvGrpSpPr>
        <p:grpSpPr>
          <a:xfrm rot="11574440">
            <a:off x="-8428798" y="-6316639"/>
            <a:ext cx="8917924" cy="15439250"/>
            <a:chOff x="11782763" y="-862597"/>
            <a:chExt cx="8917924" cy="15439250"/>
          </a:xfrm>
        </p:grpSpPr>
        <p:sp>
          <p:nvSpPr>
            <p:cNvPr id="44" name="Rectangle 43">
              <a:extLst>
                <a:ext uri="{FF2B5EF4-FFF2-40B4-BE49-F238E27FC236}">
                  <a16:creationId xmlns:a16="http://schemas.microsoft.com/office/drawing/2014/main" id="{0DE4B2CD-9BA7-F745-975D-04D6E068AAA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5" name="Rectangle 44">
              <a:extLst>
                <a:ext uri="{FF2B5EF4-FFF2-40B4-BE49-F238E27FC236}">
                  <a16:creationId xmlns:a16="http://schemas.microsoft.com/office/drawing/2014/main" id="{E68024AA-F9BA-D840-9EF5-E93003D788D2}"/>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pic>
        <p:nvPicPr>
          <p:cNvPr id="9" name="Picture 8">
            <a:extLst>
              <a:ext uri="{FF2B5EF4-FFF2-40B4-BE49-F238E27FC236}">
                <a16:creationId xmlns:a16="http://schemas.microsoft.com/office/drawing/2014/main" id="{E1C808EC-8455-CA43-8401-6823600E1787}"/>
              </a:ext>
            </a:extLst>
          </p:cNvPr>
          <p:cNvPicPr>
            <a:picLocks noChangeAspect="1"/>
          </p:cNvPicPr>
          <p:nvPr/>
        </p:nvPicPr>
        <p:blipFill rotWithShape="1">
          <a:blip r:embed="rId2">
            <a:extLst>
              <a:ext uri="{28A0092B-C50C-407E-A947-70E740481C1C}">
                <a14:useLocalDpi xmlns:a14="http://schemas.microsoft.com/office/drawing/2010/main" val="0"/>
              </a:ext>
            </a:extLst>
          </a:blip>
          <a:srcRect l="9410" r="12019" b="14894"/>
          <a:stretch/>
        </p:blipFill>
        <p:spPr>
          <a:xfrm>
            <a:off x="308911" y="305549"/>
            <a:ext cx="1622203" cy="1340029"/>
          </a:xfrm>
          <a:prstGeom prst="rect">
            <a:avLst/>
          </a:prstGeom>
        </p:spPr>
      </p:pic>
      <p:pic>
        <p:nvPicPr>
          <p:cNvPr id="22" name="Picture 21" descr="Icon&#10;&#10;Description automatically generated">
            <a:extLst>
              <a:ext uri="{FF2B5EF4-FFF2-40B4-BE49-F238E27FC236}">
                <a16:creationId xmlns:a16="http://schemas.microsoft.com/office/drawing/2014/main" id="{104F6016-6F55-F14E-9DC8-23C36ECBD16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959059" y="3176267"/>
            <a:ext cx="2877978" cy="2877978"/>
          </a:xfrm>
          <a:prstGeom prst="rect">
            <a:avLst/>
          </a:prstGeom>
        </p:spPr>
      </p:pic>
      <p:graphicFrame>
        <p:nvGraphicFramePr>
          <p:cNvPr id="3" name="Table 2">
            <a:extLst>
              <a:ext uri="{FF2B5EF4-FFF2-40B4-BE49-F238E27FC236}">
                <a16:creationId xmlns:a16="http://schemas.microsoft.com/office/drawing/2014/main" id="{ECD9AD70-2FFF-2CD9-FE59-91DA82289C37}"/>
              </a:ext>
            </a:extLst>
          </p:cNvPr>
          <p:cNvGraphicFramePr>
            <a:graphicFrameLocks noGrp="1"/>
          </p:cNvGraphicFramePr>
          <p:nvPr>
            <p:extLst>
              <p:ext uri="{D42A27DB-BD31-4B8C-83A1-F6EECF244321}">
                <p14:modId xmlns:p14="http://schemas.microsoft.com/office/powerpoint/2010/main" val="2800832828"/>
              </p:ext>
            </p:extLst>
          </p:nvPr>
        </p:nvGraphicFramePr>
        <p:xfrm>
          <a:off x="5112" y="7748437"/>
          <a:ext cx="12999690" cy="1804446"/>
        </p:xfrm>
        <a:graphic>
          <a:graphicData uri="http://schemas.openxmlformats.org/drawingml/2006/table">
            <a:tbl>
              <a:tblPr firstRow="1" bandRow="1">
                <a:tableStyleId>{5940675A-B579-460E-94D1-54222C63F5DA}</a:tableStyleId>
              </a:tblPr>
              <a:tblGrid>
                <a:gridCol w="2599938">
                  <a:extLst>
                    <a:ext uri="{9D8B030D-6E8A-4147-A177-3AD203B41FA5}">
                      <a16:colId xmlns:a16="http://schemas.microsoft.com/office/drawing/2014/main" val="1062734036"/>
                    </a:ext>
                  </a:extLst>
                </a:gridCol>
                <a:gridCol w="2599938">
                  <a:extLst>
                    <a:ext uri="{9D8B030D-6E8A-4147-A177-3AD203B41FA5}">
                      <a16:colId xmlns:a16="http://schemas.microsoft.com/office/drawing/2014/main" val="2844254734"/>
                    </a:ext>
                  </a:extLst>
                </a:gridCol>
                <a:gridCol w="2599938">
                  <a:extLst>
                    <a:ext uri="{9D8B030D-6E8A-4147-A177-3AD203B41FA5}">
                      <a16:colId xmlns:a16="http://schemas.microsoft.com/office/drawing/2014/main" val="277516935"/>
                    </a:ext>
                  </a:extLst>
                </a:gridCol>
                <a:gridCol w="2599938">
                  <a:extLst>
                    <a:ext uri="{9D8B030D-6E8A-4147-A177-3AD203B41FA5}">
                      <a16:colId xmlns:a16="http://schemas.microsoft.com/office/drawing/2014/main" val="2209242225"/>
                    </a:ext>
                  </a:extLst>
                </a:gridCol>
                <a:gridCol w="2599938">
                  <a:extLst>
                    <a:ext uri="{9D8B030D-6E8A-4147-A177-3AD203B41FA5}">
                      <a16:colId xmlns:a16="http://schemas.microsoft.com/office/drawing/2014/main" val="690964335"/>
                    </a:ext>
                  </a:extLst>
                </a:gridCol>
              </a:tblGrid>
              <a:tr h="601482">
                <a:tc>
                  <a:txBody>
                    <a:bodyPr/>
                    <a:lstStyle/>
                    <a:p>
                      <a:r>
                        <a:rPr lang="en-GB" sz="2600" b="0" dirty="0">
                          <a:solidFill>
                            <a:srgbClr val="DD2909"/>
                          </a:solidFill>
                          <a:latin typeface="Gill Sans MT" panose="020B0502020104020203" pitchFamily="34" charset="77"/>
                        </a:rPr>
                        <a:t>Synonym: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Antonym: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ctr" defTabSz="584200" rtl="0" eaLnBrk="1" fontAlgn="auto" latinLnBrk="0" hangingPunct="1">
                        <a:lnSpc>
                          <a:spcPct val="100000"/>
                        </a:lnSpc>
                        <a:spcBef>
                          <a:spcPts val="0"/>
                        </a:spcBef>
                        <a:spcAft>
                          <a:spcPts val="0"/>
                        </a:spcAft>
                        <a:buClrTx/>
                        <a:buSzTx/>
                        <a:buFontTx/>
                        <a:buNone/>
                        <a:tabLst/>
                        <a:defRPr/>
                      </a:pPr>
                      <a:r>
                        <a:rPr lang="en-GB" sz="2600" b="0" dirty="0">
                          <a:solidFill>
                            <a:srgbClr val="DD2909"/>
                          </a:solidFill>
                          <a:latin typeface="Gill Sans MT" panose="020B0502020104020203" pitchFamily="34" charset="77"/>
                        </a:rPr>
                        <a:t>Prefix / Suffix:</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Rhyme: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Link Word: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67075473"/>
                  </a:ext>
                </a:extLst>
              </a:tr>
              <a:tr h="601482">
                <a:tc>
                  <a:txBody>
                    <a:bodyPr/>
                    <a:lstStyle/>
                    <a:p>
                      <a:r>
                        <a:rPr lang="en-GB" sz="2600" dirty="0">
                          <a:latin typeface="Gill Sans MT" panose="020B0502020104020203" pitchFamily="34" charset="77"/>
                        </a:rPr>
                        <a:t> entomb</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exhume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re-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very</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underground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215792217"/>
                  </a:ext>
                </a:extLst>
              </a:tr>
              <a:tr h="601482">
                <a:tc>
                  <a:txBody>
                    <a:bodyPr/>
                    <a:lstStyle/>
                    <a:p>
                      <a:r>
                        <a:rPr lang="en-GB" sz="2600" dirty="0">
                          <a:latin typeface="Gill Sans MT" panose="020B0502020104020203" pitchFamily="34" charset="77"/>
                        </a:rPr>
                        <a:t>conceal</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reveal</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-ed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carry</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deeply</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863132678"/>
                  </a:ext>
                </a:extLst>
              </a:tr>
            </a:tbl>
          </a:graphicData>
        </a:graphic>
      </p:graphicFrame>
    </p:spTree>
    <p:extLst>
      <p:ext uri="{BB962C8B-B14F-4D97-AF65-F5344CB8AC3E}">
        <p14:creationId xmlns:p14="http://schemas.microsoft.com/office/powerpoint/2010/main" val="2843714819"/>
      </p:ext>
    </p:extLst>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 name="Grasshopper Word of the Day"/>
          <p:cNvSpPr txBox="1"/>
          <p:nvPr/>
        </p:nvSpPr>
        <p:spPr>
          <a:xfrm>
            <a:off x="1751855" y="358709"/>
            <a:ext cx="11006218" cy="102592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6700" b="1">
                <a:solidFill>
                  <a:schemeClr val="accent5"/>
                </a:solidFill>
                <a:latin typeface="American Typewriter"/>
                <a:ea typeface="American Typewriter"/>
                <a:cs typeface="American Typewriter"/>
                <a:sym typeface="American Typewriter"/>
              </a:defRPr>
            </a:lvl1pPr>
          </a:lstStyle>
          <a:p>
            <a:r>
              <a:rPr sz="6000" dirty="0">
                <a:solidFill>
                  <a:srgbClr val="00AEEE"/>
                </a:solidFill>
                <a:latin typeface="Gill Sans MT" panose="020B0502020104020203" pitchFamily="34" charset="77"/>
              </a:rPr>
              <a:t>Grasshopper Word of the Day</a:t>
            </a:r>
          </a:p>
        </p:txBody>
      </p:sp>
      <p:sp>
        <p:nvSpPr>
          <p:cNvPr id="150" name="Word of the Day:"/>
          <p:cNvSpPr txBox="1"/>
          <p:nvPr/>
        </p:nvSpPr>
        <p:spPr>
          <a:xfrm>
            <a:off x="981031" y="1607149"/>
            <a:ext cx="3930563" cy="73353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r>
              <a:rPr dirty="0">
                <a:latin typeface="Gill Sans MT" panose="020B0502020104020203" pitchFamily="34" charset="77"/>
              </a:rPr>
              <a:t>Word of the Day:</a:t>
            </a:r>
          </a:p>
        </p:txBody>
      </p:sp>
      <p:sp>
        <p:nvSpPr>
          <p:cNvPr id="151" name="tear"/>
          <p:cNvSpPr txBox="1"/>
          <p:nvPr/>
        </p:nvSpPr>
        <p:spPr>
          <a:xfrm>
            <a:off x="5691509" y="1309202"/>
            <a:ext cx="2635338" cy="117981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7000">
                <a:latin typeface="Gill Sans SemiBold"/>
                <a:ea typeface="Gill Sans SemiBold"/>
                <a:cs typeface="Gill Sans SemiBold"/>
                <a:sym typeface="Gill Sans SemiBold"/>
              </a:defRPr>
            </a:lvl1pPr>
          </a:lstStyle>
          <a:p>
            <a:r>
              <a:rPr lang="en-GB" dirty="0">
                <a:latin typeface="Gill Sans MT" panose="020B0502020104020203" pitchFamily="34" charset="77"/>
              </a:rPr>
              <a:t>behave</a:t>
            </a:r>
            <a:endParaRPr dirty="0">
              <a:latin typeface="Gill Sans MT" panose="020B0502020104020203" pitchFamily="34" charset="77"/>
            </a:endParaRPr>
          </a:p>
        </p:txBody>
      </p:sp>
      <p:sp>
        <p:nvSpPr>
          <p:cNvPr id="152" name="Definition:"/>
          <p:cNvSpPr txBox="1"/>
          <p:nvPr/>
        </p:nvSpPr>
        <p:spPr>
          <a:xfrm>
            <a:off x="2212466" y="3137585"/>
            <a:ext cx="2478243" cy="73353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r>
              <a:rPr dirty="0">
                <a:latin typeface="Gill Sans MT" panose="020B0502020104020203" pitchFamily="34" charset="77"/>
              </a:rPr>
              <a:t>Definition: </a:t>
            </a:r>
          </a:p>
        </p:txBody>
      </p:sp>
      <p:sp>
        <p:nvSpPr>
          <p:cNvPr id="153" name="(verb / noun)"/>
          <p:cNvSpPr txBox="1"/>
          <p:nvPr/>
        </p:nvSpPr>
        <p:spPr>
          <a:xfrm>
            <a:off x="8711712" y="1645578"/>
            <a:ext cx="4232357" cy="65659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defRPr>
                <a:latin typeface="Gill Sans"/>
                <a:ea typeface="Gill Sans"/>
                <a:cs typeface="Gill Sans"/>
                <a:sym typeface="Gill Sans"/>
              </a:defRPr>
            </a:lvl1pPr>
          </a:lstStyle>
          <a:p>
            <a:r>
              <a:rPr dirty="0">
                <a:latin typeface="Gill Sans MT" panose="020B0502020104020203" pitchFamily="34" charset="77"/>
              </a:rPr>
              <a:t>(</a:t>
            </a:r>
            <a:r>
              <a:rPr lang="en-GB" dirty="0">
                <a:latin typeface="Gill Sans MT" panose="020B0502020104020203" pitchFamily="34" charset="77"/>
              </a:rPr>
              <a:t>verb</a:t>
            </a:r>
            <a:r>
              <a:rPr dirty="0">
                <a:latin typeface="Gill Sans MT" panose="020B0502020104020203" pitchFamily="34" charset="77"/>
              </a:rPr>
              <a:t>)</a:t>
            </a:r>
          </a:p>
        </p:txBody>
      </p:sp>
      <p:sp>
        <p:nvSpPr>
          <p:cNvPr id="154" name="If you tear paper, cloth, or another material, or if it tears, you pull it into two pieces or you pull it so that a hole appears in it."/>
          <p:cNvSpPr txBox="1"/>
          <p:nvPr/>
        </p:nvSpPr>
        <p:spPr>
          <a:xfrm>
            <a:off x="634291" y="4057934"/>
            <a:ext cx="6823784" cy="176458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lvl1pPr>
              <a:defRPr sz="3100">
                <a:latin typeface="Gill Sans"/>
                <a:ea typeface="Gill Sans"/>
                <a:cs typeface="Gill Sans"/>
                <a:sym typeface="Gill Sans"/>
              </a:defRPr>
            </a:lvl1pPr>
          </a:lstStyle>
          <a:p>
            <a:r>
              <a:rPr lang="en-GB" sz="3600" dirty="0">
                <a:latin typeface="Gill Sans MT" panose="020B0502020104020203" pitchFamily="34" charset="77"/>
              </a:rPr>
              <a:t>The way that you behave is the way that you do and say things, and the things that you do and say.</a:t>
            </a:r>
          </a:p>
        </p:txBody>
      </p:sp>
      <p:sp>
        <p:nvSpPr>
          <p:cNvPr id="155" name="The was a tear in Freddie’s new school jumper."/>
          <p:cNvSpPr txBox="1"/>
          <p:nvPr/>
        </p:nvSpPr>
        <p:spPr>
          <a:xfrm>
            <a:off x="5112" y="6467172"/>
            <a:ext cx="12999688" cy="71814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p>
            <a:pPr>
              <a:defRPr sz="4000">
                <a:solidFill>
                  <a:schemeClr val="accent2"/>
                </a:solidFill>
                <a:latin typeface="Gill Sans"/>
                <a:ea typeface="Gill Sans"/>
                <a:cs typeface="Gill Sans"/>
                <a:sym typeface="Gill Sans"/>
              </a:defRPr>
            </a:pPr>
            <a:r>
              <a:rPr lang="en-GB" sz="4000" dirty="0">
                <a:latin typeface="Gill Sans MT" panose="020B0502020104020203" pitchFamily="34" charset="77"/>
              </a:rPr>
              <a:t>Felix needed to be well </a:t>
            </a:r>
            <a:r>
              <a:rPr lang="en-GB" sz="4000" b="1" dirty="0">
                <a:latin typeface="Gill Sans MT" panose="020B0502020104020203" pitchFamily="34" charset="77"/>
              </a:rPr>
              <a:t>behaved</a:t>
            </a:r>
            <a:r>
              <a:rPr lang="en-GB" sz="4000" dirty="0">
                <a:latin typeface="Gill Sans MT" panose="020B0502020104020203" pitchFamily="34" charset="77"/>
              </a:rPr>
              <a:t> during the show.</a:t>
            </a:r>
            <a:endParaRPr sz="4000" dirty="0">
              <a:latin typeface="Gill Sans MT" panose="020B0502020104020203" pitchFamily="34" charset="77"/>
            </a:endParaRPr>
          </a:p>
        </p:txBody>
      </p:sp>
      <p:sp>
        <p:nvSpPr>
          <p:cNvPr id="165" name="Word Class"/>
          <p:cNvSpPr txBox="1"/>
          <p:nvPr/>
        </p:nvSpPr>
        <p:spPr>
          <a:xfrm>
            <a:off x="9722676" y="1227405"/>
            <a:ext cx="2114361" cy="59503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sz="3200" dirty="0">
                <a:solidFill>
                  <a:srgbClr val="C92405"/>
                </a:solidFill>
                <a:latin typeface="Gill Sans MT" panose="020B0502020104020203" pitchFamily="34" charset="77"/>
              </a:rPr>
              <a:t>Word Class</a:t>
            </a:r>
          </a:p>
        </p:txBody>
      </p:sp>
      <p:sp>
        <p:nvSpPr>
          <p:cNvPr id="166" name="(tear)"/>
          <p:cNvSpPr txBox="1"/>
          <p:nvPr/>
        </p:nvSpPr>
        <p:spPr>
          <a:xfrm>
            <a:off x="4873897" y="2182175"/>
            <a:ext cx="4232357" cy="87203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defRPr sz="5000" i="1">
                <a:solidFill>
                  <a:srgbClr val="A6AAA9"/>
                </a:solidFill>
                <a:latin typeface="Gill Sans"/>
                <a:ea typeface="Gill Sans"/>
                <a:cs typeface="Gill Sans"/>
                <a:sym typeface="Gill Sans"/>
              </a:defRPr>
            </a:lvl1pPr>
          </a:lstStyle>
          <a:p>
            <a:r>
              <a:rPr dirty="0">
                <a:latin typeface="Gill Sans MT" panose="020B0502020104020203" pitchFamily="34" charset="77"/>
              </a:rPr>
              <a:t>(</a:t>
            </a:r>
            <a:r>
              <a:rPr lang="en-GB" dirty="0">
                <a:latin typeface="Gill Sans MT" panose="020B0502020104020203" pitchFamily="34" charset="77"/>
              </a:rPr>
              <a:t>be-have</a:t>
            </a:r>
            <a:r>
              <a:rPr dirty="0">
                <a:latin typeface="Gill Sans MT" panose="020B0502020104020203" pitchFamily="34" charset="77"/>
              </a:rPr>
              <a:t>)</a:t>
            </a:r>
          </a:p>
        </p:txBody>
      </p:sp>
      <p:sp>
        <p:nvSpPr>
          <p:cNvPr id="167" name="Pronunciation / Syllables"/>
          <p:cNvSpPr txBox="1"/>
          <p:nvPr/>
        </p:nvSpPr>
        <p:spPr>
          <a:xfrm>
            <a:off x="1145551" y="2437628"/>
            <a:ext cx="3382336" cy="50270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dirty="0">
                <a:latin typeface="Gill Sans MT" panose="020B0502020104020203" pitchFamily="34" charset="77"/>
              </a:rPr>
              <a:t>Pronunciation / Syllables</a:t>
            </a:r>
          </a:p>
        </p:txBody>
      </p:sp>
      <p:grpSp>
        <p:nvGrpSpPr>
          <p:cNvPr id="40" name="Group 39">
            <a:extLst>
              <a:ext uri="{FF2B5EF4-FFF2-40B4-BE49-F238E27FC236}">
                <a16:creationId xmlns:a16="http://schemas.microsoft.com/office/drawing/2014/main" id="{7EB416CD-9B55-CF42-A04C-30197FD22A3C}"/>
              </a:ext>
            </a:extLst>
          </p:cNvPr>
          <p:cNvGrpSpPr/>
          <p:nvPr/>
        </p:nvGrpSpPr>
        <p:grpSpPr>
          <a:xfrm>
            <a:off x="12304821" y="1110918"/>
            <a:ext cx="8917924" cy="15439250"/>
            <a:chOff x="11782763" y="-862597"/>
            <a:chExt cx="8917924" cy="15439250"/>
          </a:xfrm>
        </p:grpSpPr>
        <p:sp>
          <p:nvSpPr>
            <p:cNvPr id="41" name="Rectangle 40">
              <a:extLst>
                <a:ext uri="{FF2B5EF4-FFF2-40B4-BE49-F238E27FC236}">
                  <a16:creationId xmlns:a16="http://schemas.microsoft.com/office/drawing/2014/main" id="{A6BF06AC-22FD-FD44-8419-6C2D4AA8FA73}"/>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2" name="Rectangle 41">
              <a:extLst>
                <a:ext uri="{FF2B5EF4-FFF2-40B4-BE49-F238E27FC236}">
                  <a16:creationId xmlns:a16="http://schemas.microsoft.com/office/drawing/2014/main" id="{9D3503DD-D270-5F47-A19A-8586E0671135}"/>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grpSp>
        <p:nvGrpSpPr>
          <p:cNvPr id="43" name="Group 42">
            <a:extLst>
              <a:ext uri="{FF2B5EF4-FFF2-40B4-BE49-F238E27FC236}">
                <a16:creationId xmlns:a16="http://schemas.microsoft.com/office/drawing/2014/main" id="{37D75134-4940-2E43-970D-7151127F0958}"/>
              </a:ext>
            </a:extLst>
          </p:cNvPr>
          <p:cNvGrpSpPr/>
          <p:nvPr/>
        </p:nvGrpSpPr>
        <p:grpSpPr>
          <a:xfrm rot="11574440">
            <a:off x="-8428798" y="-6316639"/>
            <a:ext cx="8917924" cy="15439250"/>
            <a:chOff x="11782763" y="-862597"/>
            <a:chExt cx="8917924" cy="15439250"/>
          </a:xfrm>
        </p:grpSpPr>
        <p:sp>
          <p:nvSpPr>
            <p:cNvPr id="44" name="Rectangle 43">
              <a:extLst>
                <a:ext uri="{FF2B5EF4-FFF2-40B4-BE49-F238E27FC236}">
                  <a16:creationId xmlns:a16="http://schemas.microsoft.com/office/drawing/2014/main" id="{0DE4B2CD-9BA7-F745-975D-04D6E068AAA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5" name="Rectangle 44">
              <a:extLst>
                <a:ext uri="{FF2B5EF4-FFF2-40B4-BE49-F238E27FC236}">
                  <a16:creationId xmlns:a16="http://schemas.microsoft.com/office/drawing/2014/main" id="{E68024AA-F9BA-D840-9EF5-E93003D788D2}"/>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pic>
        <p:nvPicPr>
          <p:cNvPr id="9" name="Picture 8">
            <a:extLst>
              <a:ext uri="{FF2B5EF4-FFF2-40B4-BE49-F238E27FC236}">
                <a16:creationId xmlns:a16="http://schemas.microsoft.com/office/drawing/2014/main" id="{E1C808EC-8455-CA43-8401-6823600E1787}"/>
              </a:ext>
            </a:extLst>
          </p:cNvPr>
          <p:cNvPicPr>
            <a:picLocks noChangeAspect="1"/>
          </p:cNvPicPr>
          <p:nvPr/>
        </p:nvPicPr>
        <p:blipFill rotWithShape="1">
          <a:blip r:embed="rId2">
            <a:extLst>
              <a:ext uri="{28A0092B-C50C-407E-A947-70E740481C1C}">
                <a14:useLocalDpi xmlns:a14="http://schemas.microsoft.com/office/drawing/2010/main" val="0"/>
              </a:ext>
            </a:extLst>
          </a:blip>
          <a:srcRect l="9410" r="12019" b="14894"/>
          <a:stretch/>
        </p:blipFill>
        <p:spPr>
          <a:xfrm>
            <a:off x="308911" y="305549"/>
            <a:ext cx="1622203" cy="1340029"/>
          </a:xfrm>
          <a:prstGeom prst="rect">
            <a:avLst/>
          </a:prstGeom>
        </p:spPr>
      </p:pic>
      <p:pic>
        <p:nvPicPr>
          <p:cNvPr id="22" name="Picture 21" descr="A picture containing text, toy, doll, vector graphics&#10;&#10;Description automatically generated">
            <a:extLst>
              <a:ext uri="{FF2B5EF4-FFF2-40B4-BE49-F238E27FC236}">
                <a16:creationId xmlns:a16="http://schemas.microsoft.com/office/drawing/2014/main" id="{5A2B69C3-7708-3445-BD4E-F6F9B6CC456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09311" y="2845797"/>
            <a:ext cx="3231713" cy="3231713"/>
          </a:xfrm>
          <a:prstGeom prst="rect">
            <a:avLst/>
          </a:prstGeom>
        </p:spPr>
      </p:pic>
      <p:graphicFrame>
        <p:nvGraphicFramePr>
          <p:cNvPr id="3" name="Table 2">
            <a:extLst>
              <a:ext uri="{FF2B5EF4-FFF2-40B4-BE49-F238E27FC236}">
                <a16:creationId xmlns:a16="http://schemas.microsoft.com/office/drawing/2014/main" id="{4DE6F6FA-2A58-E5AC-7F44-F5D161061573}"/>
              </a:ext>
            </a:extLst>
          </p:cNvPr>
          <p:cNvGraphicFramePr>
            <a:graphicFrameLocks noGrp="1"/>
          </p:cNvGraphicFramePr>
          <p:nvPr>
            <p:extLst>
              <p:ext uri="{D42A27DB-BD31-4B8C-83A1-F6EECF244321}">
                <p14:modId xmlns:p14="http://schemas.microsoft.com/office/powerpoint/2010/main" val="1238442077"/>
              </p:ext>
            </p:extLst>
          </p:nvPr>
        </p:nvGraphicFramePr>
        <p:xfrm>
          <a:off x="5112" y="7748437"/>
          <a:ext cx="12999690" cy="1804446"/>
        </p:xfrm>
        <a:graphic>
          <a:graphicData uri="http://schemas.openxmlformats.org/drawingml/2006/table">
            <a:tbl>
              <a:tblPr firstRow="1" bandRow="1">
                <a:tableStyleId>{5940675A-B579-460E-94D1-54222C63F5DA}</a:tableStyleId>
              </a:tblPr>
              <a:tblGrid>
                <a:gridCol w="2599938">
                  <a:extLst>
                    <a:ext uri="{9D8B030D-6E8A-4147-A177-3AD203B41FA5}">
                      <a16:colId xmlns:a16="http://schemas.microsoft.com/office/drawing/2014/main" val="1062734036"/>
                    </a:ext>
                  </a:extLst>
                </a:gridCol>
                <a:gridCol w="2599938">
                  <a:extLst>
                    <a:ext uri="{9D8B030D-6E8A-4147-A177-3AD203B41FA5}">
                      <a16:colId xmlns:a16="http://schemas.microsoft.com/office/drawing/2014/main" val="2844254734"/>
                    </a:ext>
                  </a:extLst>
                </a:gridCol>
                <a:gridCol w="2599938">
                  <a:extLst>
                    <a:ext uri="{9D8B030D-6E8A-4147-A177-3AD203B41FA5}">
                      <a16:colId xmlns:a16="http://schemas.microsoft.com/office/drawing/2014/main" val="277516935"/>
                    </a:ext>
                  </a:extLst>
                </a:gridCol>
                <a:gridCol w="2599938">
                  <a:extLst>
                    <a:ext uri="{9D8B030D-6E8A-4147-A177-3AD203B41FA5}">
                      <a16:colId xmlns:a16="http://schemas.microsoft.com/office/drawing/2014/main" val="2209242225"/>
                    </a:ext>
                  </a:extLst>
                </a:gridCol>
                <a:gridCol w="2599938">
                  <a:extLst>
                    <a:ext uri="{9D8B030D-6E8A-4147-A177-3AD203B41FA5}">
                      <a16:colId xmlns:a16="http://schemas.microsoft.com/office/drawing/2014/main" val="690964335"/>
                    </a:ext>
                  </a:extLst>
                </a:gridCol>
              </a:tblGrid>
              <a:tr h="601482">
                <a:tc>
                  <a:txBody>
                    <a:bodyPr/>
                    <a:lstStyle/>
                    <a:p>
                      <a:r>
                        <a:rPr lang="en-GB" sz="2600" b="0" dirty="0">
                          <a:solidFill>
                            <a:srgbClr val="DD2909"/>
                          </a:solidFill>
                          <a:latin typeface="Gill Sans MT" panose="020B0502020104020203" pitchFamily="34" charset="77"/>
                        </a:rPr>
                        <a:t>Synonym: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Antonym: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ctr" defTabSz="584200" rtl="0" eaLnBrk="1" fontAlgn="auto" latinLnBrk="0" hangingPunct="1">
                        <a:lnSpc>
                          <a:spcPct val="100000"/>
                        </a:lnSpc>
                        <a:spcBef>
                          <a:spcPts val="0"/>
                        </a:spcBef>
                        <a:spcAft>
                          <a:spcPts val="0"/>
                        </a:spcAft>
                        <a:buClrTx/>
                        <a:buSzTx/>
                        <a:buFontTx/>
                        <a:buNone/>
                        <a:tabLst/>
                        <a:defRPr/>
                      </a:pPr>
                      <a:r>
                        <a:rPr lang="en-GB" sz="2600" b="0" dirty="0">
                          <a:solidFill>
                            <a:srgbClr val="DD2909"/>
                          </a:solidFill>
                          <a:latin typeface="Gill Sans MT" panose="020B0502020104020203" pitchFamily="34" charset="77"/>
                        </a:rPr>
                        <a:t>Prefix / Suffix:</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Rhyme: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Link Word: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67075473"/>
                  </a:ext>
                </a:extLst>
              </a:tr>
              <a:tr h="601482">
                <a:tc>
                  <a:txBody>
                    <a:bodyPr/>
                    <a:lstStyle/>
                    <a:p>
                      <a:r>
                        <a:rPr lang="en-GB" sz="2600" dirty="0">
                          <a:latin typeface="Gill Sans MT" panose="020B0502020104020203" pitchFamily="34" charset="77"/>
                        </a:rPr>
                        <a:t> act</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endParaRPr lang="en-GB" sz="2600" dirty="0">
                        <a:latin typeface="Gill Sans MT" panose="020B0502020104020203" pitchFamily="34" charset="77"/>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miss-</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gave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badly</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215792217"/>
                  </a:ext>
                </a:extLst>
              </a:tr>
              <a:tr h="601482">
                <a:tc>
                  <a:txBody>
                    <a:bodyPr/>
                    <a:lstStyle/>
                    <a:p>
                      <a:r>
                        <a:rPr lang="en-GB" sz="2600" dirty="0">
                          <a:latin typeface="Gill Sans MT" panose="020B0502020104020203" pitchFamily="34" charset="77"/>
                        </a:rPr>
                        <a:t>perform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endParaRPr lang="en-GB" sz="2600" dirty="0">
                        <a:latin typeface="Gill Sans MT" panose="020B0502020104020203" pitchFamily="34" charset="77"/>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-iour</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wave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properly</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863132678"/>
                  </a:ext>
                </a:extLst>
              </a:tr>
            </a:tbl>
          </a:graphicData>
        </a:graphic>
      </p:graphicFrame>
    </p:spTree>
    <p:extLst>
      <p:ext uri="{BB962C8B-B14F-4D97-AF65-F5344CB8AC3E}">
        <p14:creationId xmlns:p14="http://schemas.microsoft.com/office/powerpoint/2010/main" val="3531663813"/>
      </p:ext>
    </p:extLst>
  </p:cSld>
  <p:clrMapOvr>
    <a:masterClrMapping/>
  </p:clrMapOvr>
  <p:transition spd="med"/>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23856</TotalTime>
  <Words>1254</Words>
  <Application>Microsoft Macintosh PowerPoint</Application>
  <PresentationFormat>Custom</PresentationFormat>
  <Paragraphs>334</Paragraphs>
  <Slides>25</Slides>
  <Notes>20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25</vt:i4>
      </vt:variant>
    </vt:vector>
  </HeadingPairs>
  <TitlesOfParts>
    <vt:vector size="31" baseType="lpstr">
      <vt:lpstr>Gill Sans</vt:lpstr>
      <vt:lpstr>Gill Sans MT</vt:lpstr>
      <vt:lpstr>Helvetica</vt:lpstr>
      <vt:lpstr>Helvetica Light</vt:lpstr>
      <vt:lpstr>Helvetica Neue</vt:lpstr>
      <vt:lpstr>White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Andrew Jennings</cp:lastModifiedBy>
  <cp:revision>642</cp:revision>
  <dcterms:modified xsi:type="dcterms:W3CDTF">2026-06-30T10:06:17Z</dcterms:modified>
</cp:coreProperties>
</file>