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271" r:id="rId6"/>
    <p:sldId id="273" r:id="rId7"/>
    <p:sldId id="274" r:id="rId8"/>
    <p:sldId id="635" r:id="rId9"/>
    <p:sldId id="276" r:id="rId10"/>
    <p:sldId id="272" r:id="rId11"/>
    <p:sldId id="277" r:id="rId12"/>
    <p:sldId id="278" r:id="rId13"/>
    <p:sldId id="279" r:id="rId14"/>
    <p:sldId id="280" r:id="rId15"/>
    <p:sldId id="289" r:id="rId16"/>
    <p:sldId id="636" r:id="rId17"/>
    <p:sldId id="290" r:id="rId18"/>
    <p:sldId id="637" r:id="rId19"/>
    <p:sldId id="638" r:id="rId20"/>
    <p:sldId id="639" r:id="rId21"/>
    <p:sldId id="640" r:id="rId22"/>
    <p:sldId id="641" r:id="rId23"/>
    <p:sldId id="642" r:id="rId24"/>
    <p:sldId id="643"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936"/>
  </p:normalViewPr>
  <p:slideViewPr>
    <p:cSldViewPr snapToGrid="0" snapToObjects="1">
      <p:cViewPr varScale="1">
        <p:scale>
          <a:sx n="81" d="100"/>
          <a:sy n="81" d="100"/>
        </p:scale>
        <p:origin x="73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8.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19.png"/><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a:solidFill>
                  <a:srgbClr val="0070C0"/>
                </a:solidFill>
                <a:latin typeface="Gill Sans MT" panose="020B0502020104020203" pitchFamily="34" charset="77"/>
              </a:rPr>
              <a:t>Summer</a:t>
            </a:r>
            <a:r>
              <a:rPr>
                <a:solidFill>
                  <a:srgbClr val="0070C0"/>
                </a:solidFill>
                <a:latin typeface="Gill Sans MT" panose="020B0502020104020203" pitchFamily="34" charset="77"/>
              </a:rPr>
              <a:t> </a:t>
            </a:r>
            <a:r>
              <a:rPr dirty="0">
                <a:solidFill>
                  <a:srgbClr val="0070C0"/>
                </a:solidFill>
                <a:latin typeface="Gill Sans MT" panose="020B0502020104020203" pitchFamily="34" charset="77"/>
              </a:rPr>
              <a:t>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445761" y="3226831"/>
            <a:ext cx="6496971"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40</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dirty="0">
                <a:latin typeface="Gill Sans MT" panose="020B0502020104020203" pitchFamily="34" charset="77"/>
              </a:rPr>
              <a:t>29th</a:t>
            </a:r>
            <a:r>
              <a:rPr dirty="0">
                <a:latin typeface="Gill Sans MT" panose="020B0502020104020203" pitchFamily="34" charset="77"/>
              </a:rPr>
              <a:t> </a:t>
            </a:r>
            <a:r>
              <a:rPr lang="en-GB" dirty="0">
                <a:latin typeface="Gill Sans MT" panose="020B0502020104020203" pitchFamily="34" charset="77"/>
              </a:rPr>
              <a:t>June</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679630" y="1309202"/>
            <a:ext cx="353462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withdraw</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41337" y="4380873"/>
            <a:ext cx="6080674"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withdraw something from a place, you remove it or take it away.</a:t>
            </a:r>
            <a:endParaRPr sz="3200" dirty="0">
              <a:latin typeface="Gill Sans MT" panose="020B0502020104020203" pitchFamily="34" charset="77"/>
            </a:endParaRPr>
          </a:p>
        </p:txBody>
      </p:sp>
      <p:sp>
        <p:nvSpPr>
          <p:cNvPr id="155" name="The was a tear in Freddie’s new school jumper."/>
          <p:cNvSpPr txBox="1"/>
          <p:nvPr/>
        </p:nvSpPr>
        <p:spPr>
          <a:xfrm>
            <a:off x="5112" y="657171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Mia’s mum </a:t>
            </a:r>
            <a:r>
              <a:rPr lang="en-GB" sz="4000" b="1" dirty="0">
                <a:latin typeface="Gill Sans MT" panose="020B0502020104020203" pitchFamily="34" charset="77"/>
              </a:rPr>
              <a:t>withdrew</a:t>
            </a:r>
            <a:r>
              <a:rPr lang="en-GB" sz="4000" dirty="0">
                <a:latin typeface="Gill Sans MT" panose="020B0502020104020203" pitchFamily="34" charset="77"/>
              </a:rPr>
              <a:t> money from the bank.</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067187" y="2182175"/>
            <a:ext cx="4575922"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with-draw</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18361686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remove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insert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money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extract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deposit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secretly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Logo&#10;&#10;Description automatically generated">
            <a:extLst>
              <a:ext uri="{FF2B5EF4-FFF2-40B4-BE49-F238E27FC236}">
                <a16:creationId xmlns:a16="http://schemas.microsoft.com/office/drawing/2014/main" id="{C40E0A5E-44A1-0510-4B08-8D01A7B985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7146" y="2736124"/>
            <a:ext cx="3055172" cy="3055172"/>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360331" y="1315976"/>
            <a:ext cx="343844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alongside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preposition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496904" y="4383479"/>
            <a:ext cx="6305070"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one thing is alongside another thing, the first thing is next to the second.</a:t>
            </a:r>
            <a:endParaRPr sz="3200" dirty="0">
              <a:latin typeface="Gill Sans MT" panose="020B0502020104020203" pitchFamily="34" charset="77"/>
            </a:endParaRPr>
          </a:p>
        </p:txBody>
      </p:sp>
      <p:sp>
        <p:nvSpPr>
          <p:cNvPr id="155" name="The was a tear in Freddie’s new school jumper."/>
          <p:cNvSpPr txBox="1"/>
          <p:nvPr/>
        </p:nvSpPr>
        <p:spPr>
          <a:xfrm>
            <a:off x="5112" y="654877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b="1" dirty="0">
                <a:latin typeface="Gill Sans MT" panose="020B0502020104020203" pitchFamily="34" charset="77"/>
              </a:rPr>
              <a:t>Rosie</a:t>
            </a:r>
            <a:r>
              <a:rPr lang="en-GB" sz="4000" dirty="0">
                <a:latin typeface="Gill Sans MT" panose="020B0502020104020203" pitchFamily="34" charset="77"/>
              </a:rPr>
              <a:t> worked alongside her friends on the computers.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669831" y="2182175"/>
            <a:ext cx="4764773"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a-long-side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317162" y="-6074048"/>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44476030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next to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wrong side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with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Shape&#10;&#10;Description automatically generated">
            <a:extLst>
              <a:ext uri="{FF2B5EF4-FFF2-40B4-BE49-F238E27FC236}">
                <a16:creationId xmlns:a16="http://schemas.microsoft.com/office/drawing/2014/main" id="{690536F2-E994-D067-34EC-1165451140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093" y="2922258"/>
            <a:ext cx="3385754" cy="3385754"/>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318496" y="1309202"/>
            <a:ext cx="348492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wounded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2980" y="4374534"/>
            <a:ext cx="6192676" cy="10874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a weapon or something sharp wounds you, it damages your body.</a:t>
            </a:r>
          </a:p>
        </p:txBody>
      </p:sp>
      <p:sp>
        <p:nvSpPr>
          <p:cNvPr id="155" name="The was a tear in Freddie’s new school jumper."/>
          <p:cNvSpPr txBox="1"/>
          <p:nvPr/>
        </p:nvSpPr>
        <p:spPr>
          <a:xfrm>
            <a:off x="95950" y="6637323"/>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Joe had been </a:t>
            </a:r>
            <a:r>
              <a:rPr lang="en-GB" sz="4000" b="1" dirty="0">
                <a:latin typeface="Gill Sans MT" panose="020B0502020104020203" pitchFamily="34" charset="77"/>
              </a:rPr>
              <a:t>wounded</a:t>
            </a:r>
            <a:r>
              <a:rPr lang="en-GB" sz="4000" dirty="0">
                <a:latin typeface="Gill Sans MT" panose="020B0502020104020203" pitchFamily="34" charset="77"/>
              </a:rPr>
              <a:t> by the loose wire on the fence.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wound-ed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63114985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injure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healthy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included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skin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damaged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perfect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concluded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emotionally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F4E2AAF0-6B14-FF5D-26C1-D097A0220A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4570" y="2441454"/>
            <a:ext cx="3802831" cy="3802831"/>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52181" y="1339979"/>
            <a:ext cx="2436564"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absorb</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828506" y="4041634"/>
            <a:ext cx="6410493"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something absorbs a liquid, gas, or other substance, it soaks it up or takes it in.</a:t>
            </a:r>
          </a:p>
        </p:txBody>
      </p:sp>
      <p:sp>
        <p:nvSpPr>
          <p:cNvPr id="155" name="The was a tear in Freddie’s new school jumper."/>
          <p:cNvSpPr txBox="1"/>
          <p:nvPr/>
        </p:nvSpPr>
        <p:spPr>
          <a:xfrm>
            <a:off x="0" y="6506089"/>
            <a:ext cx="12999689"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My skin quickly </a:t>
            </a:r>
            <a:r>
              <a:rPr lang="en-GB" b="1" dirty="0">
                <a:latin typeface="Gill Sans MT" panose="020B0502020104020203" pitchFamily="34" charset="77"/>
              </a:rPr>
              <a:t>absorbed</a:t>
            </a:r>
            <a:r>
              <a:rPr lang="en-GB" dirty="0">
                <a:latin typeface="Gill Sans MT" panose="020B0502020104020203" pitchFamily="34" charset="77"/>
              </a:rPr>
              <a:t> the sunscreen.</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ab-sorb</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350616486"/>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soak up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exude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ingest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give out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damage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5749EFA3-93CD-6BB8-980F-B88D714750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2956" y="2543039"/>
            <a:ext cx="3444081" cy="3444081"/>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65055" y="1339979"/>
            <a:ext cx="278121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transfer</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812564" y="3920247"/>
            <a:ext cx="5962310" cy="1826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If you transfer something or someone from one place to another, or they transfer from one place to another, they go from the first place to the second.</a:t>
            </a:r>
          </a:p>
        </p:txBody>
      </p:sp>
      <p:sp>
        <p:nvSpPr>
          <p:cNvPr id="155" name="The was a tear in Freddie’s new school jumper."/>
          <p:cNvSpPr txBox="1"/>
          <p:nvPr/>
        </p:nvSpPr>
        <p:spPr>
          <a:xfrm>
            <a:off x="0" y="669939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Dad quickly </a:t>
            </a:r>
            <a:r>
              <a:rPr lang="en-GB" b="1" dirty="0">
                <a:latin typeface="Gill Sans MT" panose="020B0502020104020203" pitchFamily="34" charset="77"/>
              </a:rPr>
              <a:t>transferred</a:t>
            </a:r>
            <a:r>
              <a:rPr lang="en-GB" dirty="0">
                <a:latin typeface="Gill Sans MT" panose="020B0502020104020203" pitchFamily="34" charset="77"/>
              </a:rPr>
              <a:t> money to pay for a ticket.</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trans-fer</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72973186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move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prefer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money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keep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Logo&#10;&#10;Description automatically generated">
            <a:extLst>
              <a:ext uri="{FF2B5EF4-FFF2-40B4-BE49-F238E27FC236}">
                <a16:creationId xmlns:a16="http://schemas.microsoft.com/office/drawing/2014/main" id="{C077419C-B776-2289-3C9B-5D4469198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7427" y="2688979"/>
            <a:ext cx="3724394" cy="3724394"/>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53650575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tourist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drought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island</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pool</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138710792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withdraw</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alongside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absorb</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transfer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137007829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tourist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drought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island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pool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beach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A *** is a long period of time during which no rain falls.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A *** is a fairly small area of still water.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A *** is a person who is visiting a place for pleasure and interest, especially when they are on holiday.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A *** is an area of sand or stones beside the sea.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000" dirty="0">
                          <a:latin typeface="Gill Sans MT" panose="020B0502020104020203" pitchFamily="34" charset="77"/>
                        </a:rPr>
                        <a:t>An *** is a piece of land that is completely surrounded by water.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9" name="Picture 18" descr="Icon&#10;&#10;Description automatically generated">
            <a:extLst>
              <a:ext uri="{FF2B5EF4-FFF2-40B4-BE49-F238E27FC236}">
                <a16:creationId xmlns:a16="http://schemas.microsoft.com/office/drawing/2014/main" id="{43E661AC-D3EA-ADF8-2F79-D84564F105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6091" y="5113304"/>
            <a:ext cx="1035743" cy="1035743"/>
          </a:xfrm>
          <a:prstGeom prst="rect">
            <a:avLst/>
          </a:prstGeom>
        </p:spPr>
      </p:pic>
      <p:pic>
        <p:nvPicPr>
          <p:cNvPr id="25" name="Picture 24" descr="Icon&#10;&#10;Description automatically generated">
            <a:extLst>
              <a:ext uri="{FF2B5EF4-FFF2-40B4-BE49-F238E27FC236}">
                <a16:creationId xmlns:a16="http://schemas.microsoft.com/office/drawing/2014/main" id="{46CC3169-4859-C495-1F0C-D08C459139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39053" y="2325849"/>
            <a:ext cx="1089817" cy="1089817"/>
          </a:xfrm>
          <a:prstGeom prst="rect">
            <a:avLst/>
          </a:prstGeom>
        </p:spPr>
      </p:pic>
      <p:pic>
        <p:nvPicPr>
          <p:cNvPr id="26" name="Picture 25" descr="A picture containing logo&#10;&#10;Description automatically generated">
            <a:extLst>
              <a:ext uri="{FF2B5EF4-FFF2-40B4-BE49-F238E27FC236}">
                <a16:creationId xmlns:a16="http://schemas.microsoft.com/office/drawing/2014/main" id="{492FC609-47A4-8BBE-705F-3BCDAE1289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39053" y="7846685"/>
            <a:ext cx="1177185" cy="1177185"/>
          </a:xfrm>
          <a:prstGeom prst="rect">
            <a:avLst/>
          </a:prstGeom>
        </p:spPr>
      </p:pic>
      <p:pic>
        <p:nvPicPr>
          <p:cNvPr id="27" name="Picture 26" descr="Icon&#10;&#10;Description automatically generated">
            <a:extLst>
              <a:ext uri="{FF2B5EF4-FFF2-40B4-BE49-F238E27FC236}">
                <a16:creationId xmlns:a16="http://schemas.microsoft.com/office/drawing/2014/main" id="{8BF28A95-1329-87C2-F53C-4CAF4F27EA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38941" y="3900563"/>
            <a:ext cx="911575" cy="911575"/>
          </a:xfrm>
          <a:prstGeom prst="rect">
            <a:avLst/>
          </a:prstGeom>
        </p:spPr>
      </p:pic>
      <p:pic>
        <p:nvPicPr>
          <p:cNvPr id="28" name="Picture 27" descr="A picture containing logo&#10;&#10;Description automatically generated">
            <a:extLst>
              <a:ext uri="{FF2B5EF4-FFF2-40B4-BE49-F238E27FC236}">
                <a16:creationId xmlns:a16="http://schemas.microsoft.com/office/drawing/2014/main" id="{9D521C12-E505-443D-1A8C-9EF1ADD59B3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19053" y="6449258"/>
            <a:ext cx="929815" cy="929815"/>
          </a:xfrm>
          <a:prstGeom prst="rect">
            <a:avLst/>
          </a:prstGeom>
        </p:spPr>
      </p:pic>
    </p:spTree>
    <p:extLst>
      <p:ext uri="{BB962C8B-B14F-4D97-AF65-F5344CB8AC3E}">
        <p14:creationId xmlns:p14="http://schemas.microsoft.com/office/powerpoint/2010/main" val="49354151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withdraw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alongside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wounded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absorb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transfer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00008"/>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something or someone from one place to another, or they *** from one place to another, they go from the first place to the second.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one thing is *** another thing, the first thing is next to the second.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something *** a liquid, gas, or other substance, it soaks it up or takes it 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 something from a place, you remove it or take it away.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159320">
                <a:tc>
                  <a:txBody>
                    <a:bodyPr/>
                    <a:lstStyle/>
                    <a:p>
                      <a:r>
                        <a:rPr lang="en-GB" sz="2000" dirty="0">
                          <a:latin typeface="Gill Sans MT" panose="020B0502020104020203" pitchFamily="34" charset="77"/>
                        </a:rPr>
                        <a:t>If a weapon or something sharp *** you, it damages your body.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9" name="Picture 18" descr="Logo&#10;&#10;Description automatically generated">
            <a:extLst>
              <a:ext uri="{FF2B5EF4-FFF2-40B4-BE49-F238E27FC236}">
                <a16:creationId xmlns:a16="http://schemas.microsoft.com/office/drawing/2014/main" id="{BB89217B-C063-0C5F-FC8B-AF54C0E3B9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74464" y="2543145"/>
            <a:ext cx="986627" cy="986627"/>
          </a:xfrm>
          <a:prstGeom prst="rect">
            <a:avLst/>
          </a:prstGeom>
        </p:spPr>
      </p:pic>
      <p:pic>
        <p:nvPicPr>
          <p:cNvPr id="20" name="Picture 19" descr="Icon&#10;&#10;Description automatically generated">
            <a:extLst>
              <a:ext uri="{FF2B5EF4-FFF2-40B4-BE49-F238E27FC236}">
                <a16:creationId xmlns:a16="http://schemas.microsoft.com/office/drawing/2014/main" id="{16AFD6F1-17DB-FD25-AB89-BA8E83CE45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21775" y="5203091"/>
            <a:ext cx="892005" cy="892005"/>
          </a:xfrm>
          <a:prstGeom prst="rect">
            <a:avLst/>
          </a:prstGeom>
        </p:spPr>
      </p:pic>
      <p:pic>
        <p:nvPicPr>
          <p:cNvPr id="25" name="Picture 24" descr="Icon&#10;&#10;Description automatically generated">
            <a:extLst>
              <a:ext uri="{FF2B5EF4-FFF2-40B4-BE49-F238E27FC236}">
                <a16:creationId xmlns:a16="http://schemas.microsoft.com/office/drawing/2014/main" id="{B40E8811-DD50-E26C-1751-ABD801D6B7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73999" y="7693137"/>
            <a:ext cx="1253639" cy="1253639"/>
          </a:xfrm>
          <a:prstGeom prst="rect">
            <a:avLst/>
          </a:prstGeom>
        </p:spPr>
      </p:pic>
      <p:pic>
        <p:nvPicPr>
          <p:cNvPr id="26" name="Picture 25" descr="Shape&#10;&#10;Description automatically generated">
            <a:extLst>
              <a:ext uri="{FF2B5EF4-FFF2-40B4-BE49-F238E27FC236}">
                <a16:creationId xmlns:a16="http://schemas.microsoft.com/office/drawing/2014/main" id="{6DAA8F8E-1383-42CA-6B01-8968096A8D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74463" y="3920048"/>
            <a:ext cx="986627" cy="986627"/>
          </a:xfrm>
          <a:prstGeom prst="rect">
            <a:avLst/>
          </a:prstGeom>
        </p:spPr>
      </p:pic>
      <p:pic>
        <p:nvPicPr>
          <p:cNvPr id="27" name="Picture 26" descr="Logo&#10;&#10;Description automatically generated">
            <a:extLst>
              <a:ext uri="{FF2B5EF4-FFF2-40B4-BE49-F238E27FC236}">
                <a16:creationId xmlns:a16="http://schemas.microsoft.com/office/drawing/2014/main" id="{390148A5-B9D4-2F88-1861-EE694C33CE4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10912" y="6391512"/>
            <a:ext cx="1179811" cy="1179811"/>
          </a:xfrm>
          <a:prstGeom prst="rect">
            <a:avLst/>
          </a:prstGeom>
        </p:spPr>
      </p:pic>
    </p:spTree>
    <p:extLst>
      <p:ext uri="{BB962C8B-B14F-4D97-AF65-F5344CB8AC3E}">
        <p14:creationId xmlns:p14="http://schemas.microsoft.com/office/powerpoint/2010/main" val="322490314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762742" y="3085008"/>
            <a:ext cx="207268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tourist</a:t>
            </a:r>
            <a:endParaRPr b="1" dirty="0">
              <a:latin typeface="Gill Sans MT" panose="020B0502020104020203" pitchFamily="34" charset="77"/>
              <a:sym typeface="American Typewriter"/>
            </a:endParaRPr>
          </a:p>
        </p:txBody>
      </p:sp>
      <p:sp>
        <p:nvSpPr>
          <p:cNvPr id="134" name="office"/>
          <p:cNvSpPr txBox="1"/>
          <p:nvPr/>
        </p:nvSpPr>
        <p:spPr>
          <a:xfrm>
            <a:off x="2571992" y="3993661"/>
            <a:ext cx="24541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drought</a:t>
            </a:r>
            <a:endParaRPr dirty="0">
              <a:latin typeface="Gill Sans MT" panose="020B0502020104020203" pitchFamily="34" charset="77"/>
            </a:endParaRPr>
          </a:p>
        </p:txBody>
      </p:sp>
      <p:sp>
        <p:nvSpPr>
          <p:cNvPr id="135" name="spare"/>
          <p:cNvSpPr txBox="1"/>
          <p:nvPr/>
        </p:nvSpPr>
        <p:spPr>
          <a:xfrm>
            <a:off x="2910221" y="4843260"/>
            <a:ext cx="177773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island</a:t>
            </a:r>
            <a:endParaRPr b="1" dirty="0">
              <a:latin typeface="Gill Sans MT" panose="020B0502020104020203" pitchFamily="34" charset="77"/>
              <a:sym typeface="American Typewriter"/>
            </a:endParaRPr>
          </a:p>
        </p:txBody>
      </p:sp>
      <p:sp>
        <p:nvSpPr>
          <p:cNvPr id="136" name="chipped"/>
          <p:cNvSpPr txBox="1"/>
          <p:nvPr/>
        </p:nvSpPr>
        <p:spPr>
          <a:xfrm>
            <a:off x="3105791" y="5769060"/>
            <a:ext cx="13865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pool</a:t>
            </a:r>
            <a:endParaRPr dirty="0">
              <a:latin typeface="Gill Sans MT" panose="020B0502020104020203" pitchFamily="34" charset="77"/>
            </a:endParaRPr>
          </a:p>
        </p:txBody>
      </p:sp>
      <p:sp>
        <p:nvSpPr>
          <p:cNvPr id="137" name="lift"/>
          <p:cNvSpPr txBox="1"/>
          <p:nvPr/>
        </p:nvSpPr>
        <p:spPr>
          <a:xfrm>
            <a:off x="2883768" y="6639612"/>
            <a:ext cx="183062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beach</a:t>
            </a:r>
            <a:endParaRPr dirty="0">
              <a:latin typeface="Gill Sans MT" panose="020B0502020104020203" pitchFamily="34" charset="77"/>
            </a:endParaRPr>
          </a:p>
        </p:txBody>
      </p:sp>
      <p:sp>
        <p:nvSpPr>
          <p:cNvPr id="138" name="mutter"/>
          <p:cNvSpPr txBox="1"/>
          <p:nvPr/>
        </p:nvSpPr>
        <p:spPr>
          <a:xfrm>
            <a:off x="7797557" y="3961911"/>
            <a:ext cx="283731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alongside</a:t>
            </a:r>
            <a:endParaRPr b="1" dirty="0">
              <a:latin typeface="Gill Sans MT" panose="020B0502020104020203" pitchFamily="34" charset="77"/>
              <a:sym typeface="American Typewriter"/>
            </a:endParaRPr>
          </a:p>
        </p:txBody>
      </p:sp>
      <p:sp>
        <p:nvSpPr>
          <p:cNvPr id="139" name="unveil"/>
          <p:cNvSpPr txBox="1"/>
          <p:nvPr/>
        </p:nvSpPr>
        <p:spPr>
          <a:xfrm>
            <a:off x="8076059" y="5769060"/>
            <a:ext cx="209352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absorb</a:t>
            </a:r>
            <a:endParaRPr b="1" dirty="0">
              <a:latin typeface="Gill Sans MT" panose="020B0502020104020203" pitchFamily="34" charset="77"/>
              <a:sym typeface="American Typewriter"/>
            </a:endParaRPr>
          </a:p>
        </p:txBody>
      </p:sp>
      <p:sp>
        <p:nvSpPr>
          <p:cNvPr id="140" name="tolerate"/>
          <p:cNvSpPr txBox="1"/>
          <p:nvPr/>
        </p:nvSpPr>
        <p:spPr>
          <a:xfrm>
            <a:off x="7787141" y="3065958"/>
            <a:ext cx="285815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withdraw</a:t>
            </a:r>
            <a:endParaRPr dirty="0">
              <a:latin typeface="Gill Sans MT" panose="020B0502020104020203" pitchFamily="34" charset="77"/>
            </a:endParaRPr>
          </a:p>
        </p:txBody>
      </p:sp>
      <p:sp>
        <p:nvSpPr>
          <p:cNvPr id="141" name="fixation"/>
          <p:cNvSpPr txBox="1"/>
          <p:nvPr/>
        </p:nvSpPr>
        <p:spPr>
          <a:xfrm>
            <a:off x="7825622" y="4824210"/>
            <a:ext cx="278121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wounded</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7936281" y="6639611"/>
            <a:ext cx="242534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transfer</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07683431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37188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84854" y="480767"/>
            <a:ext cx="7037183"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tourist</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460593" y="5983180"/>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drought</a:t>
            </a:r>
            <a:endParaRPr sz="239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98DE1C28-5728-056F-0B9B-718C753F32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004" y="5427006"/>
            <a:ext cx="3649231" cy="3649231"/>
          </a:xfrm>
          <a:prstGeom prst="rect">
            <a:avLst/>
          </a:prstGeom>
        </p:spPr>
      </p:pic>
      <p:pic>
        <p:nvPicPr>
          <p:cNvPr id="17" name="Picture 16" descr="Icon&#10;&#10;Description automatically generated">
            <a:extLst>
              <a:ext uri="{FF2B5EF4-FFF2-40B4-BE49-F238E27FC236}">
                <a16:creationId xmlns:a16="http://schemas.microsoft.com/office/drawing/2014/main" id="{2E18DF77-6B5E-D6BD-E5CC-CECDFCDC02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57082" y="602705"/>
            <a:ext cx="3305453" cy="3305453"/>
          </a:xfrm>
          <a:prstGeom prst="rect">
            <a:avLst/>
          </a:prstGeom>
        </p:spPr>
      </p:pic>
    </p:spTree>
    <p:extLst>
      <p:ext uri="{BB962C8B-B14F-4D97-AF65-F5344CB8AC3E}">
        <p14:creationId xmlns:p14="http://schemas.microsoft.com/office/powerpoint/2010/main" val="186476821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54529" y="127639"/>
            <a:ext cx="7029168"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island</a:t>
            </a:r>
            <a:endParaRPr sz="16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5418" y="5314401"/>
            <a:ext cx="1103913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pool</a:t>
            </a:r>
            <a:endParaRPr sz="13800" dirty="0">
              <a:latin typeface="Gill Sans MT" panose="020B0502020104020203" pitchFamily="34" charset="77"/>
            </a:endParaRPr>
          </a:p>
        </p:txBody>
      </p:sp>
      <p:pic>
        <p:nvPicPr>
          <p:cNvPr id="18" name="Picture 17" descr="Icon&#10;&#10;Description automatically generated">
            <a:extLst>
              <a:ext uri="{FF2B5EF4-FFF2-40B4-BE49-F238E27FC236}">
                <a16:creationId xmlns:a16="http://schemas.microsoft.com/office/drawing/2014/main" id="{F86868E3-E193-48CE-37F8-33724A2A02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529" y="5610773"/>
            <a:ext cx="3346643" cy="3346643"/>
          </a:xfrm>
          <a:prstGeom prst="rect">
            <a:avLst/>
          </a:prstGeom>
        </p:spPr>
      </p:pic>
      <p:pic>
        <p:nvPicPr>
          <p:cNvPr id="19" name="Picture 18" descr="A picture containing logo&#10;&#10;Description automatically generated">
            <a:extLst>
              <a:ext uri="{FF2B5EF4-FFF2-40B4-BE49-F238E27FC236}">
                <a16:creationId xmlns:a16="http://schemas.microsoft.com/office/drawing/2014/main" id="{88A21FCC-6E14-761D-8155-6774D3C830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8511" y="480767"/>
            <a:ext cx="3527643" cy="3527643"/>
          </a:xfrm>
          <a:prstGeom prst="rect">
            <a:avLst/>
          </a:prstGeom>
        </p:spPr>
      </p:pic>
    </p:spTree>
    <p:extLst>
      <p:ext uri="{BB962C8B-B14F-4D97-AF65-F5344CB8AC3E}">
        <p14:creationId xmlns:p14="http://schemas.microsoft.com/office/powerpoint/2010/main" val="204779393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14944" y="563107"/>
            <a:ext cx="6083397"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beach</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25548" y="5960076"/>
            <a:ext cx="12346080"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withdraw</a:t>
            </a:r>
            <a:endParaRPr sz="8000" dirty="0">
              <a:latin typeface="Gill Sans MT" panose="020B0502020104020203" pitchFamily="34" charset="77"/>
            </a:endParaRPr>
          </a:p>
        </p:txBody>
      </p:sp>
      <p:pic>
        <p:nvPicPr>
          <p:cNvPr id="16" name="Picture 15" descr="Logo&#10;&#10;Description automatically generated">
            <a:extLst>
              <a:ext uri="{FF2B5EF4-FFF2-40B4-BE49-F238E27FC236}">
                <a16:creationId xmlns:a16="http://schemas.microsoft.com/office/drawing/2014/main" id="{F7F116AC-E73C-888C-352D-E6002A16DD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319" y="5960076"/>
            <a:ext cx="3055172" cy="3055172"/>
          </a:xfrm>
          <a:prstGeom prst="rect">
            <a:avLst/>
          </a:prstGeom>
        </p:spPr>
      </p:pic>
      <p:pic>
        <p:nvPicPr>
          <p:cNvPr id="18" name="Picture 17" descr="A picture containing logo&#10;&#10;Description automatically generated">
            <a:extLst>
              <a:ext uri="{FF2B5EF4-FFF2-40B4-BE49-F238E27FC236}">
                <a16:creationId xmlns:a16="http://schemas.microsoft.com/office/drawing/2014/main" id="{C2A4E156-2C1B-DA3B-3A64-AD0B201DCC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0463" y="473186"/>
            <a:ext cx="3444081" cy="3444081"/>
          </a:xfrm>
          <a:prstGeom prst="rect">
            <a:avLst/>
          </a:prstGeom>
        </p:spPr>
      </p:pic>
    </p:spTree>
    <p:extLst>
      <p:ext uri="{BB962C8B-B14F-4D97-AF65-F5344CB8AC3E}">
        <p14:creationId xmlns:p14="http://schemas.microsoft.com/office/powerpoint/2010/main" val="17733522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04511" y="769884"/>
            <a:ext cx="11999897"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alongside</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169107" y="5894270"/>
            <a:ext cx="11000055"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wounded</a:t>
            </a:r>
            <a:endParaRPr sz="19900" dirty="0">
              <a:latin typeface="Gill Sans MT" panose="020B0502020104020203" pitchFamily="34" charset="77"/>
            </a:endParaRPr>
          </a:p>
        </p:txBody>
      </p:sp>
      <p:pic>
        <p:nvPicPr>
          <p:cNvPr id="18" name="Picture 17" descr="Icon&#10;&#10;Description automatically generated">
            <a:extLst>
              <a:ext uri="{FF2B5EF4-FFF2-40B4-BE49-F238E27FC236}">
                <a16:creationId xmlns:a16="http://schemas.microsoft.com/office/drawing/2014/main" id="{EBDAE98C-C010-EF7A-3DE6-8C86F58B9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911" y="5470002"/>
            <a:ext cx="3802831" cy="3802831"/>
          </a:xfrm>
          <a:prstGeom prst="rect">
            <a:avLst/>
          </a:prstGeom>
        </p:spPr>
      </p:pic>
      <p:pic>
        <p:nvPicPr>
          <p:cNvPr id="19" name="Picture 18" descr="Shape&#10;&#10;Description automatically generated">
            <a:extLst>
              <a:ext uri="{FF2B5EF4-FFF2-40B4-BE49-F238E27FC236}">
                <a16:creationId xmlns:a16="http://schemas.microsoft.com/office/drawing/2014/main" id="{5F4A760C-9DB4-1A15-2073-2134BC88FC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8976" y="582657"/>
            <a:ext cx="3385754" cy="3385754"/>
          </a:xfrm>
          <a:prstGeom prst="rect">
            <a:avLst/>
          </a:prstGeom>
        </p:spPr>
      </p:pic>
    </p:spTree>
    <p:extLst>
      <p:ext uri="{BB962C8B-B14F-4D97-AF65-F5344CB8AC3E}">
        <p14:creationId xmlns:p14="http://schemas.microsoft.com/office/powerpoint/2010/main" val="274229139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087309"/>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84854" y="437870"/>
            <a:ext cx="7142981"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absorb</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19648" y="5971088"/>
            <a:ext cx="12965430"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transfer</a:t>
            </a:r>
            <a:endParaRPr sz="9600" dirty="0">
              <a:latin typeface="Gill Sans MT" panose="020B0502020104020203" pitchFamily="34" charset="77"/>
            </a:endParaRPr>
          </a:p>
        </p:txBody>
      </p:sp>
      <p:pic>
        <p:nvPicPr>
          <p:cNvPr id="14" name="Picture 13" descr="Logo&#10;&#10;Description automatically generated">
            <a:extLst>
              <a:ext uri="{FF2B5EF4-FFF2-40B4-BE49-F238E27FC236}">
                <a16:creationId xmlns:a16="http://schemas.microsoft.com/office/drawing/2014/main" id="{D848E614-4F3F-BE77-E42A-F3DD510198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945" y="5487722"/>
            <a:ext cx="3724394" cy="3724394"/>
          </a:xfrm>
          <a:prstGeom prst="rect">
            <a:avLst/>
          </a:prstGeom>
        </p:spPr>
      </p:pic>
      <p:pic>
        <p:nvPicPr>
          <p:cNvPr id="17" name="Picture 16" descr="Icon&#10;&#10;Description automatically generated">
            <a:extLst>
              <a:ext uri="{FF2B5EF4-FFF2-40B4-BE49-F238E27FC236}">
                <a16:creationId xmlns:a16="http://schemas.microsoft.com/office/drawing/2014/main" id="{012FB809-E592-0274-B07D-B1A8BD347D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2880" y="563284"/>
            <a:ext cx="3444081" cy="3444081"/>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524386" y="2274766"/>
            <a:ext cx="207268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tourist	</a:t>
            </a:r>
            <a:endParaRPr b="1" dirty="0">
              <a:latin typeface="Gill Sans MT" panose="020B0502020104020203" pitchFamily="34" charset="77"/>
              <a:sym typeface="American Typewriter"/>
            </a:endParaRPr>
          </a:p>
        </p:txBody>
      </p:sp>
      <p:sp>
        <p:nvSpPr>
          <p:cNvPr id="134" name="office"/>
          <p:cNvSpPr txBox="1"/>
          <p:nvPr/>
        </p:nvSpPr>
        <p:spPr>
          <a:xfrm>
            <a:off x="5333650" y="3183419"/>
            <a:ext cx="24541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drought</a:t>
            </a:r>
            <a:endParaRPr dirty="0">
              <a:latin typeface="Gill Sans MT" panose="020B0502020104020203" pitchFamily="34" charset="77"/>
            </a:endParaRPr>
          </a:p>
        </p:txBody>
      </p:sp>
      <p:sp>
        <p:nvSpPr>
          <p:cNvPr id="135" name="spare"/>
          <p:cNvSpPr txBox="1"/>
          <p:nvPr/>
        </p:nvSpPr>
        <p:spPr>
          <a:xfrm>
            <a:off x="5671874" y="4033018"/>
            <a:ext cx="177773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island</a:t>
            </a:r>
            <a:endParaRPr b="1" dirty="0">
              <a:latin typeface="Gill Sans MT" panose="020B0502020104020203" pitchFamily="34" charset="77"/>
              <a:sym typeface="American Typewriter"/>
            </a:endParaRPr>
          </a:p>
        </p:txBody>
      </p:sp>
      <p:sp>
        <p:nvSpPr>
          <p:cNvPr id="136" name="chipped"/>
          <p:cNvSpPr txBox="1"/>
          <p:nvPr/>
        </p:nvSpPr>
        <p:spPr>
          <a:xfrm>
            <a:off x="5867448" y="4958818"/>
            <a:ext cx="138659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pool</a:t>
            </a:r>
            <a:endParaRPr dirty="0">
              <a:latin typeface="Gill Sans MT" panose="020B0502020104020203" pitchFamily="34" charset="77"/>
            </a:endParaRPr>
          </a:p>
        </p:txBody>
      </p:sp>
      <p:sp>
        <p:nvSpPr>
          <p:cNvPr id="137" name="lift"/>
          <p:cNvSpPr txBox="1"/>
          <p:nvPr/>
        </p:nvSpPr>
        <p:spPr>
          <a:xfrm>
            <a:off x="5645424" y="5829370"/>
            <a:ext cx="183062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beach</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142115" y="3418118"/>
            <a:ext cx="283731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alongside</a:t>
            </a:r>
            <a:endParaRPr b="1" dirty="0">
              <a:latin typeface="Gill Sans MT" panose="020B0502020104020203" pitchFamily="34" charset="77"/>
              <a:sym typeface="American Typewriter"/>
            </a:endParaRPr>
          </a:p>
        </p:txBody>
      </p:sp>
      <p:sp>
        <p:nvSpPr>
          <p:cNvPr id="140" name="tolerate"/>
          <p:cNvSpPr txBox="1"/>
          <p:nvPr/>
        </p:nvSpPr>
        <p:spPr>
          <a:xfrm>
            <a:off x="5131694" y="2522165"/>
            <a:ext cx="285815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withdraw</a:t>
            </a:r>
            <a:endParaRPr dirty="0">
              <a:latin typeface="Gill Sans MT" panose="020B0502020104020203" pitchFamily="34" charset="77"/>
            </a:endParaRPr>
          </a:p>
        </p:txBody>
      </p:sp>
      <p:sp>
        <p:nvSpPr>
          <p:cNvPr id="141" name="fixation"/>
          <p:cNvSpPr txBox="1"/>
          <p:nvPr/>
        </p:nvSpPr>
        <p:spPr>
          <a:xfrm>
            <a:off x="5170168" y="4280417"/>
            <a:ext cx="278121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wounded</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455683" y="5188117"/>
            <a:ext cx="209352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absorb</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289785" y="5996646"/>
            <a:ext cx="242534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transfer</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38797" y="1309202"/>
            <a:ext cx="254076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tourist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4009747"/>
            <a:ext cx="6952342"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tourist is a person who is visiting a place for pleasure and interest, especially when they are on holiday.</a:t>
            </a:r>
            <a:endParaRPr sz="3600" dirty="0">
              <a:latin typeface="Gill Sans MT" panose="020B0502020104020203" pitchFamily="34" charset="77"/>
            </a:endParaRPr>
          </a:p>
        </p:txBody>
      </p:sp>
      <p:sp>
        <p:nvSpPr>
          <p:cNvPr id="155" name="The was a tear in Freddie’s new school jumper."/>
          <p:cNvSpPr txBox="1"/>
          <p:nvPr/>
        </p:nvSpPr>
        <p:spPr>
          <a:xfrm>
            <a:off x="5112" y="676768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city was full of </a:t>
            </a:r>
            <a:r>
              <a:rPr lang="en-GB" sz="4000" b="1" dirty="0">
                <a:latin typeface="Gill Sans MT" panose="020B0502020104020203" pitchFamily="34" charset="77"/>
              </a:rPr>
              <a:t>tourists</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tour-ist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1C9050ED-71B9-8106-2791-D46FE9B5F0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2718" y="3150186"/>
            <a:ext cx="3305453" cy="3305453"/>
          </a:xfrm>
          <a:prstGeom prst="rect">
            <a:avLst/>
          </a:prstGeom>
        </p:spPr>
      </p:pic>
      <p:graphicFrame>
        <p:nvGraphicFramePr>
          <p:cNvPr id="3" name="Table 2">
            <a:extLst>
              <a:ext uri="{FF2B5EF4-FFF2-40B4-BE49-F238E27FC236}">
                <a16:creationId xmlns:a16="http://schemas.microsoft.com/office/drawing/2014/main" id="{93BA5A3F-0D8B-33A4-B272-65546791CAB4}"/>
              </a:ext>
            </a:extLst>
          </p:cNvPr>
          <p:cNvGraphicFramePr>
            <a:graphicFrameLocks noGrp="1"/>
          </p:cNvGraphicFramePr>
          <p:nvPr>
            <p:extLst>
              <p:ext uri="{D42A27DB-BD31-4B8C-83A1-F6EECF244321}">
                <p14:modId xmlns:p14="http://schemas.microsoft.com/office/powerpoint/2010/main" val="383172179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traveller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local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purest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adventurous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visitor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native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international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14377" y="1309202"/>
            <a:ext cx="298960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drought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lang="en-GB" dirty="0">
                <a:latin typeface="Gill Sans MT" panose="020B0502020104020203" pitchFamily="34" charset="77"/>
              </a:rPr>
              <a:t>(noun)</a:t>
            </a:r>
            <a:endParaRPr dirty="0">
              <a:latin typeface="Gill Sans MT" panose="020B0502020104020203" pitchFamily="34" charset="77"/>
            </a:endParaRPr>
          </a:p>
        </p:txBody>
      </p:sp>
      <p:sp>
        <p:nvSpPr>
          <p:cNvPr id="154" name="If you tear paper, cloth, or another material, or if it tears, you pull it into two pieces or you pull it so that a hole appears in it."/>
          <p:cNvSpPr txBox="1"/>
          <p:nvPr/>
        </p:nvSpPr>
        <p:spPr>
          <a:xfrm>
            <a:off x="868461" y="4301907"/>
            <a:ext cx="6176576"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drought is a long period of time during which no rain falls.</a:t>
            </a:r>
            <a:endParaRPr sz="3600" dirty="0">
              <a:latin typeface="Gill Sans MT" panose="020B0502020104020203" pitchFamily="34" charset="77"/>
            </a:endParaRPr>
          </a:p>
        </p:txBody>
      </p:sp>
      <p:sp>
        <p:nvSpPr>
          <p:cNvPr id="155" name="The was a tear in Freddie’s new school jumper."/>
          <p:cNvSpPr txBox="1"/>
          <p:nvPr/>
        </p:nvSpPr>
        <p:spPr>
          <a:xfrm>
            <a:off x="5112" y="6634436"/>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a:t>
            </a:r>
            <a:r>
              <a:rPr lang="en-GB" sz="4000" b="1" dirty="0">
                <a:latin typeface="Gill Sans MT" panose="020B0502020104020203" pitchFamily="34" charset="77"/>
              </a:rPr>
              <a:t>drought</a:t>
            </a:r>
            <a:r>
              <a:rPr lang="en-GB" sz="4000" dirty="0">
                <a:latin typeface="Gill Sans MT" panose="020B0502020104020203" pitchFamily="34" charset="77"/>
              </a:rPr>
              <a:t> was a huge problem.</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drought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14B9A423-F75D-3309-8D13-945941F21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0552" y="2618192"/>
            <a:ext cx="3649231" cy="3649231"/>
          </a:xfrm>
          <a:prstGeom prst="rect">
            <a:avLst/>
          </a:prstGeom>
        </p:spPr>
      </p:pic>
      <p:graphicFrame>
        <p:nvGraphicFramePr>
          <p:cNvPr id="3" name="Table 2">
            <a:extLst>
              <a:ext uri="{FF2B5EF4-FFF2-40B4-BE49-F238E27FC236}">
                <a16:creationId xmlns:a16="http://schemas.microsoft.com/office/drawing/2014/main" id="{7D7F048E-9258-B790-9747-80CA139004F1}"/>
              </a:ext>
            </a:extLst>
          </p:cNvPr>
          <p:cNvGraphicFramePr>
            <a:graphicFrameLocks noGrp="1"/>
          </p:cNvGraphicFramePr>
          <p:nvPr>
            <p:extLst>
              <p:ext uri="{D42A27DB-BD31-4B8C-83A1-F6EECF244321}">
                <p14:modId xmlns:p14="http://schemas.microsoft.com/office/powerpoint/2010/main" val="177743974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dry spell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abundance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without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severe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dehydration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surplus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doubt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impending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43986" y="1309202"/>
            <a:ext cx="213039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island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8354" y="4330817"/>
            <a:ext cx="7344209"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An island is a piece of land that is completely surrounded by water.</a:t>
            </a:r>
            <a:endParaRPr sz="3600" dirty="0">
              <a:latin typeface="Gill Sans MT" panose="020B0502020104020203" pitchFamily="34" charset="77"/>
            </a:endParaRPr>
          </a:p>
        </p:txBody>
      </p:sp>
      <p:sp>
        <p:nvSpPr>
          <p:cNvPr id="155" name="The was a tear in Freddie’s new school jumper."/>
          <p:cNvSpPr txBox="1"/>
          <p:nvPr/>
        </p:nvSpPr>
        <p:spPr>
          <a:xfrm>
            <a:off x="76944" y="6567633"/>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a:t>
            </a:r>
            <a:r>
              <a:rPr lang="en-GB" sz="4000" b="1" dirty="0">
                <a:latin typeface="Gill Sans MT" panose="020B0502020104020203" pitchFamily="34" charset="77"/>
              </a:rPr>
              <a:t>island</a:t>
            </a:r>
            <a:r>
              <a:rPr lang="en-GB" sz="4000" dirty="0">
                <a:latin typeface="Gill Sans MT" panose="020B0502020104020203" pitchFamily="34" charset="77"/>
              </a:rPr>
              <a:t> was surrounded by the ocean.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is-land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7BC9E7F1-A619-6F19-4ECE-96F08AEAA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7074" y="2242060"/>
            <a:ext cx="3883144" cy="3883144"/>
          </a:xfrm>
          <a:prstGeom prst="rect">
            <a:avLst/>
          </a:prstGeom>
        </p:spPr>
      </p:pic>
      <p:graphicFrame>
        <p:nvGraphicFramePr>
          <p:cNvPr id="3" name="Table 2">
            <a:extLst>
              <a:ext uri="{FF2B5EF4-FFF2-40B4-BE49-F238E27FC236}">
                <a16:creationId xmlns:a16="http://schemas.microsoft.com/office/drawing/2014/main" id="{90E07F1C-DA9C-87BA-4BAE-5C4761F9DD2F}"/>
              </a:ext>
            </a:extLst>
          </p:cNvPr>
          <p:cNvGraphicFramePr>
            <a:graphicFrameLocks noGrp="1"/>
          </p:cNvGraphicFramePr>
          <p:nvPr>
            <p:extLst>
              <p:ext uri="{D42A27DB-BD31-4B8C-83A1-F6EECF244321}">
                <p14:modId xmlns:p14="http://schemas.microsoft.com/office/powerpoint/2010/main" val="112612525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isle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mainland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highland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tropical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key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dryland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deserted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39548" y="1309202"/>
            <a:ext cx="173925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pool</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 / 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65406" y="4271506"/>
            <a:ext cx="6695267"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pool is a fairly small area of still water.</a:t>
            </a:r>
            <a:endParaRPr sz="4000" dirty="0">
              <a:latin typeface="Gill Sans MT" panose="020B0502020104020203" pitchFamily="34" charset="77"/>
            </a:endParaRPr>
          </a:p>
        </p:txBody>
      </p:sp>
      <p:sp>
        <p:nvSpPr>
          <p:cNvPr id="155" name="The was a tear in Freddie’s new school jumper."/>
          <p:cNvSpPr txBox="1"/>
          <p:nvPr/>
        </p:nvSpPr>
        <p:spPr>
          <a:xfrm>
            <a:off x="5112" y="667583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b="1" dirty="0">
                <a:latin typeface="Gill Sans MT" panose="020B0502020104020203" pitchFamily="34" charset="77"/>
              </a:rPr>
              <a:t>Pools</a:t>
            </a:r>
            <a:r>
              <a:rPr lang="en-GB" sz="4000" dirty="0">
                <a:latin typeface="Gill Sans MT" panose="020B0502020104020203" pitchFamily="34" charset="77"/>
              </a:rPr>
              <a:t> of water appeared as it began to rain. </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pool</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DF863B40-79A2-3E98-6F19-85D1F0D8B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5795" y="2270383"/>
            <a:ext cx="3724394" cy="3724394"/>
          </a:xfrm>
          <a:prstGeom prst="rect">
            <a:avLst/>
          </a:prstGeom>
        </p:spPr>
      </p:pic>
      <p:graphicFrame>
        <p:nvGraphicFramePr>
          <p:cNvPr id="3" name="Table 2">
            <a:extLst>
              <a:ext uri="{FF2B5EF4-FFF2-40B4-BE49-F238E27FC236}">
                <a16:creationId xmlns:a16="http://schemas.microsoft.com/office/drawing/2014/main" id="{205F7449-3229-0B2A-452C-6A59D7A3615E}"/>
              </a:ext>
            </a:extLst>
          </p:cNvPr>
          <p:cNvGraphicFramePr>
            <a:graphicFrameLocks noGrp="1"/>
          </p:cNvGraphicFramePr>
          <p:nvPr>
            <p:extLst>
              <p:ext uri="{D42A27DB-BD31-4B8C-83A1-F6EECF244321}">
                <p14:modId xmlns:p14="http://schemas.microsoft.com/office/powerpoint/2010/main" val="92494803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puddle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indoor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pond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drool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murky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50672004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06320" y="1309202"/>
            <a:ext cx="220573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beach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947473" y="4375628"/>
            <a:ext cx="6097563"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beach is an area of sand or stones beside the sea.</a:t>
            </a:r>
          </a:p>
        </p:txBody>
      </p:sp>
      <p:sp>
        <p:nvSpPr>
          <p:cNvPr id="155" name="The was a tear in Freddie’s new school jumper."/>
          <p:cNvSpPr txBox="1"/>
          <p:nvPr/>
        </p:nvSpPr>
        <p:spPr>
          <a:xfrm>
            <a:off x="0" y="654672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Today we are visiting the </a:t>
            </a:r>
            <a:r>
              <a:rPr lang="en-GB" sz="4000" b="1" dirty="0">
                <a:latin typeface="Gill Sans MT" panose="020B0502020104020203" pitchFamily="34" charset="77"/>
              </a:rPr>
              <a:t>beach</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beach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C6B7A360-3464-EBA0-7BC7-1A233D5606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1283" y="2471088"/>
            <a:ext cx="3444081" cy="3444081"/>
          </a:xfrm>
          <a:prstGeom prst="rect">
            <a:avLst/>
          </a:prstGeom>
        </p:spPr>
      </p:pic>
      <p:graphicFrame>
        <p:nvGraphicFramePr>
          <p:cNvPr id="3" name="Table 2">
            <a:extLst>
              <a:ext uri="{FF2B5EF4-FFF2-40B4-BE49-F238E27FC236}">
                <a16:creationId xmlns:a16="http://schemas.microsoft.com/office/drawing/2014/main" id="{CB7DD5B1-7856-64B0-E040-A951878BD0E9}"/>
              </a:ext>
            </a:extLst>
          </p:cNvPr>
          <p:cNvGraphicFramePr>
            <a:graphicFrameLocks noGrp="1"/>
          </p:cNvGraphicFramePr>
          <p:nvPr>
            <p:extLst>
              <p:ext uri="{D42A27DB-BD31-4B8C-83A1-F6EECF244321}">
                <p14:modId xmlns:p14="http://schemas.microsoft.com/office/powerpoint/2010/main" val="324727723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shore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indoor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coast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teach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murky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23849</TotalTime>
  <Words>1185</Words>
  <Application>Microsoft Macintosh PowerPoint</Application>
  <PresentationFormat>Custom</PresentationFormat>
  <Paragraphs>334</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643</cp:revision>
  <dcterms:modified xsi:type="dcterms:W3CDTF">2026-06-24T10:06:47Z</dcterms:modified>
</cp:coreProperties>
</file>