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620" r:id="rId3"/>
    <p:sldId id="621" r:id="rId4"/>
    <p:sldId id="622" r:id="rId5"/>
    <p:sldId id="623" r:id="rId6"/>
    <p:sldId id="624" r:id="rId7"/>
    <p:sldId id="625" r:id="rId8"/>
    <p:sldId id="275" r:id="rId9"/>
    <p:sldId id="626" r:id="rId10"/>
    <p:sldId id="627" r:id="rId11"/>
    <p:sldId id="628" r:id="rId12"/>
    <p:sldId id="629" r:id="rId13"/>
    <p:sldId id="630" r:id="rId14"/>
    <p:sldId id="631" r:id="rId15"/>
    <p:sldId id="632" r:id="rId16"/>
    <p:sldId id="291" r:id="rId17"/>
    <p:sldId id="633" r:id="rId18"/>
    <p:sldId id="292" r:id="rId19"/>
    <p:sldId id="293" r:id="rId20"/>
    <p:sldId id="284" r:id="rId21"/>
    <p:sldId id="294" r:id="rId22"/>
    <p:sldId id="285" r:id="rId23"/>
    <p:sldId id="286" r:id="rId24"/>
    <p:sldId id="287" r:id="rId25"/>
    <p:sldId id="634"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94842"/>
  </p:normalViewPr>
  <p:slideViewPr>
    <p:cSldViewPr snapToGrid="0" snapToObjects="1">
      <p:cViewPr varScale="1">
        <p:scale>
          <a:sx n="80" d="100"/>
          <a:sy n="80" d="100"/>
        </p:scale>
        <p:origin x="728" y="-6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20.png"/><Relationship Id="rId9"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a:solidFill>
                  <a:srgbClr val="0070C0"/>
                </a:solidFill>
                <a:latin typeface="Gill Sans MT" panose="020B0502020104020203" pitchFamily="34" charset="77"/>
              </a:rPr>
              <a:t>Summer</a:t>
            </a:r>
            <a:r>
              <a:rPr>
                <a:solidFill>
                  <a:srgbClr val="0070C0"/>
                </a:solidFill>
                <a:latin typeface="Gill Sans MT" panose="020B0502020104020203" pitchFamily="34" charset="77"/>
              </a:rPr>
              <a:t> </a:t>
            </a:r>
            <a:r>
              <a:rPr dirty="0">
                <a:solidFill>
                  <a:srgbClr val="0070C0"/>
                </a:solidFill>
                <a:latin typeface="Gill Sans MT" panose="020B0502020104020203" pitchFamily="34" charset="77"/>
              </a:rPr>
              <a:t>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399274" y="3226831"/>
            <a:ext cx="6589946"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39</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dirty="0">
                <a:latin typeface="Gill Sans MT" panose="020B0502020104020203" pitchFamily="34" charset="77"/>
              </a:rPr>
              <a:t>22nd</a:t>
            </a:r>
            <a:r>
              <a:rPr dirty="0">
                <a:latin typeface="Gill Sans MT" panose="020B0502020104020203" pitchFamily="34" charset="77"/>
              </a:rPr>
              <a:t> </a:t>
            </a:r>
            <a:r>
              <a:rPr lang="en-GB" dirty="0">
                <a:latin typeface="Gill Sans MT" panose="020B0502020104020203" pitchFamily="34" charset="77"/>
              </a:rPr>
              <a:t>June</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437846" y="1309202"/>
            <a:ext cx="2018181"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wade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24927" y="4146149"/>
            <a:ext cx="6080674" cy="15799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wade through something that makes it difficult to walk, usually water or mud, you walk through it.</a:t>
            </a:r>
            <a:endParaRPr sz="3200" dirty="0">
              <a:latin typeface="Gill Sans MT" panose="020B0502020104020203" pitchFamily="34" charset="77"/>
            </a:endParaRPr>
          </a:p>
        </p:txBody>
      </p:sp>
      <p:sp>
        <p:nvSpPr>
          <p:cNvPr id="155" name="The was a tear in Freddie’s new school jumper."/>
          <p:cNvSpPr txBox="1"/>
          <p:nvPr/>
        </p:nvSpPr>
        <p:spPr>
          <a:xfrm>
            <a:off x="5112" y="655569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pig </a:t>
            </a:r>
            <a:r>
              <a:rPr lang="en-GB" sz="4000" b="1" dirty="0">
                <a:latin typeface="Gill Sans MT" panose="020B0502020104020203" pitchFamily="34" charset="77"/>
              </a:rPr>
              <a:t>waded</a:t>
            </a:r>
            <a:r>
              <a:rPr lang="en-GB" sz="4000" dirty="0">
                <a:latin typeface="Gill Sans MT" panose="020B0502020104020203" pitchFamily="34" charset="77"/>
              </a:rPr>
              <a:t> slowly through the thick mud.</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067187" y="2182175"/>
            <a:ext cx="4575922"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wade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4481563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trudge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dodge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trade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through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plod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avoid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played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slowly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1" name="Picture 20">
            <a:extLst>
              <a:ext uri="{FF2B5EF4-FFF2-40B4-BE49-F238E27FC236}">
                <a16:creationId xmlns:a16="http://schemas.microsoft.com/office/drawing/2014/main" id="{4B9DF1E1-400D-CD4B-43EF-C8093B99B4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2903" y="2458315"/>
            <a:ext cx="3798752" cy="3798752"/>
          </a:xfrm>
          <a:prstGeom prst="rect">
            <a:avLst/>
          </a:prstGeom>
        </p:spPr>
      </p:pic>
    </p:spTree>
    <p:extLst>
      <p:ext uri="{BB962C8B-B14F-4D97-AF65-F5344CB8AC3E}">
        <p14:creationId xmlns:p14="http://schemas.microsoft.com/office/powerpoint/2010/main" val="195631131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17983" y="1315976"/>
            <a:ext cx="2523127"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display</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52569" y="3963652"/>
            <a:ext cx="6305070" cy="20723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latin typeface="Gill Sans MT" panose="020B0502020104020203" pitchFamily="34" charset="77"/>
              </a:rPr>
              <a:t>If you display something that you want people to see, you put it in a particular place, so that people can see it easily.</a:t>
            </a:r>
            <a:endParaRPr sz="3200" dirty="0">
              <a:latin typeface="Gill Sans MT" panose="020B0502020104020203" pitchFamily="34" charset="77"/>
            </a:endParaRPr>
          </a:p>
        </p:txBody>
      </p:sp>
      <p:sp>
        <p:nvSpPr>
          <p:cNvPr id="155" name="The was a tear in Freddie’s new school jumper."/>
          <p:cNvSpPr txBox="1"/>
          <p:nvPr/>
        </p:nvSpPr>
        <p:spPr>
          <a:xfrm>
            <a:off x="5112" y="6622570"/>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Amelia really wanted the t-shirt that was on </a:t>
            </a:r>
            <a:r>
              <a:rPr lang="en-GB" sz="4000" b="1" dirty="0">
                <a:latin typeface="Gill Sans MT" panose="020B0502020104020203" pitchFamily="34" charset="77"/>
              </a:rPr>
              <a:t>display</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669831" y="2182175"/>
            <a:ext cx="4764773"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dis-play</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317162" y="-6074048"/>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52446546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exhibit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conceal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mis-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they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proudly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show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away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openly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A picture containing text&#10;&#10;Description automatically generated">
            <a:extLst>
              <a:ext uri="{FF2B5EF4-FFF2-40B4-BE49-F238E27FC236}">
                <a16:creationId xmlns:a16="http://schemas.microsoft.com/office/drawing/2014/main" id="{B8974433-973A-F8BB-8A12-3DB1F72B6F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7484" y="2444149"/>
            <a:ext cx="3793610" cy="3793610"/>
          </a:xfrm>
          <a:prstGeom prst="rect">
            <a:avLst/>
          </a:prstGeom>
        </p:spPr>
      </p:pic>
    </p:spTree>
    <p:extLst>
      <p:ext uri="{BB962C8B-B14F-4D97-AF65-F5344CB8AC3E}">
        <p14:creationId xmlns:p14="http://schemas.microsoft.com/office/powerpoint/2010/main" val="2030745944"/>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28624" y="1309202"/>
            <a:ext cx="206466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surge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 / 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23812" y="3947581"/>
            <a:ext cx="6795348"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surge is a sudden large increase in something that has previously been steady, or has only increased or developed slowly.</a:t>
            </a:r>
          </a:p>
        </p:txBody>
      </p:sp>
      <p:sp>
        <p:nvSpPr>
          <p:cNvPr id="155" name="The was a tear in Freddie’s new school jumper."/>
          <p:cNvSpPr txBox="1"/>
          <p:nvPr/>
        </p:nvSpPr>
        <p:spPr>
          <a:xfrm>
            <a:off x="0" y="6597827"/>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waves suddenly </a:t>
            </a:r>
            <a:r>
              <a:rPr lang="en-GB" sz="4000" b="1" dirty="0">
                <a:latin typeface="Gill Sans MT" panose="020B0502020104020203" pitchFamily="34" charset="77"/>
              </a:rPr>
              <a:t>surged</a:t>
            </a:r>
            <a:r>
              <a:rPr lang="en-GB" sz="4000" dirty="0">
                <a:latin typeface="Gill Sans MT" panose="020B0502020104020203" pitchFamily="34" charset="77"/>
              </a:rPr>
              <a:t> towards the houses.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surge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96781926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rush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decline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forward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sweep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decrease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emerge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powerfully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21" name="Picture 20" descr="Logo&#10;&#10;Description automatically generated">
            <a:extLst>
              <a:ext uri="{FF2B5EF4-FFF2-40B4-BE49-F238E27FC236}">
                <a16:creationId xmlns:a16="http://schemas.microsoft.com/office/drawing/2014/main" id="{50CFF4A5-F363-8CD4-94C2-F30AC664DF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2691" y="2302168"/>
            <a:ext cx="3804896" cy="3804896"/>
          </a:xfrm>
          <a:prstGeom prst="rect">
            <a:avLst/>
          </a:prstGeom>
        </p:spPr>
      </p:pic>
    </p:spTree>
    <p:extLst>
      <p:ext uri="{BB962C8B-B14F-4D97-AF65-F5344CB8AC3E}">
        <p14:creationId xmlns:p14="http://schemas.microsoft.com/office/powerpoint/2010/main" val="362346875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98479" y="1339979"/>
            <a:ext cx="2543966"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refresh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828506" y="4041634"/>
            <a:ext cx="6410493"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someone refreshes your memory, they tell you something that you had forgotten.</a:t>
            </a:r>
          </a:p>
        </p:txBody>
      </p:sp>
      <p:sp>
        <p:nvSpPr>
          <p:cNvPr id="155" name="The was a tear in Freddie’s new school jumper."/>
          <p:cNvSpPr txBox="1"/>
          <p:nvPr/>
        </p:nvSpPr>
        <p:spPr>
          <a:xfrm>
            <a:off x="69217" y="6550564"/>
            <a:ext cx="12999689"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Mr Jones </a:t>
            </a:r>
            <a:r>
              <a:rPr lang="en-GB" b="1" dirty="0">
                <a:latin typeface="Gill Sans MT" panose="020B0502020104020203" pitchFamily="34" charset="77"/>
              </a:rPr>
              <a:t>refreshed</a:t>
            </a:r>
            <a:r>
              <a:rPr lang="en-GB" dirty="0">
                <a:latin typeface="Gill Sans MT" panose="020B0502020104020203" pitchFamily="34" charset="77"/>
              </a:rPr>
              <a:t> our memories about fractions. </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re-fresh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303178357"/>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stimulate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depress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flesh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memory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prompt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destroy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 mesh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clothes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3D030C60-C350-AC0D-4884-5984DC4FD7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79856" y="2319692"/>
            <a:ext cx="1626809" cy="1626809"/>
          </a:xfrm>
          <a:prstGeom prst="rect">
            <a:avLst/>
          </a:prstGeom>
        </p:spPr>
      </p:pic>
      <p:pic>
        <p:nvPicPr>
          <p:cNvPr id="7" name="Picture 6" descr="Icon&#10;&#10;Description automatically generated">
            <a:extLst>
              <a:ext uri="{FF2B5EF4-FFF2-40B4-BE49-F238E27FC236}">
                <a16:creationId xmlns:a16="http://schemas.microsoft.com/office/drawing/2014/main" id="{F269FF33-C728-8224-E2E5-A0AB7218D5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83255" y="2987360"/>
            <a:ext cx="2873664" cy="2873664"/>
          </a:xfrm>
          <a:prstGeom prst="rect">
            <a:avLst/>
          </a:prstGeom>
        </p:spPr>
      </p:pic>
    </p:spTree>
    <p:extLst>
      <p:ext uri="{BB962C8B-B14F-4D97-AF65-F5344CB8AC3E}">
        <p14:creationId xmlns:p14="http://schemas.microsoft.com/office/powerpoint/2010/main" val="28666976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208094" y="1339979"/>
            <a:ext cx="2095125" cy="11182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sz="6600" dirty="0">
                <a:latin typeface="Gill Sans MT" panose="020B0502020104020203" pitchFamily="34" charset="77"/>
              </a:rPr>
              <a:t>retain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812563" y="4228023"/>
            <a:ext cx="6087001"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To retain something means to continue to have that thing.</a:t>
            </a:r>
          </a:p>
        </p:txBody>
      </p:sp>
      <p:sp>
        <p:nvSpPr>
          <p:cNvPr id="155" name="The was a tear in Freddie’s new school jumper."/>
          <p:cNvSpPr txBox="1"/>
          <p:nvPr/>
        </p:nvSpPr>
        <p:spPr>
          <a:xfrm>
            <a:off x="5112" y="661242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Mihai had successfully </a:t>
            </a:r>
            <a:r>
              <a:rPr lang="en-GB" b="1" dirty="0">
                <a:latin typeface="Gill Sans MT" panose="020B0502020104020203" pitchFamily="34" charset="77"/>
              </a:rPr>
              <a:t>retained</a:t>
            </a:r>
            <a:r>
              <a:rPr lang="en-GB" dirty="0">
                <a:latin typeface="Gill Sans MT" panose="020B0502020104020203" pitchFamily="34" charset="77"/>
              </a:rPr>
              <a:t> the title.</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re-tain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256677617"/>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keep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give up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again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heat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preserve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formally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Logo&#10;&#10;Description automatically generated">
            <a:extLst>
              <a:ext uri="{FF2B5EF4-FFF2-40B4-BE49-F238E27FC236}">
                <a16:creationId xmlns:a16="http://schemas.microsoft.com/office/drawing/2014/main" id="{C4C16F8C-AEAD-18E2-8DB2-9F7BF0EA0B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8730" y="2688979"/>
            <a:ext cx="3989675" cy="3989675"/>
          </a:xfrm>
          <a:prstGeom prst="rect">
            <a:avLst/>
          </a:prstGeom>
        </p:spPr>
      </p:pic>
    </p:spTree>
    <p:extLst>
      <p:ext uri="{BB962C8B-B14F-4D97-AF65-F5344CB8AC3E}">
        <p14:creationId xmlns:p14="http://schemas.microsoft.com/office/powerpoint/2010/main" val="83020284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9612383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swallow</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squeak</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yell</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grab</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951700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wade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display</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surge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retain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8070317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squeak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swallow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impossible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yell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grab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you shout loudly, usually because you are excited, angry, or in pain.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something or someone ***, they make a short, high-pitched sound.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Something that is *** cannot be done or cannot happen.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something, you take it or pick it up suddenly and roughly.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you *** something, you cause it to go from your mouth down into your stomach.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5" name="Picture 14" descr="Icon&#10;&#10;Description automatically generated">
            <a:extLst>
              <a:ext uri="{FF2B5EF4-FFF2-40B4-BE49-F238E27FC236}">
                <a16:creationId xmlns:a16="http://schemas.microsoft.com/office/drawing/2014/main" id="{47F41596-CD9B-CA62-814B-7D8D78E28A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02229" y="3984775"/>
            <a:ext cx="941012" cy="941012"/>
          </a:xfrm>
          <a:prstGeom prst="rect">
            <a:avLst/>
          </a:prstGeom>
        </p:spPr>
      </p:pic>
      <p:pic>
        <p:nvPicPr>
          <p:cNvPr id="16" name="Picture 15" descr="Icon&#10;&#10;Description automatically generated">
            <a:extLst>
              <a:ext uri="{FF2B5EF4-FFF2-40B4-BE49-F238E27FC236}">
                <a16:creationId xmlns:a16="http://schemas.microsoft.com/office/drawing/2014/main" id="{5D88768E-E99E-7ACA-FEFB-6EC65A755E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52370" y="5140804"/>
            <a:ext cx="941013" cy="941013"/>
          </a:xfrm>
          <a:prstGeom prst="rect">
            <a:avLst/>
          </a:prstGeom>
        </p:spPr>
      </p:pic>
      <p:pic>
        <p:nvPicPr>
          <p:cNvPr id="17" name="Picture 16" descr="Icon&#10;&#10;Description automatically generated">
            <a:extLst>
              <a:ext uri="{FF2B5EF4-FFF2-40B4-BE49-F238E27FC236}">
                <a16:creationId xmlns:a16="http://schemas.microsoft.com/office/drawing/2014/main" id="{1955C80B-246A-D489-4945-C488CE62C5B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75917" y="7722324"/>
            <a:ext cx="1057258" cy="1057258"/>
          </a:xfrm>
          <a:prstGeom prst="rect">
            <a:avLst/>
          </a:prstGeom>
        </p:spPr>
      </p:pic>
      <p:pic>
        <p:nvPicPr>
          <p:cNvPr id="18" name="Picture 17" descr="Icon&#10;&#10;Description automatically generated">
            <a:extLst>
              <a:ext uri="{FF2B5EF4-FFF2-40B4-BE49-F238E27FC236}">
                <a16:creationId xmlns:a16="http://schemas.microsoft.com/office/drawing/2014/main" id="{8A3C70E2-5794-B1E4-BACD-8E56C9AFD15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83883" y="2420264"/>
            <a:ext cx="1312033" cy="1312033"/>
          </a:xfrm>
          <a:prstGeom prst="rect">
            <a:avLst/>
          </a:prstGeom>
        </p:spPr>
      </p:pic>
      <p:pic>
        <p:nvPicPr>
          <p:cNvPr id="19" name="Picture 18" descr="Icon&#10;&#10;Description automatically generated">
            <a:extLst>
              <a:ext uri="{FF2B5EF4-FFF2-40B4-BE49-F238E27FC236}">
                <a16:creationId xmlns:a16="http://schemas.microsoft.com/office/drawing/2014/main" id="{7F9E7057-F971-5923-609E-EBDAF8F3398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436125" y="6456339"/>
            <a:ext cx="1057258" cy="1057258"/>
          </a:xfrm>
          <a:prstGeom prst="rect">
            <a:avLst/>
          </a:prstGeom>
        </p:spPr>
      </p:pic>
    </p:spTree>
    <p:extLst>
      <p:ext uri="{BB962C8B-B14F-4D97-AF65-F5344CB8AC3E}">
        <p14:creationId xmlns:p14="http://schemas.microsoft.com/office/powerpoint/2010/main" val="401571498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wade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display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surge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refresh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retain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571880"/>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 something that you want people to see, you put it in a particular place, so that people can see it easily.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A *** is a sudden large increase in something that has previously been steady, or has only increased or developed slowly.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To *** something means to continue to have that thing.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 through something that makes it difficult to walk, usually water or mud, you walk through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159320">
                <a:tc>
                  <a:txBody>
                    <a:bodyPr/>
                    <a:lstStyle/>
                    <a:p>
                      <a:r>
                        <a:rPr lang="en-GB" sz="2000" dirty="0">
                          <a:latin typeface="Gill Sans MT" panose="020B0502020104020203" pitchFamily="34" charset="77"/>
                        </a:rPr>
                        <a:t>If someone *** your memory, they tell you something that you had forgotten.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5" name="Picture 14">
            <a:extLst>
              <a:ext uri="{FF2B5EF4-FFF2-40B4-BE49-F238E27FC236}">
                <a16:creationId xmlns:a16="http://schemas.microsoft.com/office/drawing/2014/main" id="{A490AAAB-4712-F6C8-77BE-378066AC0B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1367" y="6638752"/>
            <a:ext cx="933589" cy="933589"/>
          </a:xfrm>
          <a:prstGeom prst="rect">
            <a:avLst/>
          </a:prstGeom>
        </p:spPr>
      </p:pic>
      <p:pic>
        <p:nvPicPr>
          <p:cNvPr id="16" name="Picture 15" descr="A picture containing text&#10;&#10;Description automatically generated">
            <a:extLst>
              <a:ext uri="{FF2B5EF4-FFF2-40B4-BE49-F238E27FC236}">
                <a16:creationId xmlns:a16="http://schemas.microsoft.com/office/drawing/2014/main" id="{048FC810-29E1-DB59-309F-A2063BC081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581367" y="2817671"/>
            <a:ext cx="933589" cy="933589"/>
          </a:xfrm>
          <a:prstGeom prst="rect">
            <a:avLst/>
          </a:prstGeom>
        </p:spPr>
      </p:pic>
      <p:pic>
        <p:nvPicPr>
          <p:cNvPr id="3" name="Picture 2" descr="Logo&#10;&#10;Description automatically generated">
            <a:extLst>
              <a:ext uri="{FF2B5EF4-FFF2-40B4-BE49-F238E27FC236}">
                <a16:creationId xmlns:a16="http://schemas.microsoft.com/office/drawing/2014/main" id="{44C4AE2E-2E43-194A-A980-D85926E1B34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547088" y="3874655"/>
            <a:ext cx="1002145" cy="1002145"/>
          </a:xfrm>
          <a:prstGeom prst="rect">
            <a:avLst/>
          </a:prstGeom>
        </p:spPr>
      </p:pic>
      <p:pic>
        <p:nvPicPr>
          <p:cNvPr id="18" name="Picture 17" descr="Icon&#10;&#10;Description automatically generated">
            <a:extLst>
              <a:ext uri="{FF2B5EF4-FFF2-40B4-BE49-F238E27FC236}">
                <a16:creationId xmlns:a16="http://schemas.microsoft.com/office/drawing/2014/main" id="{CBE634CD-DB4A-CAD4-4C4E-CF99A41830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498393" y="7720146"/>
            <a:ext cx="616748" cy="616748"/>
          </a:xfrm>
          <a:prstGeom prst="rect">
            <a:avLst/>
          </a:prstGeom>
        </p:spPr>
      </p:pic>
      <p:pic>
        <p:nvPicPr>
          <p:cNvPr id="19" name="Picture 18" descr="Icon&#10;&#10;Description automatically generated">
            <a:extLst>
              <a:ext uri="{FF2B5EF4-FFF2-40B4-BE49-F238E27FC236}">
                <a16:creationId xmlns:a16="http://schemas.microsoft.com/office/drawing/2014/main" id="{2A41EDFD-4B42-6410-2022-8C4297E1252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353791" y="7729704"/>
            <a:ext cx="1089450" cy="1089450"/>
          </a:xfrm>
          <a:prstGeom prst="rect">
            <a:avLst/>
          </a:prstGeom>
        </p:spPr>
      </p:pic>
      <p:pic>
        <p:nvPicPr>
          <p:cNvPr id="20" name="Picture 19" descr="Logo&#10;&#10;Description automatically generated">
            <a:extLst>
              <a:ext uri="{FF2B5EF4-FFF2-40B4-BE49-F238E27FC236}">
                <a16:creationId xmlns:a16="http://schemas.microsoft.com/office/drawing/2014/main" id="{F4B89833-9040-01D4-25B9-78AE83BDC9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46421" y="5006225"/>
            <a:ext cx="1560742" cy="1560742"/>
          </a:xfrm>
          <a:prstGeom prst="rect">
            <a:avLst/>
          </a:prstGeom>
        </p:spPr>
      </p:pic>
    </p:spTree>
    <p:extLst>
      <p:ext uri="{BB962C8B-B14F-4D97-AF65-F5344CB8AC3E}">
        <p14:creationId xmlns:p14="http://schemas.microsoft.com/office/powerpoint/2010/main" val="25981199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733887" y="3085008"/>
            <a:ext cx="213039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squeak</a:t>
            </a:r>
            <a:endParaRPr b="1" dirty="0">
              <a:latin typeface="Gill Sans MT" panose="020B0502020104020203" pitchFamily="34" charset="77"/>
              <a:sym typeface="American Typewriter"/>
            </a:endParaRPr>
          </a:p>
        </p:txBody>
      </p:sp>
      <p:sp>
        <p:nvSpPr>
          <p:cNvPr id="134" name="office"/>
          <p:cNvSpPr txBox="1"/>
          <p:nvPr/>
        </p:nvSpPr>
        <p:spPr>
          <a:xfrm>
            <a:off x="2600042" y="3993661"/>
            <a:ext cx="239809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swallow</a:t>
            </a:r>
            <a:endParaRPr dirty="0">
              <a:latin typeface="Gill Sans MT" panose="020B0502020104020203" pitchFamily="34" charset="77"/>
            </a:endParaRPr>
          </a:p>
        </p:txBody>
      </p:sp>
      <p:sp>
        <p:nvSpPr>
          <p:cNvPr id="135" name="spare"/>
          <p:cNvSpPr txBox="1"/>
          <p:nvPr/>
        </p:nvSpPr>
        <p:spPr>
          <a:xfrm>
            <a:off x="2196883" y="4843260"/>
            <a:ext cx="320440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impossible</a:t>
            </a:r>
            <a:endParaRPr b="1" dirty="0">
              <a:latin typeface="Gill Sans MT" panose="020B0502020104020203" pitchFamily="34" charset="77"/>
              <a:sym typeface="American Typewriter"/>
            </a:endParaRPr>
          </a:p>
        </p:txBody>
      </p:sp>
      <p:sp>
        <p:nvSpPr>
          <p:cNvPr id="136" name="chipped"/>
          <p:cNvSpPr txBox="1"/>
          <p:nvPr/>
        </p:nvSpPr>
        <p:spPr>
          <a:xfrm>
            <a:off x="3244450" y="5769060"/>
            <a:ext cx="110927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yell</a:t>
            </a:r>
            <a:endParaRPr dirty="0">
              <a:latin typeface="Gill Sans MT" panose="020B0502020104020203" pitchFamily="34" charset="77"/>
            </a:endParaRPr>
          </a:p>
        </p:txBody>
      </p:sp>
      <p:sp>
        <p:nvSpPr>
          <p:cNvPr id="137" name="lift"/>
          <p:cNvSpPr txBox="1"/>
          <p:nvPr/>
        </p:nvSpPr>
        <p:spPr>
          <a:xfrm>
            <a:off x="3086546" y="6639612"/>
            <a:ext cx="142507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grab</a:t>
            </a:r>
            <a:endParaRPr dirty="0">
              <a:latin typeface="Gill Sans MT" panose="020B0502020104020203" pitchFamily="34" charset="77"/>
            </a:endParaRPr>
          </a:p>
        </p:txBody>
      </p:sp>
      <p:sp>
        <p:nvSpPr>
          <p:cNvPr id="138" name="mutter"/>
          <p:cNvSpPr txBox="1"/>
          <p:nvPr/>
        </p:nvSpPr>
        <p:spPr>
          <a:xfrm>
            <a:off x="8167047" y="3961911"/>
            <a:ext cx="209833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display</a:t>
            </a:r>
            <a:endParaRPr b="1" dirty="0">
              <a:latin typeface="Gill Sans MT" panose="020B0502020104020203" pitchFamily="34" charset="77"/>
              <a:sym typeface="American Typewriter"/>
            </a:endParaRPr>
          </a:p>
        </p:txBody>
      </p:sp>
      <p:sp>
        <p:nvSpPr>
          <p:cNvPr id="139" name="unveil"/>
          <p:cNvSpPr txBox="1"/>
          <p:nvPr/>
        </p:nvSpPr>
        <p:spPr>
          <a:xfrm>
            <a:off x="8031173" y="5769060"/>
            <a:ext cx="218329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refresh</a:t>
            </a:r>
            <a:endParaRPr b="1" dirty="0">
              <a:latin typeface="Gill Sans MT" panose="020B0502020104020203" pitchFamily="34" charset="77"/>
              <a:sym typeface="American Typewriter"/>
            </a:endParaRPr>
          </a:p>
        </p:txBody>
      </p:sp>
      <p:sp>
        <p:nvSpPr>
          <p:cNvPr id="140" name="tolerate"/>
          <p:cNvSpPr txBox="1"/>
          <p:nvPr/>
        </p:nvSpPr>
        <p:spPr>
          <a:xfrm>
            <a:off x="8396278" y="3065958"/>
            <a:ext cx="163987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wade</a:t>
            </a:r>
            <a:endParaRPr dirty="0">
              <a:latin typeface="Gill Sans MT" panose="020B0502020104020203" pitchFamily="34" charset="77"/>
            </a:endParaRPr>
          </a:p>
        </p:txBody>
      </p:sp>
      <p:sp>
        <p:nvSpPr>
          <p:cNvPr id="141" name="fixation"/>
          <p:cNvSpPr txBox="1"/>
          <p:nvPr/>
        </p:nvSpPr>
        <p:spPr>
          <a:xfrm>
            <a:off x="8363427" y="4824210"/>
            <a:ext cx="170559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surge</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8220810" y="6639611"/>
            <a:ext cx="185627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retain</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15906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37188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658441" y="154124"/>
            <a:ext cx="8592096"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squeak</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293173" y="5613966"/>
            <a:ext cx="10875989"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swallow</a:t>
            </a:r>
            <a:endParaRPr sz="23900" dirty="0">
              <a:latin typeface="Gill Sans MT" panose="020B0502020104020203" pitchFamily="34" charset="77"/>
            </a:endParaRPr>
          </a:p>
        </p:txBody>
      </p:sp>
      <p:pic>
        <p:nvPicPr>
          <p:cNvPr id="12" name="Picture 11" descr="Icon&#10;&#10;Description automatically generated">
            <a:extLst>
              <a:ext uri="{FF2B5EF4-FFF2-40B4-BE49-F238E27FC236}">
                <a16:creationId xmlns:a16="http://schemas.microsoft.com/office/drawing/2014/main" id="{CB89D5A3-1725-F3D7-D973-07FDDA86FF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6103" y="645977"/>
            <a:ext cx="3164969" cy="3164969"/>
          </a:xfrm>
          <a:prstGeom prst="rect">
            <a:avLst/>
          </a:prstGeom>
        </p:spPr>
      </p:pic>
      <p:pic>
        <p:nvPicPr>
          <p:cNvPr id="13" name="Picture 12" descr="Icon&#10;&#10;Description automatically generated">
            <a:extLst>
              <a:ext uri="{FF2B5EF4-FFF2-40B4-BE49-F238E27FC236}">
                <a16:creationId xmlns:a16="http://schemas.microsoft.com/office/drawing/2014/main" id="{CC6EB165-D34E-751A-3439-511F005A0C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9360" y="5613966"/>
            <a:ext cx="3290292" cy="3290292"/>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016617" y="1142374"/>
            <a:ext cx="7587012" cy="22262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impossible</a:t>
            </a:r>
            <a:endParaRPr sz="166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915483" y="5303496"/>
            <a:ext cx="1103913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yell</a:t>
            </a:r>
            <a:endParaRPr sz="138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0A645B77-BE5F-4AF4-2B39-91E3A32547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644908"/>
            <a:ext cx="3221182" cy="3221182"/>
          </a:xfrm>
          <a:prstGeom prst="rect">
            <a:avLst/>
          </a:prstGeom>
        </p:spPr>
      </p:pic>
      <p:pic>
        <p:nvPicPr>
          <p:cNvPr id="15" name="Picture 14" descr="Icon&#10;&#10;Description automatically generated">
            <a:extLst>
              <a:ext uri="{FF2B5EF4-FFF2-40B4-BE49-F238E27FC236}">
                <a16:creationId xmlns:a16="http://schemas.microsoft.com/office/drawing/2014/main" id="{C761FCD3-4858-8202-0555-D314B949AC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765" y="5620571"/>
            <a:ext cx="3463447" cy="3463447"/>
          </a:xfrm>
          <a:prstGeom prst="rect">
            <a:avLst/>
          </a:prstGeom>
        </p:spPr>
      </p:pic>
    </p:spTree>
    <p:extLst>
      <p:ext uri="{BB962C8B-B14F-4D97-AF65-F5344CB8AC3E}">
        <p14:creationId xmlns:p14="http://schemas.microsoft.com/office/powerpoint/2010/main" val="33296442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433872" y="42942"/>
            <a:ext cx="5464637"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grab</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765982" y="5287250"/>
            <a:ext cx="1234608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wade</a:t>
            </a:r>
            <a:endParaRPr sz="8000" dirty="0">
              <a:latin typeface="Gill Sans MT" panose="020B0502020104020203" pitchFamily="34" charset="77"/>
            </a:endParaRPr>
          </a:p>
        </p:txBody>
      </p:sp>
      <p:pic>
        <p:nvPicPr>
          <p:cNvPr id="4" name="Picture 3" descr="Icon&#10;&#10;Description automatically generated">
            <a:extLst>
              <a:ext uri="{FF2B5EF4-FFF2-40B4-BE49-F238E27FC236}">
                <a16:creationId xmlns:a16="http://schemas.microsoft.com/office/drawing/2014/main" id="{724691AB-4166-DC98-72CF-81E51A7480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7346" y="605171"/>
            <a:ext cx="3246582" cy="3246582"/>
          </a:xfrm>
          <a:prstGeom prst="rect">
            <a:avLst/>
          </a:prstGeom>
        </p:spPr>
      </p:pic>
      <p:pic>
        <p:nvPicPr>
          <p:cNvPr id="16" name="Picture 15">
            <a:extLst>
              <a:ext uri="{FF2B5EF4-FFF2-40B4-BE49-F238E27FC236}">
                <a16:creationId xmlns:a16="http://schemas.microsoft.com/office/drawing/2014/main" id="{A0E0E84B-9543-63C4-BD1D-760DCA708B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420" y="5539843"/>
            <a:ext cx="3798752" cy="3798752"/>
          </a:xfrm>
          <a:prstGeom prst="rect">
            <a:avLst/>
          </a:prstGeom>
        </p:spPr>
      </p:pic>
    </p:spTree>
    <p:extLst>
      <p:ext uri="{BB962C8B-B14F-4D97-AF65-F5344CB8AC3E}">
        <p14:creationId xmlns:p14="http://schemas.microsoft.com/office/powerpoint/2010/main" val="219721601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272530" y="473186"/>
            <a:ext cx="11999897"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display</a:t>
            </a:r>
            <a:endParaRPr sz="287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90932" y="5158882"/>
            <a:ext cx="11000055"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surge</a:t>
            </a:r>
            <a:endParaRPr sz="19900" dirty="0">
              <a:latin typeface="Gill Sans MT" panose="020B0502020104020203" pitchFamily="34" charset="77"/>
            </a:endParaRPr>
          </a:p>
        </p:txBody>
      </p:sp>
      <p:pic>
        <p:nvPicPr>
          <p:cNvPr id="14" name="Picture 13" descr="A picture containing text&#10;&#10;Description automatically generated">
            <a:extLst>
              <a:ext uri="{FF2B5EF4-FFF2-40B4-BE49-F238E27FC236}">
                <a16:creationId xmlns:a16="http://schemas.microsoft.com/office/drawing/2014/main" id="{0BE5A359-6A86-B2F8-92D7-CD4D30E28A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03629" y="319404"/>
            <a:ext cx="3793610" cy="3793610"/>
          </a:xfrm>
          <a:prstGeom prst="rect">
            <a:avLst/>
          </a:prstGeom>
        </p:spPr>
      </p:pic>
      <p:pic>
        <p:nvPicPr>
          <p:cNvPr id="15" name="Picture 14" descr="Logo&#10;&#10;Description automatically generated">
            <a:extLst>
              <a:ext uri="{FF2B5EF4-FFF2-40B4-BE49-F238E27FC236}">
                <a16:creationId xmlns:a16="http://schemas.microsoft.com/office/drawing/2014/main" id="{F217F977-569B-9E39-E231-8FCA123247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867" y="5604281"/>
            <a:ext cx="3501838" cy="3501838"/>
          </a:xfrm>
          <a:prstGeom prst="rect">
            <a:avLst/>
          </a:prstGeom>
        </p:spPr>
      </p:pic>
    </p:spTree>
    <p:extLst>
      <p:ext uri="{BB962C8B-B14F-4D97-AF65-F5344CB8AC3E}">
        <p14:creationId xmlns:p14="http://schemas.microsoft.com/office/powerpoint/2010/main" val="26312575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4" name="Rectangle 43">
            <a:extLst>
              <a:ext uri="{FF2B5EF4-FFF2-40B4-BE49-F238E27FC236}">
                <a16:creationId xmlns:a16="http://schemas.microsoft.com/office/drawing/2014/main" id="{0DE4B2CD-9BA7-F745-975D-04D6E068AAAF}"/>
              </a:ext>
            </a:extLst>
          </p:cNvPr>
          <p:cNvSpPr/>
          <p:nvPr/>
        </p:nvSpPr>
        <p:spPr>
          <a:xfrm rot="12470707" flipH="1">
            <a:off x="-8384446" y="-6087309"/>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521536" y="100488"/>
            <a:ext cx="8944757"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refresh</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415873" y="5287250"/>
            <a:ext cx="1296543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retain</a:t>
            </a:r>
            <a:endParaRPr sz="9600" dirty="0">
              <a:latin typeface="Gill Sans MT" panose="020B0502020104020203" pitchFamily="34" charset="77"/>
            </a:endParaRPr>
          </a:p>
        </p:txBody>
      </p:sp>
      <p:pic>
        <p:nvPicPr>
          <p:cNvPr id="12" name="Picture 11" descr="Icon&#10;&#10;Description automatically generated">
            <a:extLst>
              <a:ext uri="{FF2B5EF4-FFF2-40B4-BE49-F238E27FC236}">
                <a16:creationId xmlns:a16="http://schemas.microsoft.com/office/drawing/2014/main" id="{AA8A582B-8534-9A0D-1582-89CC4C237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81537" y="425006"/>
            <a:ext cx="1301727" cy="1301727"/>
          </a:xfrm>
          <a:prstGeom prst="rect">
            <a:avLst/>
          </a:prstGeom>
        </p:spPr>
      </p:pic>
      <p:pic>
        <p:nvPicPr>
          <p:cNvPr id="13" name="Picture 12" descr="Icon&#10;&#10;Description automatically generated">
            <a:extLst>
              <a:ext uri="{FF2B5EF4-FFF2-40B4-BE49-F238E27FC236}">
                <a16:creationId xmlns:a16="http://schemas.microsoft.com/office/drawing/2014/main" id="{19DF0DE3-62D7-D523-CC3F-E69AC4299B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60526" y="1521307"/>
            <a:ext cx="1994797" cy="1994797"/>
          </a:xfrm>
          <a:prstGeom prst="rect">
            <a:avLst/>
          </a:prstGeom>
        </p:spPr>
      </p:pic>
      <p:pic>
        <p:nvPicPr>
          <p:cNvPr id="14" name="Picture 13" descr="Logo&#10;&#10;Description automatically generated">
            <a:extLst>
              <a:ext uri="{FF2B5EF4-FFF2-40B4-BE49-F238E27FC236}">
                <a16:creationId xmlns:a16="http://schemas.microsoft.com/office/drawing/2014/main" id="{E424FFE6-DC64-2FE0-A005-4FF9CA3AD4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865" y="5777777"/>
            <a:ext cx="3350962" cy="3350962"/>
          </a:xfrm>
          <a:prstGeom prst="rect">
            <a:avLst/>
          </a:prstGeom>
        </p:spPr>
      </p:pic>
    </p:spTree>
    <p:extLst>
      <p:ext uri="{BB962C8B-B14F-4D97-AF65-F5344CB8AC3E}">
        <p14:creationId xmlns:p14="http://schemas.microsoft.com/office/powerpoint/2010/main" val="306880087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495531" y="2274766"/>
            <a:ext cx="213039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squeak	</a:t>
            </a:r>
            <a:endParaRPr b="1" dirty="0">
              <a:latin typeface="Gill Sans MT" panose="020B0502020104020203" pitchFamily="34" charset="77"/>
              <a:sym typeface="American Typewriter"/>
            </a:endParaRPr>
          </a:p>
        </p:txBody>
      </p:sp>
      <p:sp>
        <p:nvSpPr>
          <p:cNvPr id="134" name="office"/>
          <p:cNvSpPr txBox="1"/>
          <p:nvPr/>
        </p:nvSpPr>
        <p:spPr>
          <a:xfrm>
            <a:off x="5361700" y="3183419"/>
            <a:ext cx="239809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swallow</a:t>
            </a:r>
            <a:endParaRPr dirty="0">
              <a:latin typeface="Gill Sans MT" panose="020B0502020104020203" pitchFamily="34" charset="77"/>
            </a:endParaRPr>
          </a:p>
        </p:txBody>
      </p:sp>
      <p:sp>
        <p:nvSpPr>
          <p:cNvPr id="135" name="spare"/>
          <p:cNvSpPr txBox="1"/>
          <p:nvPr/>
        </p:nvSpPr>
        <p:spPr>
          <a:xfrm>
            <a:off x="4958536" y="4033018"/>
            <a:ext cx="320440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impossible</a:t>
            </a:r>
            <a:endParaRPr b="1" dirty="0">
              <a:latin typeface="Gill Sans MT" panose="020B0502020104020203" pitchFamily="34" charset="77"/>
              <a:sym typeface="American Typewriter"/>
            </a:endParaRPr>
          </a:p>
        </p:txBody>
      </p:sp>
      <p:sp>
        <p:nvSpPr>
          <p:cNvPr id="136" name="chipped"/>
          <p:cNvSpPr txBox="1"/>
          <p:nvPr/>
        </p:nvSpPr>
        <p:spPr>
          <a:xfrm>
            <a:off x="6006108" y="4958818"/>
            <a:ext cx="1109278"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yell</a:t>
            </a:r>
            <a:endParaRPr dirty="0">
              <a:latin typeface="Gill Sans MT" panose="020B0502020104020203" pitchFamily="34" charset="77"/>
            </a:endParaRPr>
          </a:p>
        </p:txBody>
      </p:sp>
      <p:sp>
        <p:nvSpPr>
          <p:cNvPr id="137" name="lift"/>
          <p:cNvSpPr txBox="1"/>
          <p:nvPr/>
        </p:nvSpPr>
        <p:spPr>
          <a:xfrm>
            <a:off x="5848202" y="5829370"/>
            <a:ext cx="1425070"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grab</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36890721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5511605" y="3418118"/>
            <a:ext cx="209833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display</a:t>
            </a:r>
            <a:endParaRPr b="1" dirty="0">
              <a:latin typeface="Gill Sans MT" panose="020B0502020104020203" pitchFamily="34" charset="77"/>
              <a:sym typeface="American Typewriter"/>
            </a:endParaRPr>
          </a:p>
        </p:txBody>
      </p:sp>
      <p:sp>
        <p:nvSpPr>
          <p:cNvPr id="140" name="tolerate"/>
          <p:cNvSpPr txBox="1"/>
          <p:nvPr/>
        </p:nvSpPr>
        <p:spPr>
          <a:xfrm>
            <a:off x="5740831" y="2522165"/>
            <a:ext cx="1639873"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wade</a:t>
            </a:r>
            <a:endParaRPr dirty="0">
              <a:latin typeface="Gill Sans MT" panose="020B0502020104020203" pitchFamily="34" charset="77"/>
            </a:endParaRPr>
          </a:p>
        </p:txBody>
      </p:sp>
      <p:sp>
        <p:nvSpPr>
          <p:cNvPr id="141" name="fixation"/>
          <p:cNvSpPr txBox="1"/>
          <p:nvPr/>
        </p:nvSpPr>
        <p:spPr>
          <a:xfrm>
            <a:off x="5707973" y="4280417"/>
            <a:ext cx="1705595"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surge</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410797" y="5188117"/>
            <a:ext cx="2183291"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refresh</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574314" y="5996646"/>
            <a:ext cx="1856277" cy="8566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retain</a:t>
            </a:r>
            <a:endParaRPr dirty="0">
              <a:latin typeface="Gill Sans MT" panose="020B0502020104020203" pitchFamily="34" charset="77"/>
            </a:endParaRPr>
          </a:p>
        </p:txBody>
      </p:sp>
    </p:spTree>
    <p:extLst>
      <p:ext uri="{BB962C8B-B14F-4D97-AF65-F5344CB8AC3E}">
        <p14:creationId xmlns:p14="http://schemas.microsoft.com/office/powerpoint/2010/main" val="383064716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15552" y="1309202"/>
            <a:ext cx="258724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squeak</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74585" y="4009747"/>
            <a:ext cx="6322627"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something or someone squeaks, they make a short, high-pitched sound.</a:t>
            </a:r>
            <a:endParaRPr sz="3600" dirty="0">
              <a:latin typeface="Gill Sans MT" panose="020B0502020104020203" pitchFamily="34" charset="77"/>
            </a:endParaRPr>
          </a:p>
        </p:txBody>
      </p:sp>
      <p:sp>
        <p:nvSpPr>
          <p:cNvPr id="155" name="The was a tear in Freddie’s new school jumper."/>
          <p:cNvSpPr txBox="1"/>
          <p:nvPr/>
        </p:nvSpPr>
        <p:spPr>
          <a:xfrm>
            <a:off x="-40767" y="6745032"/>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hamster </a:t>
            </a:r>
            <a:r>
              <a:rPr lang="en-GB" sz="4000" b="1" dirty="0">
                <a:latin typeface="Gill Sans MT" panose="020B0502020104020203" pitchFamily="34" charset="77"/>
              </a:rPr>
              <a:t>squeaked</a:t>
            </a:r>
            <a:r>
              <a:rPr lang="en-GB" sz="4000" dirty="0">
                <a:latin typeface="Gill Sans MT" panose="020B0502020104020203" pitchFamily="34" charset="77"/>
              </a:rPr>
              <a:t> as it played in the cage.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squeak</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FAEDDF9F-5DCA-44D4-43BF-32B3772254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2954" y="2410697"/>
            <a:ext cx="3659909" cy="3659909"/>
          </a:xfrm>
          <a:prstGeom prst="rect">
            <a:avLst/>
          </a:prstGeom>
        </p:spPr>
      </p:pic>
      <p:graphicFrame>
        <p:nvGraphicFramePr>
          <p:cNvPr id="3" name="Table 2">
            <a:extLst>
              <a:ext uri="{FF2B5EF4-FFF2-40B4-BE49-F238E27FC236}">
                <a16:creationId xmlns:a16="http://schemas.microsoft.com/office/drawing/2014/main" id="{2A3AE652-5B31-3A8D-2853-EC188E2894FB}"/>
              </a:ext>
            </a:extLst>
          </p:cNvPr>
          <p:cNvGraphicFramePr>
            <a:graphicFrameLocks noGrp="1"/>
          </p:cNvGraphicFramePr>
          <p:nvPr>
            <p:extLst>
              <p:ext uri="{D42A27DB-BD31-4B8C-83A1-F6EECF244321}">
                <p14:modId xmlns:p14="http://schemas.microsoft.com/office/powerpoint/2010/main" val="599072274"/>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squeal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quiet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cheep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peak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loud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89260200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503154" y="1309202"/>
            <a:ext cx="301204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swallow</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lang="en-GB" dirty="0">
                <a:latin typeface="Gill Sans MT" panose="020B0502020104020203" pitchFamily="34" charset="77"/>
              </a:rPr>
              <a:t>(verb)</a:t>
            </a:r>
            <a:endParaRPr dirty="0">
              <a:latin typeface="Gill Sans MT" panose="020B0502020104020203" pitchFamily="34" charset="77"/>
            </a:endParaRPr>
          </a:p>
        </p:txBody>
      </p:sp>
      <p:sp>
        <p:nvSpPr>
          <p:cNvPr id="154" name="If you tear paper, cloth, or another material, or if it tears, you pull it into two pieces or you pull it so that a hole appears in it."/>
          <p:cNvSpPr txBox="1"/>
          <p:nvPr/>
        </p:nvSpPr>
        <p:spPr>
          <a:xfrm>
            <a:off x="868460" y="4024908"/>
            <a:ext cx="7167175"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swallow something, you cause it to go from your mouth down into your stomach.</a:t>
            </a:r>
            <a:endParaRPr sz="3600" dirty="0">
              <a:latin typeface="Gill Sans MT" panose="020B0502020104020203" pitchFamily="34" charset="77"/>
            </a:endParaRPr>
          </a:p>
        </p:txBody>
      </p:sp>
      <p:sp>
        <p:nvSpPr>
          <p:cNvPr id="155" name="The was a tear in Freddie’s new school jumper."/>
          <p:cNvSpPr txBox="1"/>
          <p:nvPr/>
        </p:nvSpPr>
        <p:spPr>
          <a:xfrm>
            <a:off x="0" y="6550564"/>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Jim chewed and </a:t>
            </a:r>
            <a:r>
              <a:rPr lang="en-GB" sz="4000" b="1" dirty="0">
                <a:latin typeface="Gill Sans MT" panose="020B0502020104020203" pitchFamily="34" charset="77"/>
              </a:rPr>
              <a:t>swallowed</a:t>
            </a:r>
            <a:r>
              <a:rPr lang="en-GB" sz="4000" dirty="0">
                <a:latin typeface="Gill Sans MT" panose="020B0502020104020203" pitchFamily="34" charset="77"/>
              </a:rPr>
              <a:t> the whole sandwich.</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swal-low</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EF73C1DA-959E-B1EE-8EBD-469EC8CB32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5188" y="2379762"/>
            <a:ext cx="3290292" cy="3290292"/>
          </a:xfrm>
          <a:prstGeom prst="rect">
            <a:avLst/>
          </a:prstGeom>
        </p:spPr>
      </p:pic>
      <p:graphicFrame>
        <p:nvGraphicFramePr>
          <p:cNvPr id="3" name="Table 2">
            <a:extLst>
              <a:ext uri="{FF2B5EF4-FFF2-40B4-BE49-F238E27FC236}">
                <a16:creationId xmlns:a16="http://schemas.microsoft.com/office/drawing/2014/main" id="{F72CD947-4616-67C7-5F38-22C44B00304D}"/>
              </a:ext>
            </a:extLst>
          </p:cNvPr>
          <p:cNvGraphicFramePr>
            <a:graphicFrameLocks noGrp="1"/>
          </p:cNvGraphicFramePr>
          <p:nvPr>
            <p:extLst>
              <p:ext uri="{D42A27DB-BD31-4B8C-83A1-F6EECF244321}">
                <p14:modId xmlns:p14="http://schemas.microsoft.com/office/powerpoint/2010/main" val="69616587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consume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hollow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quickly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devour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fallow</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carefully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82632975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059929" y="1309202"/>
            <a:ext cx="3898504"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impossible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8355" y="4330817"/>
            <a:ext cx="6699972" cy="12105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Something that is impossible cannot be done or cannot happen.</a:t>
            </a:r>
            <a:endParaRPr sz="3600" dirty="0">
              <a:latin typeface="Gill Sans MT" panose="020B0502020104020203" pitchFamily="34" charset="77"/>
            </a:endParaRPr>
          </a:p>
        </p:txBody>
      </p:sp>
      <p:sp>
        <p:nvSpPr>
          <p:cNvPr id="155" name="The was a tear in Freddie’s new school jumper."/>
          <p:cNvSpPr txBox="1"/>
          <p:nvPr/>
        </p:nvSpPr>
        <p:spPr>
          <a:xfrm>
            <a:off x="5112" y="6506089"/>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maths question was </a:t>
            </a:r>
            <a:r>
              <a:rPr lang="en-GB" sz="4000" b="1" dirty="0">
                <a:latin typeface="Gill Sans MT" panose="020B0502020104020203" pitchFamily="34" charset="77"/>
              </a:rPr>
              <a:t>impossible</a:t>
            </a:r>
            <a:r>
              <a:rPr lang="en-GB" sz="4000" dirty="0">
                <a:latin typeface="Gill Sans MT" panose="020B0502020104020203" pitchFamily="34" charset="77"/>
              </a:rPr>
              <a:t> to solve.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im-pos-si-ble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F067CD40-1299-E031-9EFF-7E0E558AC9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8958" y="3002042"/>
            <a:ext cx="3221182" cy="3221182"/>
          </a:xfrm>
          <a:prstGeom prst="rect">
            <a:avLst/>
          </a:prstGeom>
        </p:spPr>
      </p:pic>
      <p:graphicFrame>
        <p:nvGraphicFramePr>
          <p:cNvPr id="3" name="Table 2">
            <a:extLst>
              <a:ext uri="{FF2B5EF4-FFF2-40B4-BE49-F238E27FC236}">
                <a16:creationId xmlns:a16="http://schemas.microsoft.com/office/drawing/2014/main" id="{155E506C-D3BE-1D1F-1BF2-8309EF56A6DD}"/>
              </a:ext>
            </a:extLst>
          </p:cNvPr>
          <p:cNvGraphicFramePr>
            <a:graphicFrameLocks noGrp="1"/>
          </p:cNvGraphicFramePr>
          <p:nvPr>
            <p:extLst>
              <p:ext uri="{D42A27DB-BD31-4B8C-83A1-F6EECF244321}">
                <p14:modId xmlns:p14="http://schemas.microsoft.com/office/powerpoint/2010/main" val="105239170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hopeless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possible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possible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task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absurd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easy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crossable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decision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300841504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349540" y="1309202"/>
            <a:ext cx="1319272"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yell</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65406" y="3994507"/>
            <a:ext cx="6494375"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yell, you shout loudly, usually because you are excited, angry, or in pain.</a:t>
            </a:r>
            <a:endParaRPr sz="4000" dirty="0">
              <a:latin typeface="Gill Sans MT" panose="020B0502020104020203" pitchFamily="34" charset="77"/>
            </a:endParaRPr>
          </a:p>
        </p:txBody>
      </p:sp>
      <p:sp>
        <p:nvSpPr>
          <p:cNvPr id="155" name="The was a tear in Freddie’s new school jumper."/>
          <p:cNvSpPr txBox="1"/>
          <p:nvPr/>
        </p:nvSpPr>
        <p:spPr>
          <a:xfrm>
            <a:off x="0" y="651869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Mrs Hope </a:t>
            </a:r>
            <a:r>
              <a:rPr lang="en-GB" sz="4000" b="1" dirty="0">
                <a:latin typeface="Gill Sans MT" panose="020B0502020104020203" pitchFamily="34" charset="77"/>
              </a:rPr>
              <a:t>yelled</a:t>
            </a:r>
            <a:r>
              <a:rPr lang="en-GB" sz="4000" dirty="0">
                <a:latin typeface="Gill Sans MT" panose="020B0502020104020203" pitchFamily="34" charset="77"/>
              </a:rPr>
              <a:t> across the playground.</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yell</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0BFA6F51-68C9-C673-1EC7-FB3ED9940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8611" y="2443622"/>
            <a:ext cx="3463447" cy="3463447"/>
          </a:xfrm>
          <a:prstGeom prst="rect">
            <a:avLst/>
          </a:prstGeom>
        </p:spPr>
      </p:pic>
      <p:graphicFrame>
        <p:nvGraphicFramePr>
          <p:cNvPr id="3" name="Table 2">
            <a:extLst>
              <a:ext uri="{FF2B5EF4-FFF2-40B4-BE49-F238E27FC236}">
                <a16:creationId xmlns:a16="http://schemas.microsoft.com/office/drawing/2014/main" id="{EAD50279-5A9F-94CC-F0DC-5A3C5A676B29}"/>
              </a:ext>
            </a:extLst>
          </p:cNvPr>
          <p:cNvGraphicFramePr>
            <a:graphicFrameLocks noGrp="1"/>
          </p:cNvGraphicFramePr>
          <p:nvPr>
            <p:extLst>
              <p:ext uri="{D42A27DB-BD31-4B8C-83A1-F6EECF244321}">
                <p14:modId xmlns:p14="http://schemas.microsoft.com/office/powerpoint/2010/main" val="319424790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call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whisper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loudly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shout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murmur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fell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angrily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6050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72417" y="1309202"/>
            <a:ext cx="1673535"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grab</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947474" y="4098629"/>
            <a:ext cx="6423144" cy="17645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grab something, you take it or pick it up suddenly and roughly.</a:t>
            </a:r>
          </a:p>
        </p:txBody>
      </p:sp>
      <p:sp>
        <p:nvSpPr>
          <p:cNvPr id="155" name="The was a tear in Freddie’s new school jumper."/>
          <p:cNvSpPr txBox="1"/>
          <p:nvPr/>
        </p:nvSpPr>
        <p:spPr>
          <a:xfrm>
            <a:off x="0" y="6465095"/>
            <a:ext cx="12999688" cy="7181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Fiona </a:t>
            </a:r>
            <a:r>
              <a:rPr lang="en-GB" sz="4000" b="1" dirty="0">
                <a:latin typeface="Gill Sans MT" panose="020B0502020104020203" pitchFamily="34" charset="77"/>
              </a:rPr>
              <a:t>grabbed</a:t>
            </a:r>
            <a:r>
              <a:rPr lang="en-GB" sz="4000" dirty="0">
                <a:latin typeface="Gill Sans MT" panose="020B0502020104020203" pitchFamily="34" charset="77"/>
              </a:rPr>
              <a:t> some fruit.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grab</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1" name="Picture 20" descr="Icon&#10;&#10;Description automatically generated">
            <a:extLst>
              <a:ext uri="{FF2B5EF4-FFF2-40B4-BE49-F238E27FC236}">
                <a16:creationId xmlns:a16="http://schemas.microsoft.com/office/drawing/2014/main" id="{DE0731F3-862C-3759-546B-DEFBCBEE1F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8696" y="2867365"/>
            <a:ext cx="3246582" cy="3246582"/>
          </a:xfrm>
          <a:prstGeom prst="rect">
            <a:avLst/>
          </a:prstGeom>
        </p:spPr>
      </p:pic>
      <p:graphicFrame>
        <p:nvGraphicFramePr>
          <p:cNvPr id="3" name="Table 2">
            <a:extLst>
              <a:ext uri="{FF2B5EF4-FFF2-40B4-BE49-F238E27FC236}">
                <a16:creationId xmlns:a16="http://schemas.microsoft.com/office/drawing/2014/main" id="{DC94A337-2B85-74A7-25A4-91F4680819A6}"/>
              </a:ext>
            </a:extLst>
          </p:cNvPr>
          <p:cNvGraphicFramePr>
            <a:graphicFrameLocks noGrp="1"/>
          </p:cNvGraphicFramePr>
          <p:nvPr>
            <p:extLst>
              <p:ext uri="{D42A27DB-BD31-4B8C-83A1-F6EECF244321}">
                <p14:modId xmlns:p14="http://schemas.microsoft.com/office/powerpoint/2010/main" val="4325367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grasp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release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cab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handful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pluck</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free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tab</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hastily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804952134"/>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23662</TotalTime>
  <Words>1198</Words>
  <Application>Microsoft Macintosh PowerPoint</Application>
  <PresentationFormat>Custom</PresentationFormat>
  <Paragraphs>343</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630</cp:revision>
  <dcterms:modified xsi:type="dcterms:W3CDTF">2026-06-16T09:52:16Z</dcterms:modified>
</cp:coreProperties>
</file>