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sldIdLst>
    <p:sldId id="256" r:id="rId2"/>
    <p:sldId id="257" r:id="rId3"/>
    <p:sldId id="282" r:id="rId4"/>
    <p:sldId id="281" r:id="rId5"/>
    <p:sldId id="271" r:id="rId6"/>
    <p:sldId id="273" r:id="rId7"/>
    <p:sldId id="274" r:id="rId8"/>
    <p:sldId id="612" r:id="rId9"/>
    <p:sldId id="276" r:id="rId10"/>
    <p:sldId id="272" r:id="rId11"/>
    <p:sldId id="277" r:id="rId12"/>
    <p:sldId id="278" r:id="rId13"/>
    <p:sldId id="279" r:id="rId14"/>
    <p:sldId id="280" r:id="rId15"/>
    <p:sldId id="289" r:id="rId16"/>
    <p:sldId id="613" r:id="rId17"/>
    <p:sldId id="290" r:id="rId18"/>
    <p:sldId id="614" r:id="rId19"/>
    <p:sldId id="615" r:id="rId20"/>
    <p:sldId id="616" r:id="rId21"/>
    <p:sldId id="617" r:id="rId22"/>
    <p:sldId id="618" r:id="rId23"/>
    <p:sldId id="619" r:id="rId24"/>
    <p:sldId id="288" r:id="rId25"/>
  </p:sldIdLst>
  <p:sldSz cx="13004800" cy="97536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1pPr>
    <a:lvl2pPr marL="0" marR="0" indent="2286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2pPr>
    <a:lvl3pPr marL="0" marR="0" indent="4572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3pPr>
    <a:lvl4pPr marL="0" marR="0" indent="6858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4pPr>
    <a:lvl5pPr marL="0" marR="0" indent="9144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5pPr>
    <a:lvl6pPr marL="0" marR="0" indent="11430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6pPr>
    <a:lvl7pPr marL="0" marR="0" indent="13716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7pPr>
    <a:lvl8pPr marL="0" marR="0" indent="16002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8pPr>
    <a:lvl9pPr marL="0" marR="0" indent="18288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365C0"/>
    <a:srgbClr val="00AEEE"/>
    <a:srgbClr val="C92405"/>
    <a:srgbClr val="DD2909"/>
    <a:srgbClr val="37D2EA"/>
    <a:srgbClr val="38E1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398CCE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5AC831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2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E6E3D7"/>
          </a:solidFill>
        </a:fill>
      </a:tcStyle>
    </a:wholeTbl>
    <a:band2H>
      <a:tcTxStyle/>
      <a:tcStyle>
        <a:tcBdr/>
        <a:fill>
          <a:solidFill>
            <a:srgbClr val="C3C2C2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09C99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CE5E6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D0D1D2"/>
          </a:solidFill>
        </a:fill>
      </a:tcStyle>
    </a:wholeTbl>
    <a:band2H>
      <a:tcTxStyle/>
      <a:tcStyle>
        <a:tcBdr/>
        <a:fill>
          <a:solidFill>
            <a:srgbClr val="DEDEDF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761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909398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67C85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1348"/>
    <p:restoredTop sz="94864"/>
  </p:normalViewPr>
  <p:slideViewPr>
    <p:cSldViewPr snapToGrid="0" snapToObjects="1">
      <p:cViewPr varScale="1">
        <p:scale>
          <a:sx n="81" d="100"/>
          <a:sy n="81" d="100"/>
        </p:scale>
        <p:origin x="808" y="2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 dirty="0"/>
          </a:p>
        </p:txBody>
      </p:sp>
      <p:sp>
        <p:nvSpPr>
          <p:cNvPr id="117" name="Shape 117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8930673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1468333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638993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2934203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7989390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4357499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5598794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1629706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2731005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8595323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8355965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2560449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0395283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5738120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8549721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1256170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602292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9627752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23834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Text"/>
          <p:cNvSpPr txBox="1">
            <a:spLocks noGrp="1"/>
          </p:cNvSpPr>
          <p:nvPr>
            <p:ph type="title"/>
          </p:nvPr>
        </p:nvSpPr>
        <p:spPr>
          <a:xfrm>
            <a:off x="1270000" y="1638300"/>
            <a:ext cx="10464800" cy="3302000"/>
          </a:xfrm>
          <a:prstGeom prst="rect">
            <a:avLst/>
          </a:prstGeom>
        </p:spPr>
        <p:txBody>
          <a:bodyPr anchor="b"/>
          <a:lstStyle/>
          <a:p>
            <a:r>
              <a:t>Title Text</a:t>
            </a:r>
          </a:p>
        </p:txBody>
      </p:sp>
      <p:sp>
        <p:nvSpPr>
          <p:cNvPr id="12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270000" y="5029200"/>
            <a:ext cx="10464800" cy="11303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200"/>
            </a:lvl1pPr>
            <a:lvl2pPr marL="0" indent="228600" algn="ctr">
              <a:spcBef>
                <a:spcPts val="0"/>
              </a:spcBef>
              <a:buSzTx/>
              <a:buNone/>
              <a:defRPr sz="3200"/>
            </a:lvl2pPr>
            <a:lvl3pPr marL="0" indent="457200" algn="ctr">
              <a:spcBef>
                <a:spcPts val="0"/>
              </a:spcBef>
              <a:buSzTx/>
              <a:buNone/>
              <a:defRPr sz="3200"/>
            </a:lvl3pPr>
            <a:lvl4pPr marL="0" indent="685800" algn="ctr">
              <a:spcBef>
                <a:spcPts val="0"/>
              </a:spcBef>
              <a:buSzTx/>
              <a:buNone/>
              <a:defRPr sz="3200"/>
            </a:lvl4pPr>
            <a:lvl5pPr marL="0" indent="914400" algn="ctr">
              <a:spcBef>
                <a:spcPts val="0"/>
              </a:spcBef>
              <a:buSzTx/>
              <a:buNone/>
              <a:defRPr sz="32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t>‹#›</a:t>
            </a:fld>
            <a:endParaRPr dirty="0"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–Johnny Appleseed"/>
          <p:cNvSpPr txBox="1">
            <a:spLocks noGrp="1"/>
          </p:cNvSpPr>
          <p:nvPr>
            <p:ph type="body" sz="quarter" idx="13"/>
          </p:nvPr>
        </p:nvSpPr>
        <p:spPr>
          <a:xfrm>
            <a:off x="1270000" y="6362700"/>
            <a:ext cx="10464800" cy="469900"/>
          </a:xfrm>
          <a:prstGeom prst="rect">
            <a:avLst/>
          </a:prstGeom>
        </p:spPr>
        <p:txBody>
          <a:bodyPr anchor="t"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2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–Johnny Appleseed</a:t>
            </a:r>
          </a:p>
        </p:txBody>
      </p:sp>
      <p:sp>
        <p:nvSpPr>
          <p:cNvPr id="94" name="“Type a quote here.”"/>
          <p:cNvSpPr txBox="1">
            <a:spLocks noGrp="1"/>
          </p:cNvSpPr>
          <p:nvPr>
            <p:ph type="body" sz="quarter" idx="14"/>
          </p:nvPr>
        </p:nvSpPr>
        <p:spPr>
          <a:xfrm>
            <a:off x="1270000" y="4267200"/>
            <a:ext cx="10464800" cy="685800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3800"/>
            </a:lvl1pPr>
          </a:lstStyle>
          <a:p>
            <a:r>
              <a:t>“Type a quote here.” </a:t>
            </a:r>
          </a:p>
        </p:txBody>
      </p:sp>
      <p:sp>
        <p:nvSpPr>
          <p:cNvPr id="9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t>‹#›</a:t>
            </a:fld>
            <a:endParaRPr dirty="0"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Image"/>
          <p:cNvSpPr>
            <a:spLocks noGrp="1"/>
          </p:cNvSpPr>
          <p:nvPr>
            <p:ph type="pic" idx="13"/>
          </p:nvPr>
        </p:nvSpPr>
        <p:spPr>
          <a:xfrm>
            <a:off x="-812800" y="0"/>
            <a:ext cx="15232066" cy="101600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 dirty="0"/>
          </a:p>
        </p:txBody>
      </p:sp>
      <p:sp>
        <p:nvSpPr>
          <p:cNvPr id="10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t>‹#›</a:t>
            </a:fld>
            <a:endParaRPr dirty="0"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t>‹#›</a:t>
            </a:fld>
            <a:endParaRPr dirty="0"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Image"/>
          <p:cNvSpPr>
            <a:spLocks noGrp="1"/>
          </p:cNvSpPr>
          <p:nvPr>
            <p:ph type="pic" idx="13"/>
          </p:nvPr>
        </p:nvSpPr>
        <p:spPr>
          <a:xfrm>
            <a:off x="1606550" y="635000"/>
            <a:ext cx="9779000" cy="6522729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 dirty="0"/>
          </a:p>
        </p:txBody>
      </p:sp>
      <p:sp>
        <p:nvSpPr>
          <p:cNvPr id="21" name="Title Text"/>
          <p:cNvSpPr txBox="1">
            <a:spLocks noGrp="1"/>
          </p:cNvSpPr>
          <p:nvPr>
            <p:ph type="title"/>
          </p:nvPr>
        </p:nvSpPr>
        <p:spPr>
          <a:xfrm>
            <a:off x="1270000" y="6718300"/>
            <a:ext cx="10464800" cy="1422400"/>
          </a:xfrm>
          <a:prstGeom prst="rect">
            <a:avLst/>
          </a:prstGeom>
        </p:spPr>
        <p:txBody>
          <a:bodyPr anchor="b"/>
          <a:lstStyle/>
          <a:p>
            <a:r>
              <a:t>Title Text</a:t>
            </a:r>
          </a:p>
        </p:txBody>
      </p:sp>
      <p:sp>
        <p:nvSpPr>
          <p:cNvPr id="22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270000" y="8191500"/>
            <a:ext cx="10464800" cy="11303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200"/>
            </a:lvl1pPr>
            <a:lvl2pPr marL="0" indent="228600" algn="ctr">
              <a:spcBef>
                <a:spcPts val="0"/>
              </a:spcBef>
              <a:buSzTx/>
              <a:buNone/>
              <a:defRPr sz="3200"/>
            </a:lvl2pPr>
            <a:lvl3pPr marL="0" indent="457200" algn="ctr">
              <a:spcBef>
                <a:spcPts val="0"/>
              </a:spcBef>
              <a:buSzTx/>
              <a:buNone/>
              <a:defRPr sz="3200"/>
            </a:lvl3pPr>
            <a:lvl4pPr marL="0" indent="685800" algn="ctr">
              <a:spcBef>
                <a:spcPts val="0"/>
              </a:spcBef>
              <a:buSzTx/>
              <a:buNone/>
              <a:defRPr sz="3200"/>
            </a:lvl4pPr>
            <a:lvl5pPr marL="0" indent="914400" algn="ctr">
              <a:spcBef>
                <a:spcPts val="0"/>
              </a:spcBef>
              <a:buSzTx/>
              <a:buNone/>
              <a:defRPr sz="32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3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6311798" y="9245600"/>
            <a:ext cx="368504" cy="381000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t>‹#›</a:t>
            </a:fld>
            <a:endParaRPr dirty="0"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Cen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Text"/>
          <p:cNvSpPr txBox="1">
            <a:spLocks noGrp="1"/>
          </p:cNvSpPr>
          <p:nvPr>
            <p:ph type="title"/>
          </p:nvPr>
        </p:nvSpPr>
        <p:spPr>
          <a:xfrm>
            <a:off x="1270000" y="3225800"/>
            <a:ext cx="10464800" cy="3302000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3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t>‹#›</a:t>
            </a:fld>
            <a:endParaRPr dirty="0"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Image"/>
          <p:cNvSpPr>
            <a:spLocks noGrp="1"/>
          </p:cNvSpPr>
          <p:nvPr>
            <p:ph type="pic" idx="13"/>
          </p:nvPr>
        </p:nvSpPr>
        <p:spPr>
          <a:xfrm>
            <a:off x="2717800" y="635000"/>
            <a:ext cx="12357100" cy="8238067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 dirty="0"/>
          </a:p>
        </p:txBody>
      </p:sp>
      <p:sp>
        <p:nvSpPr>
          <p:cNvPr id="39" name="Title Text"/>
          <p:cNvSpPr txBox="1">
            <a:spLocks noGrp="1"/>
          </p:cNvSpPr>
          <p:nvPr>
            <p:ph type="title"/>
          </p:nvPr>
        </p:nvSpPr>
        <p:spPr>
          <a:xfrm>
            <a:off x="952500" y="635000"/>
            <a:ext cx="5334000" cy="3987800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t>Title Text</a:t>
            </a:r>
          </a:p>
        </p:txBody>
      </p:sp>
      <p:sp>
        <p:nvSpPr>
          <p:cNvPr id="40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952500" y="4762500"/>
            <a:ext cx="5334000" cy="41021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200"/>
            </a:lvl1pPr>
            <a:lvl2pPr marL="0" indent="228600" algn="ctr">
              <a:spcBef>
                <a:spcPts val="0"/>
              </a:spcBef>
              <a:buSzTx/>
              <a:buNone/>
              <a:defRPr sz="3200"/>
            </a:lvl2pPr>
            <a:lvl3pPr marL="0" indent="457200" algn="ctr">
              <a:spcBef>
                <a:spcPts val="0"/>
              </a:spcBef>
              <a:buSzTx/>
              <a:buNone/>
              <a:defRPr sz="3200"/>
            </a:lvl3pPr>
            <a:lvl4pPr marL="0" indent="685800" algn="ctr">
              <a:spcBef>
                <a:spcPts val="0"/>
              </a:spcBef>
              <a:buSzTx/>
              <a:buNone/>
              <a:defRPr sz="3200"/>
            </a:lvl4pPr>
            <a:lvl5pPr marL="0" indent="914400" algn="ctr">
              <a:spcBef>
                <a:spcPts val="0"/>
              </a:spcBef>
              <a:buSzTx/>
              <a:buNone/>
              <a:defRPr sz="32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t>‹#›</a:t>
            </a:fld>
            <a:endParaRPr dirty="0"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49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t>‹#›</a:t>
            </a:fld>
            <a:endParaRPr dirty="0"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57" name="Body Level One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t>‹#›</a:t>
            </a:fld>
            <a:endParaRPr dirty="0"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, Bullets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Image"/>
          <p:cNvSpPr>
            <a:spLocks noGrp="1"/>
          </p:cNvSpPr>
          <p:nvPr>
            <p:ph type="pic" idx="13"/>
          </p:nvPr>
        </p:nvSpPr>
        <p:spPr>
          <a:xfrm>
            <a:off x="4533900" y="2603500"/>
            <a:ext cx="9429750" cy="62865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 dirty="0"/>
          </a:p>
        </p:txBody>
      </p:sp>
      <p:sp>
        <p:nvSpPr>
          <p:cNvPr id="66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67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952500" y="2603500"/>
            <a:ext cx="5334000" cy="6286500"/>
          </a:xfrm>
          <a:prstGeom prst="rect">
            <a:avLst/>
          </a:prstGeom>
        </p:spPr>
        <p:txBody>
          <a:bodyPr/>
          <a:lstStyle>
            <a:lvl1pPr marL="342900" indent="-342900">
              <a:spcBef>
                <a:spcPts val="3200"/>
              </a:spcBef>
              <a:defRPr sz="2800"/>
            </a:lvl1pPr>
            <a:lvl2pPr marL="685800" indent="-342900">
              <a:spcBef>
                <a:spcPts val="3200"/>
              </a:spcBef>
              <a:defRPr sz="2800"/>
            </a:lvl2pPr>
            <a:lvl3pPr marL="1028700" indent="-342900">
              <a:spcBef>
                <a:spcPts val="3200"/>
              </a:spcBef>
              <a:defRPr sz="2800"/>
            </a:lvl3pPr>
            <a:lvl4pPr marL="1371600" indent="-342900">
              <a:spcBef>
                <a:spcPts val="3200"/>
              </a:spcBef>
              <a:defRPr sz="2800"/>
            </a:lvl4pPr>
            <a:lvl5pPr marL="1714500" indent="-342900">
              <a:spcBef>
                <a:spcPts val="3200"/>
              </a:spcBef>
              <a:defRPr sz="28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6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t>‹#›</a:t>
            </a:fld>
            <a:endParaRPr dirty="0"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Body Level One…"/>
          <p:cNvSpPr txBox="1">
            <a:spLocks noGrp="1"/>
          </p:cNvSpPr>
          <p:nvPr>
            <p:ph type="body" idx="1"/>
          </p:nvPr>
        </p:nvSpPr>
        <p:spPr>
          <a:xfrm>
            <a:off x="952500" y="1270000"/>
            <a:ext cx="11099800" cy="7213600"/>
          </a:xfrm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7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t>‹#›</a:t>
            </a:fld>
            <a:endParaRPr dirty="0"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3 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Image"/>
          <p:cNvSpPr>
            <a:spLocks noGrp="1"/>
          </p:cNvSpPr>
          <p:nvPr>
            <p:ph type="pic" sz="quarter" idx="13"/>
          </p:nvPr>
        </p:nvSpPr>
        <p:spPr>
          <a:xfrm>
            <a:off x="6680200" y="5026947"/>
            <a:ext cx="6057901" cy="4040705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 dirty="0"/>
          </a:p>
        </p:txBody>
      </p:sp>
      <p:sp>
        <p:nvSpPr>
          <p:cNvPr id="84" name="Image"/>
          <p:cNvSpPr>
            <a:spLocks noGrp="1"/>
          </p:cNvSpPr>
          <p:nvPr>
            <p:ph type="pic" sz="quarter" idx="14"/>
          </p:nvPr>
        </p:nvSpPr>
        <p:spPr>
          <a:xfrm>
            <a:off x="6502400" y="886747"/>
            <a:ext cx="5867400" cy="3911601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 dirty="0"/>
          </a:p>
        </p:txBody>
      </p:sp>
      <p:sp>
        <p:nvSpPr>
          <p:cNvPr id="85" name="Image"/>
          <p:cNvSpPr>
            <a:spLocks noGrp="1"/>
          </p:cNvSpPr>
          <p:nvPr>
            <p:ph type="pic" idx="15"/>
          </p:nvPr>
        </p:nvSpPr>
        <p:spPr>
          <a:xfrm>
            <a:off x="-2374900" y="889000"/>
            <a:ext cx="11976100" cy="7984067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 dirty="0"/>
          </a:p>
        </p:txBody>
      </p:sp>
      <p:sp>
        <p:nvSpPr>
          <p:cNvPr id="8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t>‹#›</a:t>
            </a:fld>
            <a:endParaRPr dirty="0"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952500" y="444500"/>
            <a:ext cx="11099800" cy="2159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952500" y="2603500"/>
            <a:ext cx="11099800" cy="62865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6311798" y="9251950"/>
            <a:ext cx="368504" cy="38100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1800"/>
            </a:lvl1pPr>
          </a:lstStyle>
          <a:p>
            <a:fld id="{86CB4B4D-7CA3-9044-876B-883B54F8677D}" type="slidenum">
              <a:rPr/>
              <a:t>‹#›</a:t>
            </a:fld>
            <a:endParaRPr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med"/>
  <p:txStyles>
    <p:title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1pPr>
      <a:lvl2pPr marL="0" marR="0" indent="228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2pPr>
      <a:lvl3pPr marL="0" marR="0" indent="457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3pPr>
      <a:lvl4pPr marL="0" marR="0" indent="685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4pPr>
      <a:lvl5pPr marL="0" marR="0" indent="914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5pPr>
      <a:lvl6pPr marL="0" marR="0" indent="11430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6pPr>
      <a:lvl7pPr marL="0" marR="0" indent="1371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7pPr>
      <a:lvl8pPr marL="0" marR="0" indent="1600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8pPr>
      <a:lvl9pPr marL="0" marR="0" indent="1828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9pPr>
    </p:titleStyle>
    <p:bodyStyle>
      <a:lvl1pPr marL="444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sz="36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1pPr>
      <a:lvl2pPr marL="889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sz="36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2pPr>
      <a:lvl3pPr marL="1333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sz="36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3pPr>
      <a:lvl4pPr marL="1778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sz="36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4pPr>
      <a:lvl5pPr marL="2222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sz="36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5pPr>
      <a:lvl6pPr marL="2667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sz="36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6pPr>
      <a:lvl7pPr marL="3111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sz="36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7pPr>
      <a:lvl8pPr marL="3556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sz="36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8pPr>
      <a:lvl9pPr marL="4000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sz="36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9pPr>
    </p:bodyStyle>
    <p:other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1pPr>
      <a:lvl2pPr marL="0" marR="0" indent="228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2pPr>
      <a:lvl3pPr marL="0" marR="0" indent="457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3pPr>
      <a:lvl4pPr marL="0" marR="0" indent="685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4pPr>
      <a:lvl5pPr marL="0" marR="0" indent="914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5pPr>
      <a:lvl6pPr marL="0" marR="0" indent="11430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6pPr>
      <a:lvl7pPr marL="0" marR="0" indent="1371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7pPr>
      <a:lvl8pPr marL="0" marR="0" indent="1600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8pPr>
      <a:lvl9pPr marL="0" marR="0" indent="1828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7.pn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18.png"/><Relationship Id="rId9" Type="http://schemas.openxmlformats.org/officeDocument/2006/relationships/image" Target="../media/image12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7.png"/><Relationship Id="rId7" Type="http://schemas.openxmlformats.org/officeDocument/2006/relationships/image" Target="../media/image15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9.png"/><Relationship Id="rId9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Word of the Day…"/>
          <p:cNvSpPr txBox="1"/>
          <p:nvPr/>
        </p:nvSpPr>
        <p:spPr>
          <a:xfrm>
            <a:off x="219430" y="152303"/>
            <a:ext cx="12565940" cy="3180358"/>
          </a:xfrm>
          <a:prstGeom prst="rect">
            <a:avLst/>
          </a:prstGeom>
          <a:ln w="12700">
            <a:miter lim="400000"/>
          </a:ln>
          <a:effectLst>
            <a:outerShdw dist="25400" dir="5400000" rotWithShape="0">
              <a:srgbClr val="000000"/>
            </a:outerShdw>
          </a:effectLst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 sz="12100" b="1">
                <a:solidFill>
                  <a:schemeClr val="accent5"/>
                </a:solidFill>
                <a:latin typeface="American Typewriter"/>
                <a:ea typeface="American Typewriter"/>
                <a:cs typeface="American Typewriter"/>
                <a:sym typeface="American Typewriter"/>
              </a:defRPr>
            </a:pPr>
            <a:r>
              <a:rPr dirty="0">
                <a:solidFill>
                  <a:srgbClr val="00AEEE"/>
                </a:solidFill>
                <a:latin typeface="Gill Sans MT" panose="020B0502020104020203" pitchFamily="34" charset="77"/>
              </a:rPr>
              <a:t>Word of the Day</a:t>
            </a:r>
          </a:p>
          <a:p>
            <a:pPr algn="r">
              <a:defRPr sz="7900" b="1">
                <a:solidFill>
                  <a:schemeClr val="accent6"/>
                </a:solidFill>
                <a:latin typeface="American Typewriter"/>
                <a:ea typeface="American Typewriter"/>
                <a:cs typeface="American Typewriter"/>
                <a:sym typeface="American Typewriter"/>
              </a:defRPr>
            </a:pPr>
            <a:r>
              <a:rPr lang="en-GB">
                <a:solidFill>
                  <a:srgbClr val="0070C0"/>
                </a:solidFill>
                <a:latin typeface="Gill Sans MT" panose="020B0502020104020203" pitchFamily="34" charset="77"/>
              </a:rPr>
              <a:t>Summer</a:t>
            </a:r>
            <a:r>
              <a:rPr>
                <a:solidFill>
                  <a:srgbClr val="0070C0"/>
                </a:solidFill>
                <a:latin typeface="Gill Sans MT" panose="020B0502020104020203" pitchFamily="34" charset="77"/>
              </a:rPr>
              <a:t> </a:t>
            </a:r>
            <a:r>
              <a:rPr dirty="0">
                <a:solidFill>
                  <a:srgbClr val="0070C0"/>
                </a:solidFill>
                <a:latin typeface="Gill Sans MT" panose="020B0502020104020203" pitchFamily="34" charset="77"/>
              </a:rPr>
              <a:t>Term 202</a:t>
            </a:r>
            <a:r>
              <a:rPr lang="en-GB" dirty="0">
                <a:solidFill>
                  <a:srgbClr val="0070C0"/>
                </a:solidFill>
                <a:latin typeface="Gill Sans MT" panose="020B0502020104020203" pitchFamily="34" charset="77"/>
              </a:rPr>
              <a:t>6</a:t>
            </a:r>
            <a:r>
              <a:rPr dirty="0">
                <a:solidFill>
                  <a:srgbClr val="0070C0"/>
                </a:solidFill>
                <a:latin typeface="Gill Sans MT" panose="020B0502020104020203" pitchFamily="34" charset="77"/>
              </a:rPr>
              <a:t> </a:t>
            </a:r>
          </a:p>
        </p:txBody>
      </p:sp>
      <p:sp>
        <p:nvSpPr>
          <p:cNvPr id="121" name="'Words unlock the doors to a world of                                            understanding...'"/>
          <p:cNvSpPr txBox="1"/>
          <p:nvPr/>
        </p:nvSpPr>
        <p:spPr>
          <a:xfrm>
            <a:off x="3330609" y="9023736"/>
            <a:ext cx="9180945" cy="4719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anchor="ctr">
            <a:spAutoFit/>
          </a:bodyPr>
          <a:lstStyle/>
          <a:p>
            <a:pPr>
              <a:spcBef>
                <a:spcPts val="4200"/>
              </a:spcBef>
              <a:defRPr sz="3200">
                <a:latin typeface="Gill Sans SemiBold"/>
                <a:ea typeface="Gill Sans SemiBold"/>
                <a:cs typeface="Gill Sans SemiBold"/>
                <a:sym typeface="Gill Sans SemiBold"/>
              </a:defRPr>
            </a:pPr>
            <a:r>
              <a:rPr sz="2400" dirty="0">
                <a:latin typeface="Gill Sans MT" panose="020B0502020104020203" pitchFamily="34" charset="77"/>
              </a:rPr>
              <a:t>'</a:t>
            </a:r>
            <a:r>
              <a:rPr sz="2400" b="1" i="1" dirty="0">
                <a:latin typeface="Gill Sans MT" panose="020B0502020104020203" pitchFamily="34" charset="77"/>
                <a:ea typeface="Gill Sans"/>
                <a:cs typeface="Gill Sans"/>
                <a:sym typeface="Gill Sans"/>
              </a:rPr>
              <a:t>Words unlock the doors to a world of</a:t>
            </a:r>
            <a:r>
              <a:rPr lang="en-GB" sz="2400" b="1" i="1" dirty="0">
                <a:latin typeface="Gill Sans MT" panose="020B0502020104020203" pitchFamily="34" charset="77"/>
                <a:ea typeface="Gill Sans"/>
                <a:cs typeface="Gill Sans"/>
                <a:sym typeface="Gill Sans"/>
              </a:rPr>
              <a:t> </a:t>
            </a:r>
            <a:r>
              <a:rPr sz="2400" b="1" i="1" dirty="0">
                <a:latin typeface="Gill Sans MT" panose="020B0502020104020203" pitchFamily="34" charset="77"/>
                <a:ea typeface="Gill Sans"/>
                <a:cs typeface="Gill Sans"/>
                <a:sym typeface="Gill Sans"/>
              </a:rPr>
              <a:t>understanding...'</a:t>
            </a:r>
          </a:p>
        </p:txBody>
      </p:sp>
      <p:sp>
        <p:nvSpPr>
          <p:cNvPr id="122" name="Week 11 - 29th June 2020"/>
          <p:cNvSpPr txBox="1"/>
          <p:nvPr/>
        </p:nvSpPr>
        <p:spPr>
          <a:xfrm>
            <a:off x="5445762" y="3226831"/>
            <a:ext cx="6496971" cy="73353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100" b="1">
                <a:latin typeface="American Typewriter"/>
                <a:ea typeface="American Typewriter"/>
                <a:cs typeface="American Typewriter"/>
                <a:sym typeface="American Typewriter"/>
              </a:defRPr>
            </a:lvl1pPr>
          </a:lstStyle>
          <a:p>
            <a:r>
              <a:rPr dirty="0">
                <a:latin typeface="Gill Sans MT" panose="020B0502020104020203" pitchFamily="34" charset="77"/>
              </a:rPr>
              <a:t>Week </a:t>
            </a:r>
            <a:r>
              <a:rPr lang="en-GB" dirty="0">
                <a:latin typeface="Gill Sans MT" panose="020B0502020104020203" pitchFamily="34" charset="77"/>
              </a:rPr>
              <a:t>38</a:t>
            </a:r>
            <a:r>
              <a:rPr dirty="0">
                <a:latin typeface="Gill Sans MT" panose="020B0502020104020203" pitchFamily="34" charset="77"/>
              </a:rPr>
              <a:t> </a:t>
            </a:r>
            <a:r>
              <a:rPr lang="en-GB" dirty="0">
                <a:latin typeface="Gill Sans MT" panose="020B0502020104020203" pitchFamily="34" charset="77"/>
              </a:rPr>
              <a:t>–</a:t>
            </a:r>
            <a:r>
              <a:rPr dirty="0">
                <a:latin typeface="Gill Sans MT" panose="020B0502020104020203" pitchFamily="34" charset="77"/>
              </a:rPr>
              <a:t> </a:t>
            </a:r>
            <a:r>
              <a:rPr lang="en-GB" dirty="0">
                <a:latin typeface="Gill Sans MT" panose="020B0502020104020203" pitchFamily="34" charset="77"/>
              </a:rPr>
              <a:t>15th</a:t>
            </a:r>
            <a:r>
              <a:rPr dirty="0">
                <a:latin typeface="Gill Sans MT" panose="020B0502020104020203" pitchFamily="34" charset="77"/>
              </a:rPr>
              <a:t> </a:t>
            </a:r>
            <a:r>
              <a:rPr lang="en-GB" dirty="0">
                <a:latin typeface="Gill Sans MT" panose="020B0502020104020203" pitchFamily="34" charset="77"/>
              </a:rPr>
              <a:t>June</a:t>
            </a:r>
            <a:r>
              <a:rPr dirty="0">
                <a:latin typeface="Gill Sans MT" panose="020B0502020104020203" pitchFamily="34" charset="77"/>
              </a:rPr>
              <a:t> 202</a:t>
            </a:r>
            <a:r>
              <a:rPr lang="en-GB" dirty="0">
                <a:latin typeface="Gill Sans MT" panose="020B0502020104020203" pitchFamily="34" charset="77"/>
              </a:rPr>
              <a:t>6</a:t>
            </a:r>
            <a:endParaRPr dirty="0">
              <a:latin typeface="Gill Sans MT" panose="020B0502020104020203" pitchFamily="34" charset="77"/>
            </a:endParaRP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293E7B5B-BA83-1A40-88CA-41B9CA3846FC}"/>
              </a:ext>
            </a:extLst>
          </p:cNvPr>
          <p:cNvGrpSpPr/>
          <p:nvPr/>
        </p:nvGrpSpPr>
        <p:grpSpPr>
          <a:xfrm>
            <a:off x="-8276819" y="-164678"/>
            <a:ext cx="10029965" cy="15256120"/>
            <a:chOff x="-8642579" y="-164678"/>
            <a:chExt cx="10029965" cy="15256120"/>
          </a:xfrm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F360EA16-1FF2-7A41-9FFE-93201C894C8C}"/>
                </a:ext>
              </a:extLst>
            </p:cNvPr>
            <p:cNvSpPr/>
            <p:nvPr/>
          </p:nvSpPr>
          <p:spPr>
            <a:xfrm rot="20706798" flipH="1">
              <a:off x="-8642579" y="-10966"/>
              <a:ext cx="9434333" cy="15102408"/>
            </a:xfrm>
            <a:prstGeom prst="rect">
              <a:avLst/>
            </a:prstGeom>
            <a:solidFill>
              <a:srgbClr val="38E1FF"/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E9CF7BC9-F256-484E-B2A3-20A683E99FCB}"/>
                </a:ext>
              </a:extLst>
            </p:cNvPr>
            <p:cNvSpPr/>
            <p:nvPr/>
          </p:nvSpPr>
          <p:spPr>
            <a:xfrm rot="20706798" flipH="1">
              <a:off x="-8046947" y="-164678"/>
              <a:ext cx="9434333" cy="15102408"/>
            </a:xfrm>
            <a:prstGeom prst="rect">
              <a:avLst/>
            </a:prstGeom>
            <a:solidFill>
              <a:srgbClr val="38E1FF">
                <a:alpha val="32941"/>
              </a:srgbClr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</p:grpSp>
      <p:pic>
        <p:nvPicPr>
          <p:cNvPr id="5" name="Picture 4" descr="A close up of a toy&#10;&#10;Description automatically generated">
            <a:extLst>
              <a:ext uri="{FF2B5EF4-FFF2-40B4-BE49-F238E27FC236}">
                <a16:creationId xmlns:a16="http://schemas.microsoft.com/office/drawing/2014/main" id="{0E0A381E-E771-9A42-828B-936CC632479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659" t="20868" r="34222" b="19852"/>
          <a:stretch/>
        </p:blipFill>
        <p:spPr>
          <a:xfrm>
            <a:off x="194597" y="3889160"/>
            <a:ext cx="4115970" cy="5864440"/>
          </a:xfrm>
          <a:prstGeom prst="rect">
            <a:avLst/>
          </a:prstGeom>
        </p:spPr>
      </p:pic>
      <p:pic>
        <p:nvPicPr>
          <p:cNvPr id="7" name="Picture 6" descr="A screenshot of a cell phone&#10;&#10;Description automatically generated">
            <a:extLst>
              <a:ext uri="{FF2B5EF4-FFF2-40B4-BE49-F238E27FC236}">
                <a16:creationId xmlns:a16="http://schemas.microsoft.com/office/drawing/2014/main" id="{2CC5B04C-98BD-014B-B30E-83A1C31AF9E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15871">
            <a:off x="4454292" y="4450311"/>
            <a:ext cx="3513462" cy="262930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grpSp>
        <p:nvGrpSpPr>
          <p:cNvPr id="8" name="Group 7">
            <a:extLst>
              <a:ext uri="{FF2B5EF4-FFF2-40B4-BE49-F238E27FC236}">
                <a16:creationId xmlns:a16="http://schemas.microsoft.com/office/drawing/2014/main" id="{95F1DE71-708C-0147-917C-C5B1D4D208D4}"/>
              </a:ext>
            </a:extLst>
          </p:cNvPr>
          <p:cNvGrpSpPr/>
          <p:nvPr/>
        </p:nvGrpSpPr>
        <p:grpSpPr>
          <a:xfrm>
            <a:off x="11561091" y="3182930"/>
            <a:ext cx="8917924" cy="15439250"/>
            <a:chOff x="11782763" y="-862597"/>
            <a:chExt cx="8917924" cy="15439250"/>
          </a:xfrm>
        </p:grpSpPr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2699AD46-A23A-0743-A5AD-1B4A4E4B67AF}"/>
                </a:ext>
              </a:extLst>
            </p:cNvPr>
            <p:cNvSpPr/>
            <p:nvPr/>
          </p:nvSpPr>
          <p:spPr>
            <a:xfrm rot="896267" flipH="1">
              <a:off x="12315522" y="-525755"/>
              <a:ext cx="8385165" cy="15102408"/>
            </a:xfrm>
            <a:prstGeom prst="rect">
              <a:avLst/>
            </a:prstGeom>
            <a:solidFill>
              <a:srgbClr val="38E1FF"/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F53B4510-4E14-6043-BDB0-C5DAFE276E0E}"/>
                </a:ext>
              </a:extLst>
            </p:cNvPr>
            <p:cNvSpPr/>
            <p:nvPr/>
          </p:nvSpPr>
          <p:spPr>
            <a:xfrm rot="896267" flipH="1">
              <a:off x="11782763" y="-862597"/>
              <a:ext cx="6869178" cy="15102408"/>
            </a:xfrm>
            <a:prstGeom prst="rect">
              <a:avLst/>
            </a:prstGeom>
            <a:solidFill>
              <a:srgbClr val="38E1FF">
                <a:alpha val="33000"/>
              </a:srgbClr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</p:grpSp>
      <p:pic>
        <p:nvPicPr>
          <p:cNvPr id="13" name="Picture 12" descr="A screenshot of a cell phone&#10;&#10;Description automatically generated">
            <a:extLst>
              <a:ext uri="{FF2B5EF4-FFF2-40B4-BE49-F238E27FC236}">
                <a16:creationId xmlns:a16="http://schemas.microsoft.com/office/drawing/2014/main" id="{6EC0D784-5EA2-6841-BB18-6B704A0BBD5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45752">
            <a:off x="6517535" y="6383473"/>
            <a:ext cx="3213149" cy="240306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5" name="Picture 14" descr="A screenshot of a cell phone&#10;&#10;Description automatically generated">
            <a:extLst>
              <a:ext uri="{FF2B5EF4-FFF2-40B4-BE49-F238E27FC236}">
                <a16:creationId xmlns:a16="http://schemas.microsoft.com/office/drawing/2014/main" id="{72679589-8404-E543-896F-014067FE981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42618">
            <a:off x="8719809" y="4398356"/>
            <a:ext cx="3138499" cy="235387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Grasshopper Word of the Day"/>
          <p:cNvSpPr txBox="1"/>
          <p:nvPr/>
        </p:nvSpPr>
        <p:spPr>
          <a:xfrm>
            <a:off x="1965058" y="281766"/>
            <a:ext cx="10579819" cy="117981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700" b="1">
                <a:solidFill>
                  <a:schemeClr val="accent5"/>
                </a:solidFill>
                <a:latin typeface="American Typewriter"/>
                <a:ea typeface="American Typewriter"/>
                <a:cs typeface="American Typewriter"/>
                <a:sym typeface="American Typewriter"/>
              </a:defRPr>
            </a:lvl1pPr>
          </a:lstStyle>
          <a:p>
            <a:r>
              <a:rPr lang="en-GB" sz="7000" dirty="0">
                <a:solidFill>
                  <a:srgbClr val="00AEEE"/>
                </a:solidFill>
                <a:latin typeface="Gill Sans MT" panose="020B0502020104020203" pitchFamily="34" charset="77"/>
              </a:rPr>
              <a:t>Shinobi</a:t>
            </a:r>
            <a:r>
              <a:rPr sz="7000" dirty="0">
                <a:solidFill>
                  <a:srgbClr val="00AEEE"/>
                </a:solidFill>
                <a:latin typeface="Gill Sans MT" panose="020B0502020104020203" pitchFamily="34" charset="77"/>
              </a:rPr>
              <a:t> Word of the Day</a:t>
            </a:r>
          </a:p>
        </p:txBody>
      </p:sp>
      <p:sp>
        <p:nvSpPr>
          <p:cNvPr id="150" name="Word of the Day:"/>
          <p:cNvSpPr txBox="1"/>
          <p:nvPr/>
        </p:nvSpPr>
        <p:spPr>
          <a:xfrm>
            <a:off x="981031" y="1607149"/>
            <a:ext cx="3930563" cy="73353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100">
                <a:solidFill>
                  <a:schemeClr val="accent5"/>
                </a:solidFill>
                <a:latin typeface="Gill Sans SemiBold"/>
                <a:ea typeface="Gill Sans SemiBold"/>
                <a:cs typeface="Gill Sans SemiBold"/>
                <a:sym typeface="Gill Sans SemiBold"/>
              </a:defRPr>
            </a:lvl1pPr>
          </a:lstStyle>
          <a:p>
            <a:r>
              <a:rPr dirty="0">
                <a:latin typeface="Gill Sans MT" panose="020B0502020104020203" pitchFamily="34" charset="77"/>
              </a:rPr>
              <a:t>Word of the Day:</a:t>
            </a:r>
          </a:p>
        </p:txBody>
      </p:sp>
      <p:sp>
        <p:nvSpPr>
          <p:cNvPr id="151" name="tear"/>
          <p:cNvSpPr txBox="1"/>
          <p:nvPr/>
        </p:nvSpPr>
        <p:spPr>
          <a:xfrm>
            <a:off x="5621875" y="1309202"/>
            <a:ext cx="3944991" cy="117981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7000">
                <a:latin typeface="Gill Sans SemiBold"/>
                <a:ea typeface="Gill Sans SemiBold"/>
                <a:cs typeface="Gill Sans SemiBold"/>
                <a:sym typeface="Gill Sans SemiBold"/>
              </a:defRPr>
            </a:lvl1pPr>
          </a:lstStyle>
          <a:p>
            <a:r>
              <a:rPr lang="en-GB" dirty="0">
                <a:latin typeface="Gill Sans MT" panose="020B0502020104020203" pitchFamily="34" charset="77"/>
              </a:rPr>
              <a:t>ambiguous</a:t>
            </a:r>
            <a:endParaRPr dirty="0">
              <a:latin typeface="Gill Sans MT" panose="020B0502020104020203" pitchFamily="34" charset="77"/>
            </a:endParaRPr>
          </a:p>
        </p:txBody>
      </p:sp>
      <p:sp>
        <p:nvSpPr>
          <p:cNvPr id="152" name="Definition:"/>
          <p:cNvSpPr txBox="1"/>
          <p:nvPr/>
        </p:nvSpPr>
        <p:spPr>
          <a:xfrm>
            <a:off x="2212466" y="3137585"/>
            <a:ext cx="2478243" cy="73353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100">
                <a:solidFill>
                  <a:schemeClr val="accent5"/>
                </a:solidFill>
                <a:latin typeface="Gill Sans SemiBold"/>
                <a:ea typeface="Gill Sans SemiBold"/>
                <a:cs typeface="Gill Sans SemiBold"/>
                <a:sym typeface="Gill Sans SemiBold"/>
              </a:defRPr>
            </a:lvl1pPr>
          </a:lstStyle>
          <a:p>
            <a:r>
              <a:rPr dirty="0">
                <a:latin typeface="Gill Sans MT" panose="020B0502020104020203" pitchFamily="34" charset="77"/>
              </a:rPr>
              <a:t>Definition: </a:t>
            </a:r>
          </a:p>
        </p:txBody>
      </p:sp>
      <p:sp>
        <p:nvSpPr>
          <p:cNvPr id="153" name="(verb / noun)"/>
          <p:cNvSpPr txBox="1"/>
          <p:nvPr/>
        </p:nvSpPr>
        <p:spPr>
          <a:xfrm>
            <a:off x="9207354" y="1671690"/>
            <a:ext cx="4232357" cy="65659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>
                <a:latin typeface="Gill Sans"/>
                <a:ea typeface="Gill Sans"/>
                <a:cs typeface="Gill Sans"/>
                <a:sym typeface="Gill Sans"/>
              </a:defRPr>
            </a:lvl1pPr>
          </a:lstStyle>
          <a:p>
            <a:r>
              <a:rPr dirty="0">
                <a:latin typeface="Gill Sans MT" panose="020B0502020104020203" pitchFamily="34" charset="77"/>
              </a:rPr>
              <a:t>(</a:t>
            </a:r>
            <a:r>
              <a:rPr lang="en-GB" dirty="0">
                <a:latin typeface="Gill Sans MT" panose="020B0502020104020203" pitchFamily="34" charset="77"/>
              </a:rPr>
              <a:t>adjective</a:t>
            </a:r>
            <a:r>
              <a:rPr dirty="0">
                <a:latin typeface="Gill Sans MT" panose="020B0502020104020203" pitchFamily="34" charset="77"/>
              </a:rPr>
              <a:t>)</a:t>
            </a:r>
          </a:p>
        </p:txBody>
      </p:sp>
      <p:sp>
        <p:nvSpPr>
          <p:cNvPr id="154" name="If you tear paper, cloth, or another material, or if it tears, you pull it into two pieces or you pull it so that a hole appears in it."/>
          <p:cNvSpPr txBox="1"/>
          <p:nvPr/>
        </p:nvSpPr>
        <p:spPr>
          <a:xfrm>
            <a:off x="692749" y="4077848"/>
            <a:ext cx="6346951" cy="207236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anchor="ctr">
            <a:spAutoFit/>
          </a:bodyPr>
          <a:lstStyle>
            <a:lvl1pPr>
              <a:defRPr sz="3100">
                <a:latin typeface="Gill Sans"/>
                <a:ea typeface="Gill Sans"/>
                <a:cs typeface="Gill Sans"/>
                <a:sym typeface="Gill Sans"/>
              </a:defRPr>
            </a:lvl1pPr>
          </a:lstStyle>
          <a:p>
            <a:r>
              <a:rPr lang="en-GB" sz="3200" dirty="0">
                <a:latin typeface="Gill Sans MT" panose="020B0502020104020203" pitchFamily="34" charset="77"/>
              </a:rPr>
              <a:t>If you describe something as ambiguous, you mean that it is unclear or confusing because it can be understood in more than one way.</a:t>
            </a:r>
            <a:endParaRPr sz="3200" dirty="0">
              <a:latin typeface="Gill Sans MT" panose="020B0502020104020203" pitchFamily="34" charset="77"/>
            </a:endParaRPr>
          </a:p>
        </p:txBody>
      </p:sp>
      <p:sp>
        <p:nvSpPr>
          <p:cNvPr id="155" name="The was a tear in Freddie’s new school jumper."/>
          <p:cNvSpPr txBox="1"/>
          <p:nvPr/>
        </p:nvSpPr>
        <p:spPr>
          <a:xfrm>
            <a:off x="0" y="6522660"/>
            <a:ext cx="12999688" cy="71814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anchor="ctr">
            <a:spAutoFit/>
          </a:bodyPr>
          <a:lstStyle/>
          <a:p>
            <a:pPr>
              <a:defRPr sz="4000">
                <a:solidFill>
                  <a:schemeClr val="accent2"/>
                </a:solidFill>
                <a:latin typeface="Gill Sans"/>
                <a:ea typeface="Gill Sans"/>
                <a:cs typeface="Gill Sans"/>
                <a:sym typeface="Gill Sans"/>
              </a:defRPr>
            </a:pPr>
            <a:r>
              <a:rPr lang="en-GB" sz="4000" dirty="0">
                <a:latin typeface="Gill Sans MT" panose="020B0502020104020203" pitchFamily="34" charset="77"/>
              </a:rPr>
              <a:t>The directions were </a:t>
            </a:r>
            <a:r>
              <a:rPr lang="en-GB" sz="4000" b="1" dirty="0">
                <a:latin typeface="Gill Sans MT" panose="020B0502020104020203" pitchFamily="34" charset="77"/>
              </a:rPr>
              <a:t>ambiguous</a:t>
            </a:r>
            <a:r>
              <a:rPr lang="en-GB" sz="4000" dirty="0">
                <a:latin typeface="Gill Sans MT" panose="020B0502020104020203" pitchFamily="34" charset="77"/>
              </a:rPr>
              <a:t>.</a:t>
            </a:r>
            <a:endParaRPr sz="4000" dirty="0">
              <a:latin typeface="Gill Sans MT" panose="020B0502020104020203" pitchFamily="34" charset="77"/>
            </a:endParaRPr>
          </a:p>
        </p:txBody>
      </p:sp>
      <p:sp>
        <p:nvSpPr>
          <p:cNvPr id="165" name="Word Class"/>
          <p:cNvSpPr txBox="1"/>
          <p:nvPr/>
        </p:nvSpPr>
        <p:spPr>
          <a:xfrm>
            <a:off x="10335049" y="1253517"/>
            <a:ext cx="2114361" cy="59503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2600">
                <a:solidFill>
                  <a:schemeClr val="accent1"/>
                </a:solidFill>
                <a:latin typeface="Gill Sans SemiBold"/>
                <a:ea typeface="Gill Sans SemiBold"/>
                <a:cs typeface="Gill Sans SemiBold"/>
                <a:sym typeface="Gill Sans SemiBold"/>
              </a:defRPr>
            </a:lvl1pPr>
          </a:lstStyle>
          <a:p>
            <a:r>
              <a:rPr sz="3200" dirty="0">
                <a:solidFill>
                  <a:srgbClr val="C92405"/>
                </a:solidFill>
                <a:latin typeface="Gill Sans MT" panose="020B0502020104020203" pitchFamily="34" charset="77"/>
              </a:rPr>
              <a:t>Word Class</a:t>
            </a:r>
          </a:p>
        </p:txBody>
      </p:sp>
      <p:sp>
        <p:nvSpPr>
          <p:cNvPr id="166" name="(tear)"/>
          <p:cNvSpPr txBox="1"/>
          <p:nvPr/>
        </p:nvSpPr>
        <p:spPr>
          <a:xfrm>
            <a:off x="5178697" y="2182175"/>
            <a:ext cx="4575922" cy="87203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anchor="ctr">
            <a:spAutoFit/>
          </a:bodyPr>
          <a:lstStyle>
            <a:lvl1pPr>
              <a:defRPr sz="5000" i="1">
                <a:solidFill>
                  <a:srgbClr val="A6AAA9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</a:lstStyle>
          <a:p>
            <a:r>
              <a:rPr dirty="0">
                <a:latin typeface="Gill Sans MT" panose="020B0502020104020203" pitchFamily="34" charset="77"/>
              </a:rPr>
              <a:t>(</a:t>
            </a:r>
            <a:r>
              <a:rPr lang="en-GB" dirty="0">
                <a:latin typeface="Gill Sans MT" panose="020B0502020104020203" pitchFamily="34" charset="77"/>
              </a:rPr>
              <a:t>am-bi-u-ous</a:t>
            </a:r>
            <a:r>
              <a:rPr dirty="0">
                <a:latin typeface="Gill Sans MT" panose="020B0502020104020203" pitchFamily="34" charset="77"/>
              </a:rPr>
              <a:t>)</a:t>
            </a:r>
          </a:p>
        </p:txBody>
      </p:sp>
      <p:sp>
        <p:nvSpPr>
          <p:cNvPr id="167" name="Pronunciation / Syllables"/>
          <p:cNvSpPr txBox="1"/>
          <p:nvPr/>
        </p:nvSpPr>
        <p:spPr>
          <a:xfrm>
            <a:off x="1145551" y="2437628"/>
            <a:ext cx="3382336" cy="50270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2600">
                <a:solidFill>
                  <a:schemeClr val="accent1"/>
                </a:solidFill>
                <a:latin typeface="Gill Sans SemiBold"/>
                <a:ea typeface="Gill Sans SemiBold"/>
                <a:cs typeface="Gill Sans SemiBold"/>
                <a:sym typeface="Gill Sans SemiBold"/>
              </a:defRPr>
            </a:lvl1pPr>
          </a:lstStyle>
          <a:p>
            <a:r>
              <a:rPr dirty="0">
                <a:latin typeface="Gill Sans MT" panose="020B0502020104020203" pitchFamily="34" charset="77"/>
              </a:rPr>
              <a:t>Pronunciation / Syllables</a:t>
            </a:r>
          </a:p>
        </p:txBody>
      </p:sp>
      <p:graphicFrame>
        <p:nvGraphicFramePr>
          <p:cNvPr id="2" name="Table 2">
            <a:extLst>
              <a:ext uri="{FF2B5EF4-FFF2-40B4-BE49-F238E27FC236}">
                <a16:creationId xmlns:a16="http://schemas.microsoft.com/office/drawing/2014/main" id="{5E126C1A-DF94-724E-8EDB-D39D2C40D23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40791566"/>
              </p:ext>
            </p:extLst>
          </p:nvPr>
        </p:nvGraphicFramePr>
        <p:xfrm>
          <a:off x="5112" y="7748437"/>
          <a:ext cx="12999690" cy="180444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599938">
                  <a:extLst>
                    <a:ext uri="{9D8B030D-6E8A-4147-A177-3AD203B41FA5}">
                      <a16:colId xmlns:a16="http://schemas.microsoft.com/office/drawing/2014/main" val="1062734036"/>
                    </a:ext>
                  </a:extLst>
                </a:gridCol>
                <a:gridCol w="2599938">
                  <a:extLst>
                    <a:ext uri="{9D8B030D-6E8A-4147-A177-3AD203B41FA5}">
                      <a16:colId xmlns:a16="http://schemas.microsoft.com/office/drawing/2014/main" val="2844254734"/>
                    </a:ext>
                  </a:extLst>
                </a:gridCol>
                <a:gridCol w="2599938">
                  <a:extLst>
                    <a:ext uri="{9D8B030D-6E8A-4147-A177-3AD203B41FA5}">
                      <a16:colId xmlns:a16="http://schemas.microsoft.com/office/drawing/2014/main" val="277516935"/>
                    </a:ext>
                  </a:extLst>
                </a:gridCol>
                <a:gridCol w="2599938">
                  <a:extLst>
                    <a:ext uri="{9D8B030D-6E8A-4147-A177-3AD203B41FA5}">
                      <a16:colId xmlns:a16="http://schemas.microsoft.com/office/drawing/2014/main" val="2209242225"/>
                    </a:ext>
                  </a:extLst>
                </a:gridCol>
                <a:gridCol w="2599938">
                  <a:extLst>
                    <a:ext uri="{9D8B030D-6E8A-4147-A177-3AD203B41FA5}">
                      <a16:colId xmlns:a16="http://schemas.microsoft.com/office/drawing/2014/main" val="690964335"/>
                    </a:ext>
                  </a:extLst>
                </a:gridCol>
              </a:tblGrid>
              <a:tr h="601482">
                <a:tc>
                  <a:txBody>
                    <a:bodyPr/>
                    <a:lstStyle/>
                    <a:p>
                      <a:r>
                        <a:rPr lang="en-GB" sz="2600" b="0" dirty="0">
                          <a:solidFill>
                            <a:srgbClr val="DD2909"/>
                          </a:solidFill>
                          <a:latin typeface="Gill Sans MT" panose="020B0502020104020203" pitchFamily="34" charset="77"/>
                        </a:rPr>
                        <a:t>Synonym: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600" b="0" dirty="0">
                          <a:solidFill>
                            <a:srgbClr val="DD2909"/>
                          </a:solidFill>
                          <a:latin typeface="Gill Sans MT" panose="020B0502020104020203" pitchFamily="34" charset="77"/>
                        </a:rPr>
                        <a:t>Antonym: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84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600" b="0" dirty="0">
                          <a:solidFill>
                            <a:srgbClr val="DD2909"/>
                          </a:solidFill>
                          <a:latin typeface="Gill Sans MT" panose="020B0502020104020203" pitchFamily="34" charset="77"/>
                        </a:rPr>
                        <a:t>Prefix / Suffix: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600" b="0" dirty="0">
                          <a:solidFill>
                            <a:srgbClr val="DD2909"/>
                          </a:solidFill>
                          <a:latin typeface="Gill Sans MT" panose="020B0502020104020203" pitchFamily="34" charset="77"/>
                        </a:rPr>
                        <a:t>Rhyme: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600" b="0" dirty="0">
                          <a:solidFill>
                            <a:srgbClr val="DD2909"/>
                          </a:solidFill>
                          <a:latin typeface="Gill Sans MT" panose="020B0502020104020203" pitchFamily="34" charset="77"/>
                        </a:rPr>
                        <a:t>Link Word: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67075473"/>
                  </a:ext>
                </a:extLst>
              </a:tr>
              <a:tr h="601482">
                <a:tc>
                  <a:txBody>
                    <a:bodyPr/>
                    <a:lstStyle/>
                    <a:p>
                      <a:r>
                        <a:rPr lang="en-GB" sz="2600" dirty="0">
                          <a:latin typeface="Gill Sans MT" panose="020B0502020104020203" pitchFamily="34" charset="77"/>
                        </a:rPr>
                        <a:t>unclear 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600" dirty="0">
                          <a:latin typeface="Gill Sans MT" panose="020B0502020104020203" pitchFamily="34" charset="77"/>
                        </a:rPr>
                        <a:t>clear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600" dirty="0">
                          <a:latin typeface="Gill Sans MT" panose="020B0502020104020203" pitchFamily="34" charset="77"/>
                        </a:rPr>
                        <a:t>un-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600" dirty="0">
                          <a:latin typeface="Gill Sans MT" panose="020B0502020104020203" pitchFamily="34" charset="77"/>
                        </a:rPr>
                        <a:t>continuous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600" dirty="0">
                          <a:latin typeface="Gill Sans MT" panose="020B0502020104020203" pitchFamily="34" charset="77"/>
                        </a:rPr>
                        <a:t>deliberately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215792217"/>
                  </a:ext>
                </a:extLst>
              </a:tr>
              <a:tr h="601482">
                <a:tc>
                  <a:txBody>
                    <a:bodyPr/>
                    <a:lstStyle/>
                    <a:p>
                      <a:r>
                        <a:rPr lang="en-GB" sz="2600" dirty="0">
                          <a:latin typeface="Gill Sans MT" panose="020B0502020104020203" pitchFamily="34" charset="77"/>
                        </a:rPr>
                        <a:t>vague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600" dirty="0">
                          <a:latin typeface="Gill Sans MT" panose="020B0502020104020203" pitchFamily="34" charset="77"/>
                        </a:rPr>
                        <a:t>unambiguous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600" dirty="0">
                          <a:latin typeface="Gill Sans MT" panose="020B0502020104020203" pitchFamily="34" charset="77"/>
                        </a:rPr>
                        <a:t>-ly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GB" sz="2600" dirty="0">
                        <a:latin typeface="Gill Sans MT" panose="020B0502020104020203" pitchFamily="34" charset="77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600" dirty="0">
                          <a:latin typeface="Gill Sans MT" panose="020B0502020104020203" pitchFamily="34" charset="77"/>
                        </a:rPr>
                        <a:t>slightly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863132678"/>
                  </a:ext>
                </a:extLst>
              </a:tr>
            </a:tbl>
          </a:graphicData>
        </a:graphic>
      </p:graphicFrame>
      <p:grpSp>
        <p:nvGrpSpPr>
          <p:cNvPr id="40" name="Group 39">
            <a:extLst>
              <a:ext uri="{FF2B5EF4-FFF2-40B4-BE49-F238E27FC236}">
                <a16:creationId xmlns:a16="http://schemas.microsoft.com/office/drawing/2014/main" id="{7EB416CD-9B55-CF42-A04C-30197FD22A3C}"/>
              </a:ext>
            </a:extLst>
          </p:cNvPr>
          <p:cNvGrpSpPr/>
          <p:nvPr/>
        </p:nvGrpSpPr>
        <p:grpSpPr>
          <a:xfrm>
            <a:off x="12304821" y="1110918"/>
            <a:ext cx="8917924" cy="15439250"/>
            <a:chOff x="11782763" y="-862597"/>
            <a:chExt cx="8917924" cy="15439250"/>
          </a:xfrm>
        </p:grpSpPr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A6BF06AC-22FD-FD44-8419-6C2D4AA8FA73}"/>
                </a:ext>
              </a:extLst>
            </p:cNvPr>
            <p:cNvSpPr/>
            <p:nvPr/>
          </p:nvSpPr>
          <p:spPr>
            <a:xfrm rot="896267" flipH="1">
              <a:off x="12315522" y="-525755"/>
              <a:ext cx="8385165" cy="15102408"/>
            </a:xfrm>
            <a:prstGeom prst="rect">
              <a:avLst/>
            </a:prstGeom>
            <a:solidFill>
              <a:srgbClr val="38E1FF"/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id="{9D3503DD-D270-5F47-A19A-8586E0671135}"/>
                </a:ext>
              </a:extLst>
            </p:cNvPr>
            <p:cNvSpPr/>
            <p:nvPr/>
          </p:nvSpPr>
          <p:spPr>
            <a:xfrm rot="896267" flipH="1">
              <a:off x="11782763" y="-862597"/>
              <a:ext cx="6869178" cy="15102408"/>
            </a:xfrm>
            <a:prstGeom prst="rect">
              <a:avLst/>
            </a:prstGeom>
            <a:solidFill>
              <a:srgbClr val="38E1FF">
                <a:alpha val="33000"/>
              </a:srgbClr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</p:grpSp>
      <p:grpSp>
        <p:nvGrpSpPr>
          <p:cNvPr id="43" name="Group 42">
            <a:extLst>
              <a:ext uri="{FF2B5EF4-FFF2-40B4-BE49-F238E27FC236}">
                <a16:creationId xmlns:a16="http://schemas.microsoft.com/office/drawing/2014/main" id="{37D75134-4940-2E43-970D-7151127F0958}"/>
              </a:ext>
            </a:extLst>
          </p:cNvPr>
          <p:cNvGrpSpPr/>
          <p:nvPr/>
        </p:nvGrpSpPr>
        <p:grpSpPr>
          <a:xfrm rot="11574440">
            <a:off x="-8428798" y="-6316639"/>
            <a:ext cx="8917924" cy="15439250"/>
            <a:chOff x="11782763" y="-862597"/>
            <a:chExt cx="8917924" cy="15439250"/>
          </a:xfrm>
        </p:grpSpPr>
        <p:sp>
          <p:nvSpPr>
            <p:cNvPr id="44" name="Rectangle 43">
              <a:extLst>
                <a:ext uri="{FF2B5EF4-FFF2-40B4-BE49-F238E27FC236}">
                  <a16:creationId xmlns:a16="http://schemas.microsoft.com/office/drawing/2014/main" id="{0DE4B2CD-9BA7-F745-975D-04D6E068AAAF}"/>
                </a:ext>
              </a:extLst>
            </p:cNvPr>
            <p:cNvSpPr/>
            <p:nvPr/>
          </p:nvSpPr>
          <p:spPr>
            <a:xfrm rot="896267" flipH="1">
              <a:off x="12315522" y="-525755"/>
              <a:ext cx="8385165" cy="15102408"/>
            </a:xfrm>
            <a:prstGeom prst="rect">
              <a:avLst/>
            </a:prstGeom>
            <a:solidFill>
              <a:srgbClr val="38E1FF"/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E68024AA-F9BA-D840-9EF5-E93003D788D2}"/>
                </a:ext>
              </a:extLst>
            </p:cNvPr>
            <p:cNvSpPr/>
            <p:nvPr/>
          </p:nvSpPr>
          <p:spPr>
            <a:xfrm rot="896267" flipH="1">
              <a:off x="11782763" y="-862597"/>
              <a:ext cx="6869178" cy="15102408"/>
            </a:xfrm>
            <a:prstGeom prst="rect">
              <a:avLst/>
            </a:prstGeom>
            <a:solidFill>
              <a:srgbClr val="38E1FF">
                <a:alpha val="33000"/>
              </a:srgbClr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</p:grpSp>
      <p:pic>
        <p:nvPicPr>
          <p:cNvPr id="9" name="Picture 8">
            <a:extLst>
              <a:ext uri="{FF2B5EF4-FFF2-40B4-BE49-F238E27FC236}">
                <a16:creationId xmlns:a16="http://schemas.microsoft.com/office/drawing/2014/main" id="{E1C808EC-8455-CA43-8401-6823600E178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10" r="12019" b="14894"/>
          <a:stretch/>
        </p:blipFill>
        <p:spPr>
          <a:xfrm>
            <a:off x="308911" y="305549"/>
            <a:ext cx="1622203" cy="1340029"/>
          </a:xfrm>
          <a:prstGeom prst="rect">
            <a:avLst/>
          </a:prstGeom>
        </p:spPr>
      </p:pic>
      <p:pic>
        <p:nvPicPr>
          <p:cNvPr id="23" name="Picture 22" descr="Icon&#10;&#10;Description automatically generated">
            <a:extLst>
              <a:ext uri="{FF2B5EF4-FFF2-40B4-BE49-F238E27FC236}">
                <a16:creationId xmlns:a16="http://schemas.microsoft.com/office/drawing/2014/main" id="{BAD2D387-538B-F640-9BC3-5B510DFFD20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29300" y="2558937"/>
            <a:ext cx="3482751" cy="34827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2849549"/>
      </p:ext>
    </p:extLst>
  </p:cSld>
  <p:clrMapOvr>
    <a:masterClrMapping/>
  </p:clrMapOvr>
  <p:transition spd="med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Grasshopper Word of the Day"/>
          <p:cNvSpPr txBox="1"/>
          <p:nvPr/>
        </p:nvSpPr>
        <p:spPr>
          <a:xfrm>
            <a:off x="1965058" y="281766"/>
            <a:ext cx="10579819" cy="117981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700" b="1">
                <a:solidFill>
                  <a:schemeClr val="accent5"/>
                </a:solidFill>
                <a:latin typeface="American Typewriter"/>
                <a:ea typeface="American Typewriter"/>
                <a:cs typeface="American Typewriter"/>
                <a:sym typeface="American Typewriter"/>
              </a:defRPr>
            </a:lvl1pPr>
          </a:lstStyle>
          <a:p>
            <a:r>
              <a:rPr lang="en-GB" sz="7000" dirty="0">
                <a:solidFill>
                  <a:srgbClr val="00AEEE"/>
                </a:solidFill>
                <a:latin typeface="Gill Sans MT" panose="020B0502020104020203" pitchFamily="34" charset="77"/>
              </a:rPr>
              <a:t>Shinobi</a:t>
            </a:r>
            <a:r>
              <a:rPr sz="7000" dirty="0">
                <a:solidFill>
                  <a:srgbClr val="00AEEE"/>
                </a:solidFill>
                <a:latin typeface="Gill Sans MT" panose="020B0502020104020203" pitchFamily="34" charset="77"/>
              </a:rPr>
              <a:t> Word of the Day</a:t>
            </a:r>
          </a:p>
        </p:txBody>
      </p:sp>
      <p:sp>
        <p:nvSpPr>
          <p:cNvPr id="150" name="Word of the Day:"/>
          <p:cNvSpPr txBox="1"/>
          <p:nvPr/>
        </p:nvSpPr>
        <p:spPr>
          <a:xfrm>
            <a:off x="981031" y="1607149"/>
            <a:ext cx="3930563" cy="73353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100">
                <a:solidFill>
                  <a:schemeClr val="accent5"/>
                </a:solidFill>
                <a:latin typeface="Gill Sans SemiBold"/>
                <a:ea typeface="Gill Sans SemiBold"/>
                <a:cs typeface="Gill Sans SemiBold"/>
                <a:sym typeface="Gill Sans SemiBold"/>
              </a:defRPr>
            </a:lvl1pPr>
          </a:lstStyle>
          <a:p>
            <a:r>
              <a:rPr dirty="0">
                <a:latin typeface="Gill Sans MT" panose="020B0502020104020203" pitchFamily="34" charset="77"/>
              </a:rPr>
              <a:t>Word of the Day:</a:t>
            </a:r>
          </a:p>
        </p:txBody>
      </p:sp>
      <p:sp>
        <p:nvSpPr>
          <p:cNvPr id="151" name="tear"/>
          <p:cNvSpPr txBox="1"/>
          <p:nvPr/>
        </p:nvSpPr>
        <p:spPr>
          <a:xfrm>
            <a:off x="5992420" y="1309202"/>
            <a:ext cx="2317943" cy="117981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7000">
                <a:latin typeface="Gill Sans SemiBold"/>
                <a:ea typeface="Gill Sans SemiBold"/>
                <a:cs typeface="Gill Sans SemiBold"/>
                <a:sym typeface="Gill Sans SemiBold"/>
              </a:defRPr>
            </a:lvl1pPr>
          </a:lstStyle>
          <a:p>
            <a:r>
              <a:rPr lang="en-GB" dirty="0">
                <a:latin typeface="Gill Sans MT" panose="020B0502020104020203" pitchFamily="34" charset="77"/>
              </a:rPr>
              <a:t>varied</a:t>
            </a:r>
            <a:endParaRPr dirty="0">
              <a:latin typeface="Gill Sans MT" panose="020B0502020104020203" pitchFamily="34" charset="77"/>
            </a:endParaRPr>
          </a:p>
        </p:txBody>
      </p:sp>
      <p:sp>
        <p:nvSpPr>
          <p:cNvPr id="152" name="Definition:"/>
          <p:cNvSpPr txBox="1"/>
          <p:nvPr/>
        </p:nvSpPr>
        <p:spPr>
          <a:xfrm>
            <a:off x="2212466" y="3137585"/>
            <a:ext cx="2478243" cy="73353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100">
                <a:solidFill>
                  <a:schemeClr val="accent5"/>
                </a:solidFill>
                <a:latin typeface="Gill Sans SemiBold"/>
                <a:ea typeface="Gill Sans SemiBold"/>
                <a:cs typeface="Gill Sans SemiBold"/>
                <a:sym typeface="Gill Sans SemiBold"/>
              </a:defRPr>
            </a:lvl1pPr>
          </a:lstStyle>
          <a:p>
            <a:r>
              <a:rPr dirty="0">
                <a:latin typeface="Gill Sans MT" panose="020B0502020104020203" pitchFamily="34" charset="77"/>
              </a:rPr>
              <a:t>Definition: </a:t>
            </a:r>
          </a:p>
        </p:txBody>
      </p:sp>
      <p:sp>
        <p:nvSpPr>
          <p:cNvPr id="153" name="(verb / noun)"/>
          <p:cNvSpPr txBox="1"/>
          <p:nvPr/>
        </p:nvSpPr>
        <p:spPr>
          <a:xfrm>
            <a:off x="8711712" y="1645578"/>
            <a:ext cx="4232357" cy="65659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>
                <a:latin typeface="Gill Sans"/>
                <a:ea typeface="Gill Sans"/>
                <a:cs typeface="Gill Sans"/>
                <a:sym typeface="Gill Sans"/>
              </a:defRPr>
            </a:lvl1pPr>
          </a:lstStyle>
          <a:p>
            <a:r>
              <a:rPr dirty="0">
                <a:latin typeface="Gill Sans MT" panose="020B0502020104020203" pitchFamily="34" charset="77"/>
              </a:rPr>
              <a:t>(</a:t>
            </a:r>
            <a:r>
              <a:rPr lang="en-GB" dirty="0">
                <a:latin typeface="Gill Sans MT" panose="020B0502020104020203" pitchFamily="34" charset="77"/>
              </a:rPr>
              <a:t>adjective</a:t>
            </a:r>
            <a:r>
              <a:rPr dirty="0">
                <a:latin typeface="Gill Sans MT" panose="020B0502020104020203" pitchFamily="34" charset="77"/>
              </a:rPr>
              <a:t>)</a:t>
            </a:r>
          </a:p>
        </p:txBody>
      </p:sp>
      <p:sp>
        <p:nvSpPr>
          <p:cNvPr id="154" name="If you tear paper, cloth, or another material, or if it tears, you pull it into two pieces or you pull it so that a hole appears in it."/>
          <p:cNvSpPr txBox="1"/>
          <p:nvPr/>
        </p:nvSpPr>
        <p:spPr>
          <a:xfrm>
            <a:off x="703944" y="3993235"/>
            <a:ext cx="6550296" cy="194925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anchor="ctr">
            <a:spAutoFit/>
          </a:bodyPr>
          <a:lstStyle>
            <a:lvl1pPr>
              <a:defRPr sz="3100">
                <a:latin typeface="Gill Sans"/>
                <a:ea typeface="Gill Sans"/>
                <a:cs typeface="Gill Sans"/>
                <a:sym typeface="Gill Sans"/>
              </a:defRPr>
            </a:lvl1pPr>
          </a:lstStyle>
          <a:p>
            <a:r>
              <a:rPr lang="en-GB" sz="4000" dirty="0">
                <a:latin typeface="Gill Sans MT" panose="020B0502020104020203" pitchFamily="34" charset="77"/>
              </a:rPr>
              <a:t>Something that is varied consists of things of different types, sizes, or qualities.</a:t>
            </a:r>
            <a:endParaRPr sz="4000" dirty="0">
              <a:latin typeface="Gill Sans MT" panose="020B0502020104020203" pitchFamily="34" charset="77"/>
            </a:endParaRPr>
          </a:p>
        </p:txBody>
      </p:sp>
      <p:sp>
        <p:nvSpPr>
          <p:cNvPr id="155" name="The was a tear in Freddie’s new school jumper."/>
          <p:cNvSpPr txBox="1"/>
          <p:nvPr/>
        </p:nvSpPr>
        <p:spPr>
          <a:xfrm>
            <a:off x="5112" y="6687422"/>
            <a:ext cx="12999688" cy="71814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anchor="ctr">
            <a:spAutoFit/>
          </a:bodyPr>
          <a:lstStyle/>
          <a:p>
            <a:pPr>
              <a:defRPr sz="4000">
                <a:solidFill>
                  <a:schemeClr val="accent2"/>
                </a:solidFill>
                <a:latin typeface="Gill Sans"/>
                <a:ea typeface="Gill Sans"/>
                <a:cs typeface="Gill Sans"/>
                <a:sym typeface="Gill Sans"/>
              </a:defRPr>
            </a:pPr>
            <a:r>
              <a:rPr lang="en-GB" sz="4000" dirty="0">
                <a:latin typeface="Gill Sans MT" panose="020B0502020104020203" pitchFamily="34" charset="77"/>
              </a:rPr>
              <a:t>The colours in Jen’s picture were </a:t>
            </a:r>
            <a:r>
              <a:rPr lang="en-GB" sz="4000" b="1" dirty="0">
                <a:latin typeface="Gill Sans MT" panose="020B0502020104020203" pitchFamily="34" charset="77"/>
              </a:rPr>
              <a:t>varied</a:t>
            </a:r>
            <a:r>
              <a:rPr lang="en-GB" sz="4000" dirty="0">
                <a:latin typeface="Gill Sans MT" panose="020B0502020104020203" pitchFamily="34" charset="77"/>
              </a:rPr>
              <a:t>.</a:t>
            </a:r>
            <a:endParaRPr sz="4000" dirty="0">
              <a:latin typeface="Gill Sans MT" panose="020B0502020104020203" pitchFamily="34" charset="77"/>
            </a:endParaRPr>
          </a:p>
        </p:txBody>
      </p:sp>
      <p:sp>
        <p:nvSpPr>
          <p:cNvPr id="165" name="Word Class"/>
          <p:cNvSpPr txBox="1"/>
          <p:nvPr/>
        </p:nvSpPr>
        <p:spPr>
          <a:xfrm>
            <a:off x="9722676" y="1227405"/>
            <a:ext cx="2114361" cy="59503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2600">
                <a:solidFill>
                  <a:schemeClr val="accent1"/>
                </a:solidFill>
                <a:latin typeface="Gill Sans SemiBold"/>
                <a:ea typeface="Gill Sans SemiBold"/>
                <a:cs typeface="Gill Sans SemiBold"/>
                <a:sym typeface="Gill Sans SemiBold"/>
              </a:defRPr>
            </a:lvl1pPr>
          </a:lstStyle>
          <a:p>
            <a:r>
              <a:rPr sz="3200" dirty="0">
                <a:solidFill>
                  <a:srgbClr val="C92405"/>
                </a:solidFill>
                <a:latin typeface="Gill Sans MT" panose="020B0502020104020203" pitchFamily="34" charset="77"/>
              </a:rPr>
              <a:t>Word Class</a:t>
            </a:r>
          </a:p>
        </p:txBody>
      </p:sp>
      <p:sp>
        <p:nvSpPr>
          <p:cNvPr id="166" name="(tear)"/>
          <p:cNvSpPr txBox="1"/>
          <p:nvPr/>
        </p:nvSpPr>
        <p:spPr>
          <a:xfrm>
            <a:off x="4873897" y="2182175"/>
            <a:ext cx="4232357" cy="87203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 sz="5000" i="1">
                <a:solidFill>
                  <a:srgbClr val="A6AAA9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</a:lstStyle>
          <a:p>
            <a:r>
              <a:rPr dirty="0">
                <a:latin typeface="Gill Sans MT" panose="020B0502020104020203" pitchFamily="34" charset="77"/>
              </a:rPr>
              <a:t>(</a:t>
            </a:r>
            <a:r>
              <a:rPr lang="en-GB" dirty="0">
                <a:latin typeface="Gill Sans MT" panose="020B0502020104020203" pitchFamily="34" charset="77"/>
              </a:rPr>
              <a:t>var-ied</a:t>
            </a:r>
            <a:r>
              <a:rPr dirty="0">
                <a:latin typeface="Gill Sans MT" panose="020B0502020104020203" pitchFamily="34" charset="77"/>
              </a:rPr>
              <a:t>)</a:t>
            </a:r>
          </a:p>
        </p:txBody>
      </p:sp>
      <p:sp>
        <p:nvSpPr>
          <p:cNvPr id="167" name="Pronunciation / Syllables"/>
          <p:cNvSpPr txBox="1"/>
          <p:nvPr/>
        </p:nvSpPr>
        <p:spPr>
          <a:xfrm>
            <a:off x="1145551" y="2437628"/>
            <a:ext cx="3382336" cy="50270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2600">
                <a:solidFill>
                  <a:schemeClr val="accent1"/>
                </a:solidFill>
                <a:latin typeface="Gill Sans SemiBold"/>
                <a:ea typeface="Gill Sans SemiBold"/>
                <a:cs typeface="Gill Sans SemiBold"/>
                <a:sym typeface="Gill Sans SemiBold"/>
              </a:defRPr>
            </a:lvl1pPr>
          </a:lstStyle>
          <a:p>
            <a:r>
              <a:rPr dirty="0">
                <a:latin typeface="Gill Sans MT" panose="020B0502020104020203" pitchFamily="34" charset="77"/>
              </a:rPr>
              <a:t>Pronunciation / Syllables</a:t>
            </a:r>
          </a:p>
        </p:txBody>
      </p:sp>
      <p:grpSp>
        <p:nvGrpSpPr>
          <p:cNvPr id="40" name="Group 39">
            <a:extLst>
              <a:ext uri="{FF2B5EF4-FFF2-40B4-BE49-F238E27FC236}">
                <a16:creationId xmlns:a16="http://schemas.microsoft.com/office/drawing/2014/main" id="{7EB416CD-9B55-CF42-A04C-30197FD22A3C}"/>
              </a:ext>
            </a:extLst>
          </p:cNvPr>
          <p:cNvGrpSpPr/>
          <p:nvPr/>
        </p:nvGrpSpPr>
        <p:grpSpPr>
          <a:xfrm>
            <a:off x="12304821" y="1110918"/>
            <a:ext cx="8917924" cy="15439250"/>
            <a:chOff x="11782763" y="-862597"/>
            <a:chExt cx="8917924" cy="15439250"/>
          </a:xfrm>
        </p:grpSpPr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A6BF06AC-22FD-FD44-8419-6C2D4AA8FA73}"/>
                </a:ext>
              </a:extLst>
            </p:cNvPr>
            <p:cNvSpPr/>
            <p:nvPr/>
          </p:nvSpPr>
          <p:spPr>
            <a:xfrm rot="896267" flipH="1">
              <a:off x="12315522" y="-525755"/>
              <a:ext cx="8385165" cy="15102408"/>
            </a:xfrm>
            <a:prstGeom prst="rect">
              <a:avLst/>
            </a:prstGeom>
            <a:solidFill>
              <a:srgbClr val="38E1FF"/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id="{9D3503DD-D270-5F47-A19A-8586E0671135}"/>
                </a:ext>
              </a:extLst>
            </p:cNvPr>
            <p:cNvSpPr/>
            <p:nvPr/>
          </p:nvSpPr>
          <p:spPr>
            <a:xfrm rot="896267" flipH="1">
              <a:off x="11782763" y="-862597"/>
              <a:ext cx="6869178" cy="15102408"/>
            </a:xfrm>
            <a:prstGeom prst="rect">
              <a:avLst/>
            </a:prstGeom>
            <a:solidFill>
              <a:srgbClr val="38E1FF">
                <a:alpha val="33000"/>
              </a:srgbClr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</p:grpSp>
      <p:grpSp>
        <p:nvGrpSpPr>
          <p:cNvPr id="43" name="Group 42">
            <a:extLst>
              <a:ext uri="{FF2B5EF4-FFF2-40B4-BE49-F238E27FC236}">
                <a16:creationId xmlns:a16="http://schemas.microsoft.com/office/drawing/2014/main" id="{37D75134-4940-2E43-970D-7151127F0958}"/>
              </a:ext>
            </a:extLst>
          </p:cNvPr>
          <p:cNvGrpSpPr/>
          <p:nvPr/>
        </p:nvGrpSpPr>
        <p:grpSpPr>
          <a:xfrm rot="11574440">
            <a:off x="-8428798" y="-6316639"/>
            <a:ext cx="8917924" cy="15439250"/>
            <a:chOff x="11782763" y="-862597"/>
            <a:chExt cx="8917924" cy="15439250"/>
          </a:xfrm>
        </p:grpSpPr>
        <p:sp>
          <p:nvSpPr>
            <p:cNvPr id="44" name="Rectangle 43">
              <a:extLst>
                <a:ext uri="{FF2B5EF4-FFF2-40B4-BE49-F238E27FC236}">
                  <a16:creationId xmlns:a16="http://schemas.microsoft.com/office/drawing/2014/main" id="{0DE4B2CD-9BA7-F745-975D-04D6E068AAAF}"/>
                </a:ext>
              </a:extLst>
            </p:cNvPr>
            <p:cNvSpPr/>
            <p:nvPr/>
          </p:nvSpPr>
          <p:spPr>
            <a:xfrm rot="896267" flipH="1">
              <a:off x="12315522" y="-525755"/>
              <a:ext cx="8385165" cy="15102408"/>
            </a:xfrm>
            <a:prstGeom prst="rect">
              <a:avLst/>
            </a:prstGeom>
            <a:solidFill>
              <a:srgbClr val="38E1FF"/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E68024AA-F9BA-D840-9EF5-E93003D788D2}"/>
                </a:ext>
              </a:extLst>
            </p:cNvPr>
            <p:cNvSpPr/>
            <p:nvPr/>
          </p:nvSpPr>
          <p:spPr>
            <a:xfrm rot="896267" flipH="1">
              <a:off x="11782763" y="-862597"/>
              <a:ext cx="6869178" cy="15102408"/>
            </a:xfrm>
            <a:prstGeom prst="rect">
              <a:avLst/>
            </a:prstGeom>
            <a:solidFill>
              <a:srgbClr val="38E1FF">
                <a:alpha val="33000"/>
              </a:srgbClr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</p:grpSp>
      <p:pic>
        <p:nvPicPr>
          <p:cNvPr id="9" name="Picture 8">
            <a:extLst>
              <a:ext uri="{FF2B5EF4-FFF2-40B4-BE49-F238E27FC236}">
                <a16:creationId xmlns:a16="http://schemas.microsoft.com/office/drawing/2014/main" id="{E1C808EC-8455-CA43-8401-6823600E178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10" r="12019" b="14894"/>
          <a:stretch/>
        </p:blipFill>
        <p:spPr>
          <a:xfrm>
            <a:off x="308911" y="305549"/>
            <a:ext cx="1622203" cy="1340029"/>
          </a:xfrm>
          <a:prstGeom prst="rect">
            <a:avLst/>
          </a:prstGeom>
        </p:spPr>
      </p:pic>
      <p:graphicFrame>
        <p:nvGraphicFramePr>
          <p:cNvPr id="2" name="Table 2">
            <a:extLst>
              <a:ext uri="{FF2B5EF4-FFF2-40B4-BE49-F238E27FC236}">
                <a16:creationId xmlns:a16="http://schemas.microsoft.com/office/drawing/2014/main" id="{5E126C1A-DF94-724E-8EDB-D39D2C40D23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00337467"/>
              </p:ext>
            </p:extLst>
          </p:nvPr>
        </p:nvGraphicFramePr>
        <p:xfrm>
          <a:off x="5112" y="7748437"/>
          <a:ext cx="12999690" cy="180444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599938">
                  <a:extLst>
                    <a:ext uri="{9D8B030D-6E8A-4147-A177-3AD203B41FA5}">
                      <a16:colId xmlns:a16="http://schemas.microsoft.com/office/drawing/2014/main" val="1062734036"/>
                    </a:ext>
                  </a:extLst>
                </a:gridCol>
                <a:gridCol w="2599938">
                  <a:extLst>
                    <a:ext uri="{9D8B030D-6E8A-4147-A177-3AD203B41FA5}">
                      <a16:colId xmlns:a16="http://schemas.microsoft.com/office/drawing/2014/main" val="2844254734"/>
                    </a:ext>
                  </a:extLst>
                </a:gridCol>
                <a:gridCol w="2599938">
                  <a:extLst>
                    <a:ext uri="{9D8B030D-6E8A-4147-A177-3AD203B41FA5}">
                      <a16:colId xmlns:a16="http://schemas.microsoft.com/office/drawing/2014/main" val="3655998878"/>
                    </a:ext>
                  </a:extLst>
                </a:gridCol>
                <a:gridCol w="2599938">
                  <a:extLst>
                    <a:ext uri="{9D8B030D-6E8A-4147-A177-3AD203B41FA5}">
                      <a16:colId xmlns:a16="http://schemas.microsoft.com/office/drawing/2014/main" val="2209242225"/>
                    </a:ext>
                  </a:extLst>
                </a:gridCol>
                <a:gridCol w="2599938">
                  <a:extLst>
                    <a:ext uri="{9D8B030D-6E8A-4147-A177-3AD203B41FA5}">
                      <a16:colId xmlns:a16="http://schemas.microsoft.com/office/drawing/2014/main" val="690964335"/>
                    </a:ext>
                  </a:extLst>
                </a:gridCol>
              </a:tblGrid>
              <a:tr h="601482">
                <a:tc>
                  <a:txBody>
                    <a:bodyPr/>
                    <a:lstStyle/>
                    <a:p>
                      <a:r>
                        <a:rPr lang="en-GB" sz="2600" b="0" dirty="0">
                          <a:solidFill>
                            <a:srgbClr val="DD2909"/>
                          </a:solidFill>
                          <a:latin typeface="Gill Sans MT" panose="020B0502020104020203" pitchFamily="34" charset="77"/>
                        </a:rPr>
                        <a:t>Synonym: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600" b="0" dirty="0">
                          <a:solidFill>
                            <a:srgbClr val="DD2909"/>
                          </a:solidFill>
                          <a:latin typeface="Gill Sans MT" panose="020B0502020104020203" pitchFamily="34" charset="77"/>
                        </a:rPr>
                        <a:t>Antonym: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84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600" b="0" dirty="0">
                          <a:solidFill>
                            <a:srgbClr val="DD2909"/>
                          </a:solidFill>
                          <a:latin typeface="Gill Sans MT" panose="020B0502020104020203" pitchFamily="34" charset="77"/>
                        </a:rPr>
                        <a:t>Prefix / Suffix: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600" b="0" dirty="0">
                          <a:solidFill>
                            <a:srgbClr val="DD2909"/>
                          </a:solidFill>
                          <a:latin typeface="Gill Sans MT" panose="020B0502020104020203" pitchFamily="34" charset="77"/>
                        </a:rPr>
                        <a:t>Rhyme: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600" b="0" dirty="0">
                          <a:solidFill>
                            <a:srgbClr val="DD2909"/>
                          </a:solidFill>
                          <a:latin typeface="Gill Sans MT" panose="020B0502020104020203" pitchFamily="34" charset="77"/>
                        </a:rPr>
                        <a:t>Link Word: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67075473"/>
                  </a:ext>
                </a:extLst>
              </a:tr>
              <a:tr h="601482">
                <a:tc>
                  <a:txBody>
                    <a:bodyPr/>
                    <a:lstStyle/>
                    <a:p>
                      <a:r>
                        <a:rPr lang="en-GB" sz="2600" dirty="0">
                          <a:latin typeface="Gill Sans MT" panose="020B0502020104020203" pitchFamily="34" charset="77"/>
                        </a:rPr>
                        <a:t>diverse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600" dirty="0">
                          <a:latin typeface="Gill Sans MT" panose="020B0502020104020203" pitchFamily="34" charset="77"/>
                        </a:rPr>
                        <a:t>uniform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600" dirty="0">
                          <a:latin typeface="Gill Sans MT" panose="020B0502020104020203" pitchFamily="34" charset="77"/>
                        </a:rPr>
                        <a:t>-able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600" dirty="0">
                          <a:latin typeface="Gill Sans MT" panose="020B0502020104020203" pitchFamily="34" charset="77"/>
                        </a:rPr>
                        <a:t>married 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600" dirty="0">
                          <a:latin typeface="Gill Sans MT" panose="020B0502020104020203" pitchFamily="34" charset="77"/>
                        </a:rPr>
                        <a:t>richly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215792217"/>
                  </a:ext>
                </a:extLst>
              </a:tr>
              <a:tr h="601482">
                <a:tc>
                  <a:txBody>
                    <a:bodyPr/>
                    <a:lstStyle/>
                    <a:p>
                      <a:r>
                        <a:rPr lang="en-GB" sz="2600" dirty="0">
                          <a:latin typeface="Gill Sans MT" panose="020B0502020104020203" pitchFamily="34" charset="77"/>
                        </a:rPr>
                        <a:t>assorted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600" dirty="0">
                          <a:latin typeface="Gill Sans MT" panose="020B0502020104020203" pitchFamily="34" charset="77"/>
                        </a:rPr>
                        <a:t>same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600" dirty="0">
                          <a:latin typeface="Gill Sans MT" panose="020B0502020104020203" pitchFamily="34" charset="77"/>
                        </a:rPr>
                        <a:t>un-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600" dirty="0">
                          <a:latin typeface="Gill Sans MT" panose="020B0502020104020203" pitchFamily="34" charset="77"/>
                        </a:rPr>
                        <a:t>carried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600" dirty="0">
                          <a:latin typeface="Gill Sans MT" panose="020B0502020104020203" pitchFamily="34" charset="77"/>
                        </a:rPr>
                        <a:t>menu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863132678"/>
                  </a:ext>
                </a:extLst>
              </a:tr>
            </a:tbl>
          </a:graphicData>
        </a:graphic>
      </p:graphicFrame>
      <p:pic>
        <p:nvPicPr>
          <p:cNvPr id="22" name="Picture 21">
            <a:extLst>
              <a:ext uri="{FF2B5EF4-FFF2-40B4-BE49-F238E27FC236}">
                <a16:creationId xmlns:a16="http://schemas.microsoft.com/office/drawing/2014/main" id="{340568DD-289C-C74F-BCC5-6471829B655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34855" y="2701432"/>
            <a:ext cx="3724394" cy="37243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8174973"/>
      </p:ext>
    </p:extLst>
  </p:cSld>
  <p:clrMapOvr>
    <a:masterClrMapping/>
  </p:clrMapOvr>
  <p:transition spd="med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Grasshopper Word of the Day"/>
          <p:cNvSpPr txBox="1"/>
          <p:nvPr/>
        </p:nvSpPr>
        <p:spPr>
          <a:xfrm>
            <a:off x="1965058" y="281766"/>
            <a:ext cx="10579819" cy="117981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700" b="1">
                <a:solidFill>
                  <a:schemeClr val="accent5"/>
                </a:solidFill>
                <a:latin typeface="American Typewriter"/>
                <a:ea typeface="American Typewriter"/>
                <a:cs typeface="American Typewriter"/>
                <a:sym typeface="American Typewriter"/>
              </a:defRPr>
            </a:lvl1pPr>
          </a:lstStyle>
          <a:p>
            <a:r>
              <a:rPr lang="en-GB" sz="7000" dirty="0">
                <a:solidFill>
                  <a:srgbClr val="00AEEE"/>
                </a:solidFill>
                <a:latin typeface="Gill Sans MT" panose="020B0502020104020203" pitchFamily="34" charset="77"/>
              </a:rPr>
              <a:t>Shinobi</a:t>
            </a:r>
            <a:r>
              <a:rPr sz="7000" dirty="0">
                <a:solidFill>
                  <a:srgbClr val="00AEEE"/>
                </a:solidFill>
                <a:latin typeface="Gill Sans MT" panose="020B0502020104020203" pitchFamily="34" charset="77"/>
              </a:rPr>
              <a:t> Word of the Day</a:t>
            </a:r>
          </a:p>
        </p:txBody>
      </p:sp>
      <p:sp>
        <p:nvSpPr>
          <p:cNvPr id="150" name="Word of the Day:"/>
          <p:cNvSpPr txBox="1"/>
          <p:nvPr/>
        </p:nvSpPr>
        <p:spPr>
          <a:xfrm>
            <a:off x="981031" y="1607149"/>
            <a:ext cx="3930563" cy="73353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100">
                <a:solidFill>
                  <a:schemeClr val="accent5"/>
                </a:solidFill>
                <a:latin typeface="Gill Sans SemiBold"/>
                <a:ea typeface="Gill Sans SemiBold"/>
                <a:cs typeface="Gill Sans SemiBold"/>
                <a:sym typeface="Gill Sans SemiBold"/>
              </a:defRPr>
            </a:lvl1pPr>
          </a:lstStyle>
          <a:p>
            <a:r>
              <a:rPr dirty="0">
                <a:latin typeface="Gill Sans MT" panose="020B0502020104020203" pitchFamily="34" charset="77"/>
              </a:rPr>
              <a:t>Word of the Day:</a:t>
            </a:r>
          </a:p>
        </p:txBody>
      </p:sp>
      <p:sp>
        <p:nvSpPr>
          <p:cNvPr id="151" name="tear"/>
          <p:cNvSpPr txBox="1"/>
          <p:nvPr/>
        </p:nvSpPr>
        <p:spPr>
          <a:xfrm>
            <a:off x="6075946" y="1309202"/>
            <a:ext cx="2213748" cy="117981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7000">
                <a:latin typeface="Gill Sans SemiBold"/>
                <a:ea typeface="Gill Sans SemiBold"/>
                <a:cs typeface="Gill Sans SemiBold"/>
                <a:sym typeface="Gill Sans SemiBold"/>
              </a:defRPr>
            </a:lvl1pPr>
          </a:lstStyle>
          <a:p>
            <a:r>
              <a:rPr lang="en-GB" dirty="0">
                <a:latin typeface="Gill Sans MT" panose="020B0502020104020203" pitchFamily="34" charset="77"/>
              </a:rPr>
              <a:t>bisect</a:t>
            </a:r>
            <a:endParaRPr dirty="0">
              <a:latin typeface="Gill Sans MT" panose="020B0502020104020203" pitchFamily="34" charset="77"/>
            </a:endParaRPr>
          </a:p>
        </p:txBody>
      </p:sp>
      <p:sp>
        <p:nvSpPr>
          <p:cNvPr id="152" name="Definition:"/>
          <p:cNvSpPr txBox="1"/>
          <p:nvPr/>
        </p:nvSpPr>
        <p:spPr>
          <a:xfrm>
            <a:off x="2212466" y="3137585"/>
            <a:ext cx="2478243" cy="73353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100">
                <a:solidFill>
                  <a:schemeClr val="accent5"/>
                </a:solidFill>
                <a:latin typeface="Gill Sans SemiBold"/>
                <a:ea typeface="Gill Sans SemiBold"/>
                <a:cs typeface="Gill Sans SemiBold"/>
                <a:sym typeface="Gill Sans SemiBold"/>
              </a:defRPr>
            </a:lvl1pPr>
          </a:lstStyle>
          <a:p>
            <a:r>
              <a:rPr dirty="0">
                <a:latin typeface="Gill Sans MT" panose="020B0502020104020203" pitchFamily="34" charset="77"/>
              </a:rPr>
              <a:t>Definition: </a:t>
            </a:r>
          </a:p>
        </p:txBody>
      </p:sp>
      <p:sp>
        <p:nvSpPr>
          <p:cNvPr id="153" name="(verb / noun)"/>
          <p:cNvSpPr txBox="1"/>
          <p:nvPr/>
        </p:nvSpPr>
        <p:spPr>
          <a:xfrm>
            <a:off x="8728235" y="1645578"/>
            <a:ext cx="4232357" cy="65659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>
                <a:latin typeface="Gill Sans"/>
                <a:ea typeface="Gill Sans"/>
                <a:cs typeface="Gill Sans"/>
                <a:sym typeface="Gill Sans"/>
              </a:defRPr>
            </a:lvl1pPr>
          </a:lstStyle>
          <a:p>
            <a:r>
              <a:rPr dirty="0">
                <a:latin typeface="Gill Sans MT" panose="020B0502020104020203" pitchFamily="34" charset="77"/>
              </a:rPr>
              <a:t>(</a:t>
            </a:r>
            <a:r>
              <a:rPr lang="en-GB" dirty="0">
                <a:latin typeface="Gill Sans MT" panose="020B0502020104020203" pitchFamily="34" charset="77"/>
              </a:rPr>
              <a:t>verb</a:t>
            </a:r>
            <a:r>
              <a:rPr dirty="0">
                <a:latin typeface="Gill Sans MT" panose="020B0502020104020203" pitchFamily="34" charset="77"/>
              </a:rPr>
              <a:t>)</a:t>
            </a:r>
          </a:p>
        </p:txBody>
      </p:sp>
      <p:sp>
        <p:nvSpPr>
          <p:cNvPr id="154" name="If you tear paper, cloth, or another material, or if it tears, you pull it into two pieces or you pull it so that a hole appears in it."/>
          <p:cNvSpPr txBox="1"/>
          <p:nvPr/>
        </p:nvSpPr>
        <p:spPr>
          <a:xfrm>
            <a:off x="611091" y="4099320"/>
            <a:ext cx="6403607" cy="194925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anchor="ctr">
            <a:spAutoFit/>
          </a:bodyPr>
          <a:lstStyle>
            <a:lvl1pPr>
              <a:defRPr sz="3100">
                <a:latin typeface="Gill Sans"/>
                <a:ea typeface="Gill Sans"/>
                <a:cs typeface="Gill Sans"/>
                <a:sym typeface="Gill Sans"/>
              </a:defRPr>
            </a:lvl1pPr>
          </a:lstStyle>
          <a:p>
            <a:r>
              <a:rPr lang="en-GB" sz="4000" dirty="0">
                <a:latin typeface="Gill Sans MT" panose="020B0502020104020203" pitchFamily="34" charset="77"/>
              </a:rPr>
              <a:t>If something long and thin bisects an area or line, it divides the area or line in half.</a:t>
            </a:r>
            <a:endParaRPr sz="4000" dirty="0">
              <a:latin typeface="Gill Sans MT" panose="020B0502020104020203" pitchFamily="34" charset="77"/>
            </a:endParaRPr>
          </a:p>
        </p:txBody>
      </p:sp>
      <p:sp>
        <p:nvSpPr>
          <p:cNvPr id="155" name="The was a tear in Freddie’s new school jumper."/>
          <p:cNvSpPr txBox="1"/>
          <p:nvPr/>
        </p:nvSpPr>
        <p:spPr>
          <a:xfrm>
            <a:off x="0" y="6597827"/>
            <a:ext cx="12999688" cy="71814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anchor="ctr">
            <a:spAutoFit/>
          </a:bodyPr>
          <a:lstStyle/>
          <a:p>
            <a:pPr>
              <a:defRPr sz="4000">
                <a:solidFill>
                  <a:schemeClr val="accent2"/>
                </a:solidFill>
                <a:latin typeface="Gill Sans"/>
                <a:ea typeface="Gill Sans"/>
                <a:cs typeface="Gill Sans"/>
                <a:sym typeface="Gill Sans"/>
              </a:defRPr>
            </a:pPr>
            <a:r>
              <a:rPr lang="en-GB" sz="4000" dirty="0">
                <a:latin typeface="Gill Sans MT" panose="020B0502020104020203" pitchFamily="34" charset="77"/>
              </a:rPr>
              <a:t>The line </a:t>
            </a:r>
            <a:r>
              <a:rPr lang="en-GB" sz="4000" b="1" dirty="0">
                <a:latin typeface="Gill Sans MT" panose="020B0502020104020203" pitchFamily="34" charset="77"/>
              </a:rPr>
              <a:t>bisected</a:t>
            </a:r>
            <a:r>
              <a:rPr lang="en-GB" sz="4000" dirty="0">
                <a:latin typeface="Gill Sans MT" panose="020B0502020104020203" pitchFamily="34" charset="77"/>
              </a:rPr>
              <a:t> the two shapes.</a:t>
            </a:r>
            <a:endParaRPr sz="4000" dirty="0">
              <a:latin typeface="Gill Sans MT" panose="020B0502020104020203" pitchFamily="34" charset="77"/>
            </a:endParaRPr>
          </a:p>
        </p:txBody>
      </p:sp>
      <p:sp>
        <p:nvSpPr>
          <p:cNvPr id="165" name="Word Class"/>
          <p:cNvSpPr txBox="1"/>
          <p:nvPr/>
        </p:nvSpPr>
        <p:spPr>
          <a:xfrm>
            <a:off x="9722676" y="1227405"/>
            <a:ext cx="2114361" cy="59503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2600">
                <a:solidFill>
                  <a:schemeClr val="accent1"/>
                </a:solidFill>
                <a:latin typeface="Gill Sans SemiBold"/>
                <a:ea typeface="Gill Sans SemiBold"/>
                <a:cs typeface="Gill Sans SemiBold"/>
                <a:sym typeface="Gill Sans SemiBold"/>
              </a:defRPr>
            </a:lvl1pPr>
          </a:lstStyle>
          <a:p>
            <a:r>
              <a:rPr sz="3200" dirty="0">
                <a:solidFill>
                  <a:srgbClr val="C92405"/>
                </a:solidFill>
                <a:latin typeface="Gill Sans MT" panose="020B0502020104020203" pitchFamily="34" charset="77"/>
              </a:rPr>
              <a:t>Word Class</a:t>
            </a:r>
          </a:p>
        </p:txBody>
      </p:sp>
      <p:sp>
        <p:nvSpPr>
          <p:cNvPr id="166" name="(tear)"/>
          <p:cNvSpPr txBox="1"/>
          <p:nvPr/>
        </p:nvSpPr>
        <p:spPr>
          <a:xfrm>
            <a:off x="5044017" y="2182175"/>
            <a:ext cx="4232357" cy="87203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 sz="5000" i="1">
                <a:solidFill>
                  <a:srgbClr val="A6AAA9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</a:lstStyle>
          <a:p>
            <a:r>
              <a:rPr dirty="0">
                <a:latin typeface="Gill Sans MT" panose="020B0502020104020203" pitchFamily="34" charset="77"/>
              </a:rPr>
              <a:t>(</a:t>
            </a:r>
            <a:r>
              <a:rPr lang="en-GB" dirty="0">
                <a:latin typeface="Gill Sans MT" panose="020B0502020104020203" pitchFamily="34" charset="77"/>
              </a:rPr>
              <a:t>bi-sect</a:t>
            </a:r>
            <a:r>
              <a:rPr dirty="0">
                <a:latin typeface="Gill Sans MT" panose="020B0502020104020203" pitchFamily="34" charset="77"/>
              </a:rPr>
              <a:t>)</a:t>
            </a:r>
          </a:p>
        </p:txBody>
      </p:sp>
      <p:sp>
        <p:nvSpPr>
          <p:cNvPr id="167" name="Pronunciation / Syllables"/>
          <p:cNvSpPr txBox="1"/>
          <p:nvPr/>
        </p:nvSpPr>
        <p:spPr>
          <a:xfrm>
            <a:off x="1145551" y="2437628"/>
            <a:ext cx="3382336" cy="50270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2600">
                <a:solidFill>
                  <a:schemeClr val="accent1"/>
                </a:solidFill>
                <a:latin typeface="Gill Sans SemiBold"/>
                <a:ea typeface="Gill Sans SemiBold"/>
                <a:cs typeface="Gill Sans SemiBold"/>
                <a:sym typeface="Gill Sans SemiBold"/>
              </a:defRPr>
            </a:lvl1pPr>
          </a:lstStyle>
          <a:p>
            <a:r>
              <a:rPr dirty="0">
                <a:latin typeface="Gill Sans MT" panose="020B0502020104020203" pitchFamily="34" charset="77"/>
              </a:rPr>
              <a:t>Pronunciation / Syllables</a:t>
            </a:r>
          </a:p>
        </p:txBody>
      </p:sp>
      <p:grpSp>
        <p:nvGrpSpPr>
          <p:cNvPr id="40" name="Group 39">
            <a:extLst>
              <a:ext uri="{FF2B5EF4-FFF2-40B4-BE49-F238E27FC236}">
                <a16:creationId xmlns:a16="http://schemas.microsoft.com/office/drawing/2014/main" id="{7EB416CD-9B55-CF42-A04C-30197FD22A3C}"/>
              </a:ext>
            </a:extLst>
          </p:cNvPr>
          <p:cNvGrpSpPr/>
          <p:nvPr/>
        </p:nvGrpSpPr>
        <p:grpSpPr>
          <a:xfrm>
            <a:off x="12304821" y="1110918"/>
            <a:ext cx="8917924" cy="15439250"/>
            <a:chOff x="11782763" y="-862597"/>
            <a:chExt cx="8917924" cy="15439250"/>
          </a:xfrm>
        </p:grpSpPr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A6BF06AC-22FD-FD44-8419-6C2D4AA8FA73}"/>
                </a:ext>
              </a:extLst>
            </p:cNvPr>
            <p:cNvSpPr/>
            <p:nvPr/>
          </p:nvSpPr>
          <p:spPr>
            <a:xfrm rot="896267" flipH="1">
              <a:off x="12315522" y="-525755"/>
              <a:ext cx="8385165" cy="15102408"/>
            </a:xfrm>
            <a:prstGeom prst="rect">
              <a:avLst/>
            </a:prstGeom>
            <a:solidFill>
              <a:srgbClr val="38E1FF"/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id="{9D3503DD-D270-5F47-A19A-8586E0671135}"/>
                </a:ext>
              </a:extLst>
            </p:cNvPr>
            <p:cNvSpPr/>
            <p:nvPr/>
          </p:nvSpPr>
          <p:spPr>
            <a:xfrm rot="896267" flipH="1">
              <a:off x="11782763" y="-862597"/>
              <a:ext cx="6869178" cy="15102408"/>
            </a:xfrm>
            <a:prstGeom prst="rect">
              <a:avLst/>
            </a:prstGeom>
            <a:solidFill>
              <a:srgbClr val="38E1FF">
                <a:alpha val="33000"/>
              </a:srgbClr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</p:grpSp>
      <p:grpSp>
        <p:nvGrpSpPr>
          <p:cNvPr id="43" name="Group 42">
            <a:extLst>
              <a:ext uri="{FF2B5EF4-FFF2-40B4-BE49-F238E27FC236}">
                <a16:creationId xmlns:a16="http://schemas.microsoft.com/office/drawing/2014/main" id="{37D75134-4940-2E43-970D-7151127F0958}"/>
              </a:ext>
            </a:extLst>
          </p:cNvPr>
          <p:cNvGrpSpPr/>
          <p:nvPr/>
        </p:nvGrpSpPr>
        <p:grpSpPr>
          <a:xfrm rot="11574440">
            <a:off x="-8428798" y="-6316639"/>
            <a:ext cx="8917924" cy="15439250"/>
            <a:chOff x="11782763" y="-862597"/>
            <a:chExt cx="8917924" cy="15439250"/>
          </a:xfrm>
        </p:grpSpPr>
        <p:sp>
          <p:nvSpPr>
            <p:cNvPr id="44" name="Rectangle 43">
              <a:extLst>
                <a:ext uri="{FF2B5EF4-FFF2-40B4-BE49-F238E27FC236}">
                  <a16:creationId xmlns:a16="http://schemas.microsoft.com/office/drawing/2014/main" id="{0DE4B2CD-9BA7-F745-975D-04D6E068AAAF}"/>
                </a:ext>
              </a:extLst>
            </p:cNvPr>
            <p:cNvSpPr/>
            <p:nvPr/>
          </p:nvSpPr>
          <p:spPr>
            <a:xfrm rot="896267" flipH="1">
              <a:off x="12315522" y="-525755"/>
              <a:ext cx="8385165" cy="15102408"/>
            </a:xfrm>
            <a:prstGeom prst="rect">
              <a:avLst/>
            </a:prstGeom>
            <a:solidFill>
              <a:srgbClr val="38E1FF"/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E68024AA-F9BA-D840-9EF5-E93003D788D2}"/>
                </a:ext>
              </a:extLst>
            </p:cNvPr>
            <p:cNvSpPr/>
            <p:nvPr/>
          </p:nvSpPr>
          <p:spPr>
            <a:xfrm rot="896267" flipH="1">
              <a:off x="11782763" y="-862597"/>
              <a:ext cx="6869178" cy="15102408"/>
            </a:xfrm>
            <a:prstGeom prst="rect">
              <a:avLst/>
            </a:prstGeom>
            <a:solidFill>
              <a:srgbClr val="38E1FF">
                <a:alpha val="33000"/>
              </a:srgbClr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</p:grpSp>
      <p:pic>
        <p:nvPicPr>
          <p:cNvPr id="9" name="Picture 8">
            <a:extLst>
              <a:ext uri="{FF2B5EF4-FFF2-40B4-BE49-F238E27FC236}">
                <a16:creationId xmlns:a16="http://schemas.microsoft.com/office/drawing/2014/main" id="{E1C808EC-8455-CA43-8401-6823600E178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10" r="12019" b="14894"/>
          <a:stretch/>
        </p:blipFill>
        <p:spPr>
          <a:xfrm>
            <a:off x="308911" y="305549"/>
            <a:ext cx="1622203" cy="1340029"/>
          </a:xfrm>
          <a:prstGeom prst="rect">
            <a:avLst/>
          </a:prstGeom>
        </p:spPr>
      </p:pic>
      <p:graphicFrame>
        <p:nvGraphicFramePr>
          <p:cNvPr id="2" name="Table 2">
            <a:extLst>
              <a:ext uri="{FF2B5EF4-FFF2-40B4-BE49-F238E27FC236}">
                <a16:creationId xmlns:a16="http://schemas.microsoft.com/office/drawing/2014/main" id="{5E126C1A-DF94-724E-8EDB-D39D2C40D23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78451492"/>
              </p:ext>
            </p:extLst>
          </p:nvPr>
        </p:nvGraphicFramePr>
        <p:xfrm>
          <a:off x="5112" y="7748437"/>
          <a:ext cx="12999690" cy="180444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599938">
                  <a:extLst>
                    <a:ext uri="{9D8B030D-6E8A-4147-A177-3AD203B41FA5}">
                      <a16:colId xmlns:a16="http://schemas.microsoft.com/office/drawing/2014/main" val="1062734036"/>
                    </a:ext>
                  </a:extLst>
                </a:gridCol>
                <a:gridCol w="2599938">
                  <a:extLst>
                    <a:ext uri="{9D8B030D-6E8A-4147-A177-3AD203B41FA5}">
                      <a16:colId xmlns:a16="http://schemas.microsoft.com/office/drawing/2014/main" val="2844254734"/>
                    </a:ext>
                  </a:extLst>
                </a:gridCol>
                <a:gridCol w="2599938">
                  <a:extLst>
                    <a:ext uri="{9D8B030D-6E8A-4147-A177-3AD203B41FA5}">
                      <a16:colId xmlns:a16="http://schemas.microsoft.com/office/drawing/2014/main" val="2445892699"/>
                    </a:ext>
                  </a:extLst>
                </a:gridCol>
                <a:gridCol w="2599938">
                  <a:extLst>
                    <a:ext uri="{9D8B030D-6E8A-4147-A177-3AD203B41FA5}">
                      <a16:colId xmlns:a16="http://schemas.microsoft.com/office/drawing/2014/main" val="2209242225"/>
                    </a:ext>
                  </a:extLst>
                </a:gridCol>
                <a:gridCol w="2599938">
                  <a:extLst>
                    <a:ext uri="{9D8B030D-6E8A-4147-A177-3AD203B41FA5}">
                      <a16:colId xmlns:a16="http://schemas.microsoft.com/office/drawing/2014/main" val="690964335"/>
                    </a:ext>
                  </a:extLst>
                </a:gridCol>
              </a:tblGrid>
              <a:tr h="601482">
                <a:tc>
                  <a:txBody>
                    <a:bodyPr/>
                    <a:lstStyle/>
                    <a:p>
                      <a:r>
                        <a:rPr lang="en-GB" sz="2600" b="0" dirty="0">
                          <a:solidFill>
                            <a:srgbClr val="DD2909"/>
                          </a:solidFill>
                          <a:latin typeface="Gill Sans MT" panose="020B0502020104020203" pitchFamily="34" charset="77"/>
                        </a:rPr>
                        <a:t>Synonym: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600" b="0" dirty="0">
                          <a:solidFill>
                            <a:srgbClr val="DD2909"/>
                          </a:solidFill>
                          <a:latin typeface="Gill Sans MT" panose="020B0502020104020203" pitchFamily="34" charset="77"/>
                        </a:rPr>
                        <a:t>Antonym: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84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600" b="0" dirty="0">
                          <a:solidFill>
                            <a:srgbClr val="DD2909"/>
                          </a:solidFill>
                          <a:latin typeface="Gill Sans MT" panose="020B0502020104020203" pitchFamily="34" charset="77"/>
                        </a:rPr>
                        <a:t>Prefix / Suffix: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600" b="0" dirty="0">
                          <a:solidFill>
                            <a:srgbClr val="DD2909"/>
                          </a:solidFill>
                          <a:latin typeface="Gill Sans MT" panose="020B0502020104020203" pitchFamily="34" charset="77"/>
                        </a:rPr>
                        <a:t>Rhyme: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600" b="0" dirty="0">
                          <a:solidFill>
                            <a:srgbClr val="DD2909"/>
                          </a:solidFill>
                          <a:latin typeface="Gill Sans MT" panose="020B0502020104020203" pitchFamily="34" charset="77"/>
                        </a:rPr>
                        <a:t>Link Word: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67075473"/>
                  </a:ext>
                </a:extLst>
              </a:tr>
              <a:tr h="601482">
                <a:tc>
                  <a:txBody>
                    <a:bodyPr/>
                    <a:lstStyle/>
                    <a:p>
                      <a:r>
                        <a:rPr lang="en-GB" sz="2600" dirty="0">
                          <a:latin typeface="Gill Sans MT" panose="020B0502020104020203" pitchFamily="34" charset="77"/>
                        </a:rPr>
                        <a:t>halve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600" dirty="0">
                          <a:latin typeface="Gill Sans MT" panose="020B0502020104020203" pitchFamily="34" charset="77"/>
                        </a:rPr>
                        <a:t>join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600" dirty="0">
                          <a:latin typeface="Gill Sans MT" panose="020B0502020104020203" pitchFamily="34" charset="77"/>
                        </a:rPr>
                        <a:t>-ing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600" dirty="0">
                          <a:latin typeface="Gill Sans MT" panose="020B0502020104020203" pitchFamily="34" charset="77"/>
                        </a:rPr>
                        <a:t>effect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600" dirty="0">
                          <a:latin typeface="Gill Sans MT" panose="020B0502020104020203" pitchFamily="34" charset="77"/>
                        </a:rPr>
                        <a:t>sharp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215792217"/>
                  </a:ext>
                </a:extLst>
              </a:tr>
              <a:tr h="601482">
                <a:tc>
                  <a:txBody>
                    <a:bodyPr/>
                    <a:lstStyle/>
                    <a:p>
                      <a:r>
                        <a:rPr lang="en-GB" sz="2600" dirty="0">
                          <a:latin typeface="Gill Sans MT" panose="020B0502020104020203" pitchFamily="34" charset="77"/>
                        </a:rPr>
                        <a:t>split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600" dirty="0">
                          <a:latin typeface="Gill Sans MT" panose="020B0502020104020203" pitchFamily="34" charset="77"/>
                        </a:rPr>
                        <a:t>unite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600" dirty="0">
                          <a:latin typeface="Gill Sans MT" panose="020B0502020104020203" pitchFamily="34" charset="77"/>
                        </a:rPr>
                        <a:t>-tion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600" dirty="0">
                          <a:latin typeface="Gill Sans MT" panose="020B0502020104020203" pitchFamily="34" charset="77"/>
                        </a:rPr>
                        <a:t>subject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600" dirty="0">
                          <a:latin typeface="Gill Sans MT" panose="020B0502020104020203" pitchFamily="34" charset="77"/>
                        </a:rPr>
                        <a:t>neatly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863132678"/>
                  </a:ext>
                </a:extLst>
              </a:tr>
            </a:tbl>
          </a:graphicData>
        </a:graphic>
      </p:graphicFrame>
      <p:pic>
        <p:nvPicPr>
          <p:cNvPr id="22" name="Picture 21" descr="A picture containing text, yellow, sign&#10;&#10;Description automatically generated">
            <a:extLst>
              <a:ext uri="{FF2B5EF4-FFF2-40B4-BE49-F238E27FC236}">
                <a16:creationId xmlns:a16="http://schemas.microsoft.com/office/drawing/2014/main" id="{43C4E51C-9784-9E41-88E5-BF45726D3BA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08842" y="3002189"/>
            <a:ext cx="3379406" cy="33794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5260247"/>
      </p:ext>
    </p:extLst>
  </p:cSld>
  <p:clrMapOvr>
    <a:masterClrMapping/>
  </p:clrMapOvr>
  <p:transition spd="med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Grasshopper Word of the Day"/>
          <p:cNvSpPr txBox="1"/>
          <p:nvPr/>
        </p:nvSpPr>
        <p:spPr>
          <a:xfrm>
            <a:off x="1965058" y="281766"/>
            <a:ext cx="10579819" cy="117981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700" b="1">
                <a:solidFill>
                  <a:schemeClr val="accent5"/>
                </a:solidFill>
                <a:latin typeface="American Typewriter"/>
                <a:ea typeface="American Typewriter"/>
                <a:cs typeface="American Typewriter"/>
                <a:sym typeface="American Typewriter"/>
              </a:defRPr>
            </a:lvl1pPr>
          </a:lstStyle>
          <a:p>
            <a:r>
              <a:rPr lang="en-GB" sz="7000" dirty="0">
                <a:solidFill>
                  <a:srgbClr val="00AEEE"/>
                </a:solidFill>
                <a:latin typeface="Gill Sans MT" panose="020B0502020104020203" pitchFamily="34" charset="77"/>
              </a:rPr>
              <a:t>Shinobi</a:t>
            </a:r>
            <a:r>
              <a:rPr sz="7000" dirty="0">
                <a:solidFill>
                  <a:srgbClr val="00AEEE"/>
                </a:solidFill>
                <a:latin typeface="Gill Sans MT" panose="020B0502020104020203" pitchFamily="34" charset="77"/>
              </a:rPr>
              <a:t> Word of the Day</a:t>
            </a:r>
          </a:p>
        </p:txBody>
      </p:sp>
      <p:sp>
        <p:nvSpPr>
          <p:cNvPr id="150" name="Word of the Day:"/>
          <p:cNvSpPr txBox="1"/>
          <p:nvPr/>
        </p:nvSpPr>
        <p:spPr>
          <a:xfrm>
            <a:off x="981031" y="1607149"/>
            <a:ext cx="3930563" cy="73353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100">
                <a:solidFill>
                  <a:schemeClr val="accent5"/>
                </a:solidFill>
                <a:latin typeface="Gill Sans SemiBold"/>
                <a:ea typeface="Gill Sans SemiBold"/>
                <a:cs typeface="Gill Sans SemiBold"/>
                <a:sym typeface="Gill Sans SemiBold"/>
              </a:defRPr>
            </a:lvl1pPr>
          </a:lstStyle>
          <a:p>
            <a:r>
              <a:rPr dirty="0">
                <a:latin typeface="Gill Sans MT" panose="020B0502020104020203" pitchFamily="34" charset="77"/>
              </a:rPr>
              <a:t>Word of the Day:</a:t>
            </a:r>
          </a:p>
        </p:txBody>
      </p:sp>
      <p:sp>
        <p:nvSpPr>
          <p:cNvPr id="151" name="tear"/>
          <p:cNvSpPr txBox="1"/>
          <p:nvPr/>
        </p:nvSpPr>
        <p:spPr>
          <a:xfrm>
            <a:off x="6004020" y="1309202"/>
            <a:ext cx="2579232" cy="117981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7000">
                <a:latin typeface="Gill Sans SemiBold"/>
                <a:ea typeface="Gill Sans SemiBold"/>
                <a:cs typeface="Gill Sans SemiBold"/>
                <a:sym typeface="Gill Sans SemiBold"/>
              </a:defRPr>
            </a:lvl1pPr>
          </a:lstStyle>
          <a:p>
            <a:r>
              <a:rPr lang="en-GB" dirty="0">
                <a:latin typeface="Gill Sans MT" panose="020B0502020104020203" pitchFamily="34" charset="77"/>
              </a:rPr>
              <a:t>export</a:t>
            </a:r>
            <a:endParaRPr dirty="0">
              <a:latin typeface="Gill Sans MT" panose="020B0502020104020203" pitchFamily="34" charset="77"/>
            </a:endParaRPr>
          </a:p>
        </p:txBody>
      </p:sp>
      <p:sp>
        <p:nvSpPr>
          <p:cNvPr id="152" name="Definition:"/>
          <p:cNvSpPr txBox="1"/>
          <p:nvPr/>
        </p:nvSpPr>
        <p:spPr>
          <a:xfrm>
            <a:off x="2212466" y="3137585"/>
            <a:ext cx="2478243" cy="73353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100">
                <a:solidFill>
                  <a:schemeClr val="accent5"/>
                </a:solidFill>
                <a:latin typeface="Gill Sans SemiBold"/>
                <a:ea typeface="Gill Sans SemiBold"/>
                <a:cs typeface="Gill Sans SemiBold"/>
                <a:sym typeface="Gill Sans SemiBold"/>
              </a:defRPr>
            </a:lvl1pPr>
          </a:lstStyle>
          <a:p>
            <a:r>
              <a:rPr dirty="0">
                <a:latin typeface="Gill Sans MT" panose="020B0502020104020203" pitchFamily="34" charset="77"/>
              </a:rPr>
              <a:t>Definition: </a:t>
            </a:r>
          </a:p>
        </p:txBody>
      </p:sp>
      <p:sp>
        <p:nvSpPr>
          <p:cNvPr id="153" name="(verb / noun)"/>
          <p:cNvSpPr txBox="1"/>
          <p:nvPr/>
        </p:nvSpPr>
        <p:spPr>
          <a:xfrm>
            <a:off x="8711712" y="1645578"/>
            <a:ext cx="4232357" cy="65659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>
                <a:latin typeface="Gill Sans"/>
                <a:ea typeface="Gill Sans"/>
                <a:cs typeface="Gill Sans"/>
                <a:sym typeface="Gill Sans"/>
              </a:defRPr>
            </a:lvl1pPr>
          </a:lstStyle>
          <a:p>
            <a:r>
              <a:rPr dirty="0">
                <a:latin typeface="Gill Sans MT" panose="020B0502020104020203" pitchFamily="34" charset="77"/>
              </a:rPr>
              <a:t>(</a:t>
            </a:r>
            <a:r>
              <a:rPr lang="en-GB" dirty="0">
                <a:latin typeface="Gill Sans MT" panose="020B0502020104020203" pitchFamily="34" charset="77"/>
              </a:rPr>
              <a:t>verb</a:t>
            </a:r>
            <a:r>
              <a:rPr dirty="0">
                <a:latin typeface="Gill Sans MT" panose="020B0502020104020203" pitchFamily="34" charset="77"/>
              </a:rPr>
              <a:t>)</a:t>
            </a:r>
          </a:p>
        </p:txBody>
      </p:sp>
      <p:sp>
        <p:nvSpPr>
          <p:cNvPr id="154" name="If you tear paper, cloth, or another material, or if it tears, you pull it into two pieces or you pull it so that a hole appears in it."/>
          <p:cNvSpPr txBox="1"/>
          <p:nvPr/>
        </p:nvSpPr>
        <p:spPr>
          <a:xfrm>
            <a:off x="502736" y="4220140"/>
            <a:ext cx="6582631" cy="194925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anchor="ctr">
            <a:spAutoFit/>
          </a:bodyPr>
          <a:lstStyle>
            <a:lvl1pPr>
              <a:defRPr sz="3100">
                <a:latin typeface="Gill Sans"/>
                <a:ea typeface="Gill Sans"/>
                <a:cs typeface="Gill Sans"/>
                <a:sym typeface="Gill Sans"/>
              </a:defRPr>
            </a:lvl1pPr>
          </a:lstStyle>
          <a:p>
            <a:r>
              <a:rPr lang="en-GB" sz="4000" dirty="0">
                <a:latin typeface="Gill Sans MT" panose="020B0502020104020203" pitchFamily="34" charset="77"/>
              </a:rPr>
              <a:t>To export products or raw materials means to sell them to another country.</a:t>
            </a:r>
            <a:endParaRPr sz="4000" dirty="0">
              <a:latin typeface="Gill Sans MT" panose="020B0502020104020203" pitchFamily="34" charset="77"/>
            </a:endParaRPr>
          </a:p>
        </p:txBody>
      </p:sp>
      <p:sp>
        <p:nvSpPr>
          <p:cNvPr id="155" name="The was a tear in Freddie’s new school jumper."/>
          <p:cNvSpPr txBox="1"/>
          <p:nvPr/>
        </p:nvSpPr>
        <p:spPr>
          <a:xfrm>
            <a:off x="5111" y="6582891"/>
            <a:ext cx="12999689" cy="71814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anchor="ctr">
            <a:spAutoFit/>
          </a:bodyPr>
          <a:lstStyle/>
          <a:p>
            <a:pPr>
              <a:defRPr sz="4000">
                <a:solidFill>
                  <a:schemeClr val="accent2"/>
                </a:solidFill>
                <a:latin typeface="Gill Sans"/>
                <a:ea typeface="Gill Sans"/>
                <a:cs typeface="Gill Sans"/>
                <a:sym typeface="Gill Sans"/>
              </a:defRPr>
            </a:pPr>
            <a:r>
              <a:rPr lang="en-GB" dirty="0">
                <a:latin typeface="Gill Sans MT" panose="020B0502020104020203" pitchFamily="34" charset="77"/>
              </a:rPr>
              <a:t>Mr Robson needed to </a:t>
            </a:r>
            <a:r>
              <a:rPr lang="en-GB" b="1" dirty="0">
                <a:latin typeface="Gill Sans MT" panose="020B0502020104020203" pitchFamily="34" charset="77"/>
              </a:rPr>
              <a:t>export</a:t>
            </a:r>
            <a:r>
              <a:rPr lang="en-GB" dirty="0">
                <a:latin typeface="Gill Sans MT" panose="020B0502020104020203" pitchFamily="34" charset="77"/>
              </a:rPr>
              <a:t> the documents.</a:t>
            </a:r>
            <a:endParaRPr dirty="0">
              <a:latin typeface="Gill Sans MT" panose="020B0502020104020203" pitchFamily="34" charset="77"/>
            </a:endParaRPr>
          </a:p>
        </p:txBody>
      </p:sp>
      <p:sp>
        <p:nvSpPr>
          <p:cNvPr id="165" name="Word Class"/>
          <p:cNvSpPr txBox="1"/>
          <p:nvPr/>
        </p:nvSpPr>
        <p:spPr>
          <a:xfrm>
            <a:off x="9722676" y="1227405"/>
            <a:ext cx="2114361" cy="59503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2600">
                <a:solidFill>
                  <a:schemeClr val="accent1"/>
                </a:solidFill>
                <a:latin typeface="Gill Sans SemiBold"/>
                <a:ea typeface="Gill Sans SemiBold"/>
                <a:cs typeface="Gill Sans SemiBold"/>
                <a:sym typeface="Gill Sans SemiBold"/>
              </a:defRPr>
            </a:lvl1pPr>
          </a:lstStyle>
          <a:p>
            <a:r>
              <a:rPr sz="3200" dirty="0">
                <a:solidFill>
                  <a:srgbClr val="C92405"/>
                </a:solidFill>
                <a:latin typeface="Gill Sans MT" panose="020B0502020104020203" pitchFamily="34" charset="77"/>
              </a:rPr>
              <a:t>Word Class</a:t>
            </a:r>
          </a:p>
        </p:txBody>
      </p:sp>
      <p:sp>
        <p:nvSpPr>
          <p:cNvPr id="166" name="(tear)"/>
          <p:cNvSpPr txBox="1"/>
          <p:nvPr/>
        </p:nvSpPr>
        <p:spPr>
          <a:xfrm>
            <a:off x="5107812" y="2182175"/>
            <a:ext cx="4232357" cy="87203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 sz="5000" i="1">
                <a:solidFill>
                  <a:srgbClr val="A6AAA9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</a:lstStyle>
          <a:p>
            <a:r>
              <a:rPr dirty="0">
                <a:latin typeface="Gill Sans MT" panose="020B0502020104020203" pitchFamily="34" charset="77"/>
              </a:rPr>
              <a:t>(</a:t>
            </a:r>
            <a:r>
              <a:rPr lang="en-GB" dirty="0">
                <a:latin typeface="Gill Sans MT" panose="020B0502020104020203" pitchFamily="34" charset="77"/>
              </a:rPr>
              <a:t>ex-port</a:t>
            </a:r>
            <a:r>
              <a:rPr dirty="0">
                <a:latin typeface="Gill Sans MT" panose="020B0502020104020203" pitchFamily="34" charset="77"/>
              </a:rPr>
              <a:t>)</a:t>
            </a:r>
          </a:p>
        </p:txBody>
      </p:sp>
      <p:sp>
        <p:nvSpPr>
          <p:cNvPr id="167" name="Pronunciation / Syllables"/>
          <p:cNvSpPr txBox="1"/>
          <p:nvPr/>
        </p:nvSpPr>
        <p:spPr>
          <a:xfrm>
            <a:off x="1145551" y="2437628"/>
            <a:ext cx="3382336" cy="50270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2600">
                <a:solidFill>
                  <a:schemeClr val="accent1"/>
                </a:solidFill>
                <a:latin typeface="Gill Sans SemiBold"/>
                <a:ea typeface="Gill Sans SemiBold"/>
                <a:cs typeface="Gill Sans SemiBold"/>
                <a:sym typeface="Gill Sans SemiBold"/>
              </a:defRPr>
            </a:lvl1pPr>
          </a:lstStyle>
          <a:p>
            <a:r>
              <a:rPr dirty="0">
                <a:latin typeface="Gill Sans MT" panose="020B0502020104020203" pitchFamily="34" charset="77"/>
              </a:rPr>
              <a:t>Pronunciation / Syllables</a:t>
            </a:r>
          </a:p>
        </p:txBody>
      </p:sp>
      <p:grpSp>
        <p:nvGrpSpPr>
          <p:cNvPr id="40" name="Group 39">
            <a:extLst>
              <a:ext uri="{FF2B5EF4-FFF2-40B4-BE49-F238E27FC236}">
                <a16:creationId xmlns:a16="http://schemas.microsoft.com/office/drawing/2014/main" id="{7EB416CD-9B55-CF42-A04C-30197FD22A3C}"/>
              </a:ext>
            </a:extLst>
          </p:cNvPr>
          <p:cNvGrpSpPr/>
          <p:nvPr/>
        </p:nvGrpSpPr>
        <p:grpSpPr>
          <a:xfrm>
            <a:off x="12304821" y="1110918"/>
            <a:ext cx="8917924" cy="15439250"/>
            <a:chOff x="11782763" y="-862597"/>
            <a:chExt cx="8917924" cy="15439250"/>
          </a:xfrm>
        </p:grpSpPr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A6BF06AC-22FD-FD44-8419-6C2D4AA8FA73}"/>
                </a:ext>
              </a:extLst>
            </p:cNvPr>
            <p:cNvSpPr/>
            <p:nvPr/>
          </p:nvSpPr>
          <p:spPr>
            <a:xfrm rot="896267" flipH="1">
              <a:off x="12315522" y="-525755"/>
              <a:ext cx="8385165" cy="15102408"/>
            </a:xfrm>
            <a:prstGeom prst="rect">
              <a:avLst/>
            </a:prstGeom>
            <a:solidFill>
              <a:srgbClr val="38E1FF"/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id="{9D3503DD-D270-5F47-A19A-8586E0671135}"/>
                </a:ext>
              </a:extLst>
            </p:cNvPr>
            <p:cNvSpPr/>
            <p:nvPr/>
          </p:nvSpPr>
          <p:spPr>
            <a:xfrm rot="896267" flipH="1">
              <a:off x="11782763" y="-862597"/>
              <a:ext cx="6869178" cy="15102408"/>
            </a:xfrm>
            <a:prstGeom prst="rect">
              <a:avLst/>
            </a:prstGeom>
            <a:solidFill>
              <a:srgbClr val="38E1FF">
                <a:alpha val="33000"/>
              </a:srgbClr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</p:grpSp>
      <p:grpSp>
        <p:nvGrpSpPr>
          <p:cNvPr id="43" name="Group 42">
            <a:extLst>
              <a:ext uri="{FF2B5EF4-FFF2-40B4-BE49-F238E27FC236}">
                <a16:creationId xmlns:a16="http://schemas.microsoft.com/office/drawing/2014/main" id="{37D75134-4940-2E43-970D-7151127F0958}"/>
              </a:ext>
            </a:extLst>
          </p:cNvPr>
          <p:cNvGrpSpPr/>
          <p:nvPr/>
        </p:nvGrpSpPr>
        <p:grpSpPr>
          <a:xfrm rot="11574440">
            <a:off x="-8428798" y="-6316639"/>
            <a:ext cx="8917924" cy="15439250"/>
            <a:chOff x="11782763" y="-862597"/>
            <a:chExt cx="8917924" cy="15439250"/>
          </a:xfrm>
        </p:grpSpPr>
        <p:sp>
          <p:nvSpPr>
            <p:cNvPr id="44" name="Rectangle 43">
              <a:extLst>
                <a:ext uri="{FF2B5EF4-FFF2-40B4-BE49-F238E27FC236}">
                  <a16:creationId xmlns:a16="http://schemas.microsoft.com/office/drawing/2014/main" id="{0DE4B2CD-9BA7-F745-975D-04D6E068AAAF}"/>
                </a:ext>
              </a:extLst>
            </p:cNvPr>
            <p:cNvSpPr/>
            <p:nvPr/>
          </p:nvSpPr>
          <p:spPr>
            <a:xfrm rot="896267" flipH="1">
              <a:off x="12315522" y="-525755"/>
              <a:ext cx="8385165" cy="15102408"/>
            </a:xfrm>
            <a:prstGeom prst="rect">
              <a:avLst/>
            </a:prstGeom>
            <a:solidFill>
              <a:srgbClr val="38E1FF"/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E68024AA-F9BA-D840-9EF5-E93003D788D2}"/>
                </a:ext>
              </a:extLst>
            </p:cNvPr>
            <p:cNvSpPr/>
            <p:nvPr/>
          </p:nvSpPr>
          <p:spPr>
            <a:xfrm rot="896267" flipH="1">
              <a:off x="11782763" y="-862597"/>
              <a:ext cx="6869178" cy="15102408"/>
            </a:xfrm>
            <a:prstGeom prst="rect">
              <a:avLst/>
            </a:prstGeom>
            <a:solidFill>
              <a:srgbClr val="38E1FF">
                <a:alpha val="33000"/>
              </a:srgbClr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</p:grpSp>
      <p:pic>
        <p:nvPicPr>
          <p:cNvPr id="9" name="Picture 8">
            <a:extLst>
              <a:ext uri="{FF2B5EF4-FFF2-40B4-BE49-F238E27FC236}">
                <a16:creationId xmlns:a16="http://schemas.microsoft.com/office/drawing/2014/main" id="{E1C808EC-8455-CA43-8401-6823600E178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10" r="12019" b="14894"/>
          <a:stretch/>
        </p:blipFill>
        <p:spPr>
          <a:xfrm>
            <a:off x="308911" y="305549"/>
            <a:ext cx="1622203" cy="1340029"/>
          </a:xfrm>
          <a:prstGeom prst="rect">
            <a:avLst/>
          </a:prstGeom>
        </p:spPr>
      </p:pic>
      <p:graphicFrame>
        <p:nvGraphicFramePr>
          <p:cNvPr id="2" name="Table 2">
            <a:extLst>
              <a:ext uri="{FF2B5EF4-FFF2-40B4-BE49-F238E27FC236}">
                <a16:creationId xmlns:a16="http://schemas.microsoft.com/office/drawing/2014/main" id="{5E126C1A-DF94-724E-8EDB-D39D2C40D23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11164096"/>
              </p:ext>
            </p:extLst>
          </p:nvPr>
        </p:nvGraphicFramePr>
        <p:xfrm>
          <a:off x="5112" y="7748437"/>
          <a:ext cx="13127900" cy="180444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725965">
                  <a:extLst>
                    <a:ext uri="{9D8B030D-6E8A-4147-A177-3AD203B41FA5}">
                      <a16:colId xmlns:a16="http://schemas.microsoft.com/office/drawing/2014/main" val="1062734036"/>
                    </a:ext>
                  </a:extLst>
                </a:gridCol>
                <a:gridCol w="2725965">
                  <a:extLst>
                    <a:ext uri="{9D8B030D-6E8A-4147-A177-3AD203B41FA5}">
                      <a16:colId xmlns:a16="http://schemas.microsoft.com/office/drawing/2014/main" val="2844254734"/>
                    </a:ext>
                  </a:extLst>
                </a:gridCol>
                <a:gridCol w="2224040">
                  <a:extLst>
                    <a:ext uri="{9D8B030D-6E8A-4147-A177-3AD203B41FA5}">
                      <a16:colId xmlns:a16="http://schemas.microsoft.com/office/drawing/2014/main" val="3331088901"/>
                    </a:ext>
                  </a:extLst>
                </a:gridCol>
                <a:gridCol w="2725965">
                  <a:extLst>
                    <a:ext uri="{9D8B030D-6E8A-4147-A177-3AD203B41FA5}">
                      <a16:colId xmlns:a16="http://schemas.microsoft.com/office/drawing/2014/main" val="2209242225"/>
                    </a:ext>
                  </a:extLst>
                </a:gridCol>
                <a:gridCol w="2725965">
                  <a:extLst>
                    <a:ext uri="{9D8B030D-6E8A-4147-A177-3AD203B41FA5}">
                      <a16:colId xmlns:a16="http://schemas.microsoft.com/office/drawing/2014/main" val="690964335"/>
                    </a:ext>
                  </a:extLst>
                </a:gridCol>
              </a:tblGrid>
              <a:tr h="601482">
                <a:tc>
                  <a:txBody>
                    <a:bodyPr/>
                    <a:lstStyle/>
                    <a:p>
                      <a:r>
                        <a:rPr lang="en-GB" sz="2600" b="0" dirty="0">
                          <a:solidFill>
                            <a:srgbClr val="DD2909"/>
                          </a:solidFill>
                          <a:latin typeface="Gill Sans MT" panose="020B0502020104020203" pitchFamily="34" charset="77"/>
                        </a:rPr>
                        <a:t>Synonym: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600" b="0" dirty="0">
                          <a:solidFill>
                            <a:srgbClr val="DD2909"/>
                          </a:solidFill>
                          <a:latin typeface="Gill Sans MT" panose="020B0502020104020203" pitchFamily="34" charset="77"/>
                        </a:rPr>
                        <a:t>Antonym: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84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600" b="0" dirty="0">
                          <a:solidFill>
                            <a:srgbClr val="DD2909"/>
                          </a:solidFill>
                          <a:latin typeface="Gill Sans MT" panose="020B0502020104020203" pitchFamily="34" charset="77"/>
                        </a:rPr>
                        <a:t>Prefix / Suffix: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600" b="0" dirty="0">
                          <a:solidFill>
                            <a:srgbClr val="DD2909"/>
                          </a:solidFill>
                          <a:latin typeface="Gill Sans MT" panose="020B0502020104020203" pitchFamily="34" charset="77"/>
                        </a:rPr>
                        <a:t>Rhyme: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600" b="0" dirty="0">
                          <a:solidFill>
                            <a:srgbClr val="DD2909"/>
                          </a:solidFill>
                          <a:latin typeface="Gill Sans MT" panose="020B0502020104020203" pitchFamily="34" charset="77"/>
                        </a:rPr>
                        <a:t>Link Word: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67075473"/>
                  </a:ext>
                </a:extLst>
              </a:tr>
              <a:tr h="601482">
                <a:tc>
                  <a:txBody>
                    <a:bodyPr/>
                    <a:lstStyle/>
                    <a:p>
                      <a:r>
                        <a:rPr lang="en-GB" sz="2600" dirty="0">
                          <a:latin typeface="Gill Sans MT" panose="020B0502020104020203" pitchFamily="34" charset="77"/>
                        </a:rPr>
                        <a:t>transport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600" dirty="0">
                          <a:latin typeface="Gill Sans MT" panose="020B0502020104020203" pitchFamily="34" charset="77"/>
                        </a:rPr>
                        <a:t>import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600" dirty="0">
                          <a:latin typeface="Gill Sans MT" panose="020B0502020104020203" pitchFamily="34" charset="77"/>
                        </a:rPr>
                        <a:t>-ed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600" dirty="0">
                          <a:latin typeface="Gill Sans MT" panose="020B0502020104020203" pitchFamily="34" charset="77"/>
                        </a:rPr>
                        <a:t>retort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600" dirty="0">
                          <a:latin typeface="Gill Sans MT" panose="020B0502020104020203" pitchFamily="34" charset="77"/>
                        </a:rPr>
                        <a:t>goods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215792217"/>
                  </a:ext>
                </a:extLst>
              </a:tr>
              <a:tr h="601482">
                <a:tc>
                  <a:txBody>
                    <a:bodyPr/>
                    <a:lstStyle/>
                    <a:p>
                      <a:r>
                        <a:rPr lang="en-GB" sz="2600" dirty="0">
                          <a:latin typeface="Gill Sans MT" panose="020B0502020104020203" pitchFamily="34" charset="77"/>
                        </a:rPr>
                        <a:t>ship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600" dirty="0">
                          <a:latin typeface="Gill Sans MT" panose="020B0502020104020203" pitchFamily="34" charset="77"/>
                        </a:rPr>
                        <a:t>retain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600" dirty="0">
                          <a:latin typeface="Gill Sans MT" panose="020B0502020104020203" pitchFamily="34" charset="77"/>
                        </a:rPr>
                        <a:t>-er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600" dirty="0">
                          <a:latin typeface="Gill Sans MT" panose="020B0502020104020203" pitchFamily="34" charset="77"/>
                        </a:rPr>
                        <a:t> escort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600" dirty="0">
                          <a:latin typeface="Gill Sans MT" panose="020B0502020104020203" pitchFamily="34" charset="77"/>
                        </a:rPr>
                        <a:t>promptly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863132678"/>
                  </a:ext>
                </a:extLst>
              </a:tr>
            </a:tbl>
          </a:graphicData>
        </a:graphic>
      </p:graphicFrame>
      <p:pic>
        <p:nvPicPr>
          <p:cNvPr id="4" name="Picture 3" descr="Icon&#10;&#10;Description automatically generated">
            <a:extLst>
              <a:ext uri="{FF2B5EF4-FFF2-40B4-BE49-F238E27FC236}">
                <a16:creationId xmlns:a16="http://schemas.microsoft.com/office/drawing/2014/main" id="{2BAC6B94-3E91-7C40-AA97-E0D187EF580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10228" y="2994486"/>
            <a:ext cx="3326809" cy="33268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2767799"/>
      </p:ext>
    </p:extLst>
  </p:cSld>
  <p:clrMapOvr>
    <a:masterClrMapping/>
  </p:clrMapOvr>
  <p:transition spd="med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Grasshopper Word of the Day"/>
          <p:cNvSpPr txBox="1"/>
          <p:nvPr/>
        </p:nvSpPr>
        <p:spPr>
          <a:xfrm>
            <a:off x="1965058" y="281766"/>
            <a:ext cx="10579819" cy="117981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700" b="1">
                <a:solidFill>
                  <a:schemeClr val="accent5"/>
                </a:solidFill>
                <a:latin typeface="American Typewriter"/>
                <a:ea typeface="American Typewriter"/>
                <a:cs typeface="American Typewriter"/>
                <a:sym typeface="American Typewriter"/>
              </a:defRPr>
            </a:lvl1pPr>
          </a:lstStyle>
          <a:p>
            <a:r>
              <a:rPr lang="en-GB" sz="7000" dirty="0">
                <a:solidFill>
                  <a:srgbClr val="00AEEE"/>
                </a:solidFill>
                <a:latin typeface="Gill Sans MT" panose="020B0502020104020203" pitchFamily="34" charset="77"/>
              </a:rPr>
              <a:t>Shinobi</a:t>
            </a:r>
            <a:r>
              <a:rPr sz="7000" dirty="0">
                <a:solidFill>
                  <a:srgbClr val="00AEEE"/>
                </a:solidFill>
                <a:latin typeface="Gill Sans MT" panose="020B0502020104020203" pitchFamily="34" charset="77"/>
              </a:rPr>
              <a:t> Word of the Day</a:t>
            </a:r>
          </a:p>
        </p:txBody>
      </p:sp>
      <p:sp>
        <p:nvSpPr>
          <p:cNvPr id="150" name="Word of the Day:"/>
          <p:cNvSpPr txBox="1"/>
          <p:nvPr/>
        </p:nvSpPr>
        <p:spPr>
          <a:xfrm>
            <a:off x="981031" y="1607149"/>
            <a:ext cx="3930563" cy="73353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100">
                <a:solidFill>
                  <a:schemeClr val="accent5"/>
                </a:solidFill>
                <a:latin typeface="Gill Sans SemiBold"/>
                <a:ea typeface="Gill Sans SemiBold"/>
                <a:cs typeface="Gill Sans SemiBold"/>
                <a:sym typeface="Gill Sans SemiBold"/>
              </a:defRPr>
            </a:lvl1pPr>
          </a:lstStyle>
          <a:p>
            <a:r>
              <a:rPr dirty="0">
                <a:latin typeface="Gill Sans MT" panose="020B0502020104020203" pitchFamily="34" charset="77"/>
              </a:rPr>
              <a:t>Word of the Day:</a:t>
            </a:r>
          </a:p>
        </p:txBody>
      </p:sp>
      <p:sp>
        <p:nvSpPr>
          <p:cNvPr id="151" name="tear"/>
          <p:cNvSpPr txBox="1"/>
          <p:nvPr/>
        </p:nvSpPr>
        <p:spPr>
          <a:xfrm>
            <a:off x="4872729" y="1309202"/>
            <a:ext cx="4765728" cy="117981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7000">
                <a:latin typeface="Gill Sans SemiBold"/>
                <a:ea typeface="Gill Sans SemiBold"/>
                <a:cs typeface="Gill Sans SemiBold"/>
                <a:sym typeface="Gill Sans SemiBold"/>
              </a:defRPr>
            </a:lvl1pPr>
          </a:lstStyle>
          <a:p>
            <a:r>
              <a:rPr lang="en-GB" dirty="0">
                <a:latin typeface="Gill Sans MT" panose="020B0502020104020203" pitchFamily="34" charset="77"/>
              </a:rPr>
              <a:t>surreptitious</a:t>
            </a:r>
            <a:endParaRPr dirty="0">
              <a:latin typeface="Gill Sans MT" panose="020B0502020104020203" pitchFamily="34" charset="77"/>
            </a:endParaRPr>
          </a:p>
        </p:txBody>
      </p:sp>
      <p:sp>
        <p:nvSpPr>
          <p:cNvPr id="152" name="Definition:"/>
          <p:cNvSpPr txBox="1"/>
          <p:nvPr/>
        </p:nvSpPr>
        <p:spPr>
          <a:xfrm>
            <a:off x="2212466" y="3137585"/>
            <a:ext cx="2478243" cy="73353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100">
                <a:solidFill>
                  <a:schemeClr val="accent5"/>
                </a:solidFill>
                <a:latin typeface="Gill Sans SemiBold"/>
                <a:ea typeface="Gill Sans SemiBold"/>
                <a:cs typeface="Gill Sans SemiBold"/>
                <a:sym typeface="Gill Sans SemiBold"/>
              </a:defRPr>
            </a:lvl1pPr>
          </a:lstStyle>
          <a:p>
            <a:r>
              <a:rPr dirty="0">
                <a:latin typeface="Gill Sans MT" panose="020B0502020104020203" pitchFamily="34" charset="77"/>
              </a:rPr>
              <a:t>Definition: </a:t>
            </a:r>
          </a:p>
        </p:txBody>
      </p:sp>
      <p:sp>
        <p:nvSpPr>
          <p:cNvPr id="153" name="(verb / noun)"/>
          <p:cNvSpPr txBox="1"/>
          <p:nvPr/>
        </p:nvSpPr>
        <p:spPr>
          <a:xfrm>
            <a:off x="8711712" y="1645578"/>
            <a:ext cx="4232357" cy="65659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>
                <a:latin typeface="Gill Sans"/>
                <a:ea typeface="Gill Sans"/>
                <a:cs typeface="Gill Sans"/>
                <a:sym typeface="Gill Sans"/>
              </a:defRPr>
            </a:lvl1pPr>
          </a:lstStyle>
          <a:p>
            <a:r>
              <a:rPr dirty="0">
                <a:latin typeface="Gill Sans MT" panose="020B0502020104020203" pitchFamily="34" charset="77"/>
              </a:rPr>
              <a:t>(</a:t>
            </a:r>
            <a:r>
              <a:rPr lang="en-GB" dirty="0">
                <a:latin typeface="Gill Sans MT" panose="020B0502020104020203" pitchFamily="34" charset="77"/>
              </a:rPr>
              <a:t>adjective</a:t>
            </a:r>
            <a:r>
              <a:rPr dirty="0">
                <a:latin typeface="Gill Sans MT" panose="020B0502020104020203" pitchFamily="34" charset="77"/>
              </a:rPr>
              <a:t>)</a:t>
            </a:r>
          </a:p>
        </p:txBody>
      </p:sp>
      <p:sp>
        <p:nvSpPr>
          <p:cNvPr id="154" name="If you tear paper, cloth, or another material, or if it tears, you pull it into two pieces or you pull it so that a hole appears in it."/>
          <p:cNvSpPr txBox="1"/>
          <p:nvPr/>
        </p:nvSpPr>
        <p:spPr>
          <a:xfrm>
            <a:off x="386496" y="4310482"/>
            <a:ext cx="6668248" cy="121058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anchor="ctr">
            <a:spAutoFit/>
          </a:bodyPr>
          <a:lstStyle>
            <a:lvl1pPr>
              <a:defRPr sz="3100">
                <a:latin typeface="Gill Sans"/>
                <a:ea typeface="Gill Sans"/>
                <a:cs typeface="Gill Sans"/>
                <a:sym typeface="Gill Sans"/>
              </a:defRPr>
            </a:lvl1pPr>
          </a:lstStyle>
          <a:p>
            <a:r>
              <a:rPr lang="en-GB" sz="3600" dirty="0">
                <a:latin typeface="Gill Sans MT" panose="020B0502020104020203" pitchFamily="34" charset="77"/>
              </a:rPr>
              <a:t>A surreptitious action is done secretly.</a:t>
            </a:r>
            <a:endParaRPr sz="3600" dirty="0">
              <a:latin typeface="Gill Sans MT" panose="020B0502020104020203" pitchFamily="34" charset="77"/>
            </a:endParaRPr>
          </a:p>
        </p:txBody>
      </p:sp>
      <p:sp>
        <p:nvSpPr>
          <p:cNvPr id="155" name="The was a tear in Freddie’s new school jumper."/>
          <p:cNvSpPr txBox="1"/>
          <p:nvPr/>
        </p:nvSpPr>
        <p:spPr>
          <a:xfrm>
            <a:off x="0" y="6637323"/>
            <a:ext cx="12999688" cy="71814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anchor="ctr">
            <a:spAutoFit/>
          </a:bodyPr>
          <a:lstStyle/>
          <a:p>
            <a:pPr>
              <a:defRPr sz="4000">
                <a:solidFill>
                  <a:schemeClr val="accent2"/>
                </a:solidFill>
                <a:latin typeface="Gill Sans"/>
                <a:ea typeface="Gill Sans"/>
                <a:cs typeface="Gill Sans"/>
                <a:sym typeface="Gill Sans"/>
              </a:defRPr>
            </a:pPr>
            <a:r>
              <a:rPr lang="en-GB" sz="4000" dirty="0">
                <a:latin typeface="Gill Sans MT" panose="020B0502020104020203" pitchFamily="34" charset="77"/>
              </a:rPr>
              <a:t>Jo </a:t>
            </a:r>
            <a:r>
              <a:rPr lang="en-GB" sz="4000" b="1" dirty="0">
                <a:latin typeface="Gill Sans MT" panose="020B0502020104020203" pitchFamily="34" charset="77"/>
              </a:rPr>
              <a:t>surreptitiously</a:t>
            </a:r>
            <a:r>
              <a:rPr lang="en-GB" sz="4000" dirty="0">
                <a:latin typeface="Gill Sans MT" panose="020B0502020104020203" pitchFamily="34" charset="77"/>
              </a:rPr>
              <a:t> handed Alex a note.</a:t>
            </a:r>
            <a:endParaRPr sz="4000" dirty="0">
              <a:latin typeface="Gill Sans MT" panose="020B0502020104020203" pitchFamily="34" charset="77"/>
            </a:endParaRPr>
          </a:p>
        </p:txBody>
      </p:sp>
      <p:sp>
        <p:nvSpPr>
          <p:cNvPr id="165" name="Word Class"/>
          <p:cNvSpPr txBox="1"/>
          <p:nvPr/>
        </p:nvSpPr>
        <p:spPr>
          <a:xfrm>
            <a:off x="9722676" y="1227405"/>
            <a:ext cx="2114361" cy="59503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2600">
                <a:solidFill>
                  <a:schemeClr val="accent1"/>
                </a:solidFill>
                <a:latin typeface="Gill Sans SemiBold"/>
                <a:ea typeface="Gill Sans SemiBold"/>
                <a:cs typeface="Gill Sans SemiBold"/>
                <a:sym typeface="Gill Sans SemiBold"/>
              </a:defRPr>
            </a:lvl1pPr>
          </a:lstStyle>
          <a:p>
            <a:r>
              <a:rPr sz="3200" dirty="0">
                <a:solidFill>
                  <a:srgbClr val="C92405"/>
                </a:solidFill>
                <a:latin typeface="Gill Sans MT" panose="020B0502020104020203" pitchFamily="34" charset="77"/>
              </a:rPr>
              <a:t>Word Class</a:t>
            </a:r>
          </a:p>
        </p:txBody>
      </p:sp>
      <p:sp>
        <p:nvSpPr>
          <p:cNvPr id="166" name="(tear)"/>
          <p:cNvSpPr txBox="1"/>
          <p:nvPr/>
        </p:nvSpPr>
        <p:spPr>
          <a:xfrm>
            <a:off x="5142837" y="2182175"/>
            <a:ext cx="4232357" cy="87203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 sz="5000" i="1">
                <a:solidFill>
                  <a:srgbClr val="A6AAA9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</a:lstStyle>
          <a:p>
            <a:r>
              <a:rPr dirty="0">
                <a:latin typeface="Gill Sans MT" panose="020B0502020104020203" pitchFamily="34" charset="77"/>
              </a:rPr>
              <a:t>(</a:t>
            </a:r>
            <a:r>
              <a:rPr lang="en-GB" dirty="0">
                <a:latin typeface="Gill Sans MT" panose="020B0502020104020203" pitchFamily="34" charset="77"/>
              </a:rPr>
              <a:t>sur-rep-ti-tious</a:t>
            </a:r>
            <a:r>
              <a:rPr dirty="0">
                <a:latin typeface="Gill Sans MT" panose="020B0502020104020203" pitchFamily="34" charset="77"/>
              </a:rPr>
              <a:t>)</a:t>
            </a:r>
          </a:p>
        </p:txBody>
      </p:sp>
      <p:sp>
        <p:nvSpPr>
          <p:cNvPr id="167" name="Pronunciation / Syllables"/>
          <p:cNvSpPr txBox="1"/>
          <p:nvPr/>
        </p:nvSpPr>
        <p:spPr>
          <a:xfrm>
            <a:off x="1145551" y="2437628"/>
            <a:ext cx="3382336" cy="50270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2600">
                <a:solidFill>
                  <a:schemeClr val="accent1"/>
                </a:solidFill>
                <a:latin typeface="Gill Sans SemiBold"/>
                <a:ea typeface="Gill Sans SemiBold"/>
                <a:cs typeface="Gill Sans SemiBold"/>
                <a:sym typeface="Gill Sans SemiBold"/>
              </a:defRPr>
            </a:lvl1pPr>
          </a:lstStyle>
          <a:p>
            <a:r>
              <a:rPr dirty="0">
                <a:latin typeface="Gill Sans MT" panose="020B0502020104020203" pitchFamily="34" charset="77"/>
              </a:rPr>
              <a:t>Pronunciation / Syllables</a:t>
            </a:r>
          </a:p>
        </p:txBody>
      </p:sp>
      <p:grpSp>
        <p:nvGrpSpPr>
          <p:cNvPr id="40" name="Group 39">
            <a:extLst>
              <a:ext uri="{FF2B5EF4-FFF2-40B4-BE49-F238E27FC236}">
                <a16:creationId xmlns:a16="http://schemas.microsoft.com/office/drawing/2014/main" id="{7EB416CD-9B55-CF42-A04C-30197FD22A3C}"/>
              </a:ext>
            </a:extLst>
          </p:cNvPr>
          <p:cNvGrpSpPr/>
          <p:nvPr/>
        </p:nvGrpSpPr>
        <p:grpSpPr>
          <a:xfrm>
            <a:off x="12304821" y="1110918"/>
            <a:ext cx="8917924" cy="15439250"/>
            <a:chOff x="11782763" y="-862597"/>
            <a:chExt cx="8917924" cy="15439250"/>
          </a:xfrm>
        </p:grpSpPr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A6BF06AC-22FD-FD44-8419-6C2D4AA8FA73}"/>
                </a:ext>
              </a:extLst>
            </p:cNvPr>
            <p:cNvSpPr/>
            <p:nvPr/>
          </p:nvSpPr>
          <p:spPr>
            <a:xfrm rot="896267" flipH="1">
              <a:off x="12315522" y="-525755"/>
              <a:ext cx="8385165" cy="15102408"/>
            </a:xfrm>
            <a:prstGeom prst="rect">
              <a:avLst/>
            </a:prstGeom>
            <a:solidFill>
              <a:srgbClr val="38E1FF"/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id="{9D3503DD-D270-5F47-A19A-8586E0671135}"/>
                </a:ext>
              </a:extLst>
            </p:cNvPr>
            <p:cNvSpPr/>
            <p:nvPr/>
          </p:nvSpPr>
          <p:spPr>
            <a:xfrm rot="896267" flipH="1">
              <a:off x="11782763" y="-862597"/>
              <a:ext cx="6869178" cy="15102408"/>
            </a:xfrm>
            <a:prstGeom prst="rect">
              <a:avLst/>
            </a:prstGeom>
            <a:solidFill>
              <a:srgbClr val="38E1FF">
                <a:alpha val="33000"/>
              </a:srgbClr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</p:grpSp>
      <p:grpSp>
        <p:nvGrpSpPr>
          <p:cNvPr id="43" name="Group 42">
            <a:extLst>
              <a:ext uri="{FF2B5EF4-FFF2-40B4-BE49-F238E27FC236}">
                <a16:creationId xmlns:a16="http://schemas.microsoft.com/office/drawing/2014/main" id="{37D75134-4940-2E43-970D-7151127F0958}"/>
              </a:ext>
            </a:extLst>
          </p:cNvPr>
          <p:cNvGrpSpPr/>
          <p:nvPr/>
        </p:nvGrpSpPr>
        <p:grpSpPr>
          <a:xfrm rot="11574440">
            <a:off x="-8428798" y="-6316639"/>
            <a:ext cx="8917924" cy="15439250"/>
            <a:chOff x="11782763" y="-862597"/>
            <a:chExt cx="8917924" cy="15439250"/>
          </a:xfrm>
        </p:grpSpPr>
        <p:sp>
          <p:nvSpPr>
            <p:cNvPr id="44" name="Rectangle 43">
              <a:extLst>
                <a:ext uri="{FF2B5EF4-FFF2-40B4-BE49-F238E27FC236}">
                  <a16:creationId xmlns:a16="http://schemas.microsoft.com/office/drawing/2014/main" id="{0DE4B2CD-9BA7-F745-975D-04D6E068AAAF}"/>
                </a:ext>
              </a:extLst>
            </p:cNvPr>
            <p:cNvSpPr/>
            <p:nvPr/>
          </p:nvSpPr>
          <p:spPr>
            <a:xfrm rot="896267" flipH="1">
              <a:off x="12315522" y="-525755"/>
              <a:ext cx="8385165" cy="15102408"/>
            </a:xfrm>
            <a:prstGeom prst="rect">
              <a:avLst/>
            </a:prstGeom>
            <a:solidFill>
              <a:srgbClr val="38E1FF"/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E68024AA-F9BA-D840-9EF5-E93003D788D2}"/>
                </a:ext>
              </a:extLst>
            </p:cNvPr>
            <p:cNvSpPr/>
            <p:nvPr/>
          </p:nvSpPr>
          <p:spPr>
            <a:xfrm rot="896267" flipH="1">
              <a:off x="11782763" y="-862597"/>
              <a:ext cx="6869178" cy="15102408"/>
            </a:xfrm>
            <a:prstGeom prst="rect">
              <a:avLst/>
            </a:prstGeom>
            <a:solidFill>
              <a:srgbClr val="38E1FF">
                <a:alpha val="33000"/>
              </a:srgbClr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</p:grpSp>
      <p:pic>
        <p:nvPicPr>
          <p:cNvPr id="9" name="Picture 8">
            <a:extLst>
              <a:ext uri="{FF2B5EF4-FFF2-40B4-BE49-F238E27FC236}">
                <a16:creationId xmlns:a16="http://schemas.microsoft.com/office/drawing/2014/main" id="{E1C808EC-8455-CA43-8401-6823600E178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10" r="12019" b="14894"/>
          <a:stretch/>
        </p:blipFill>
        <p:spPr>
          <a:xfrm>
            <a:off x="308911" y="305549"/>
            <a:ext cx="1622203" cy="1340029"/>
          </a:xfrm>
          <a:prstGeom prst="rect">
            <a:avLst/>
          </a:prstGeom>
        </p:spPr>
      </p:pic>
      <p:graphicFrame>
        <p:nvGraphicFramePr>
          <p:cNvPr id="2" name="Table 2">
            <a:extLst>
              <a:ext uri="{FF2B5EF4-FFF2-40B4-BE49-F238E27FC236}">
                <a16:creationId xmlns:a16="http://schemas.microsoft.com/office/drawing/2014/main" id="{5E126C1A-DF94-724E-8EDB-D39D2C40D23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818300"/>
              </p:ext>
            </p:extLst>
          </p:nvPr>
        </p:nvGraphicFramePr>
        <p:xfrm>
          <a:off x="5110" y="7653016"/>
          <a:ext cx="12999690" cy="180444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599938">
                  <a:extLst>
                    <a:ext uri="{9D8B030D-6E8A-4147-A177-3AD203B41FA5}">
                      <a16:colId xmlns:a16="http://schemas.microsoft.com/office/drawing/2014/main" val="1062734036"/>
                    </a:ext>
                  </a:extLst>
                </a:gridCol>
                <a:gridCol w="2599938">
                  <a:extLst>
                    <a:ext uri="{9D8B030D-6E8A-4147-A177-3AD203B41FA5}">
                      <a16:colId xmlns:a16="http://schemas.microsoft.com/office/drawing/2014/main" val="2844254734"/>
                    </a:ext>
                  </a:extLst>
                </a:gridCol>
                <a:gridCol w="2599938">
                  <a:extLst>
                    <a:ext uri="{9D8B030D-6E8A-4147-A177-3AD203B41FA5}">
                      <a16:colId xmlns:a16="http://schemas.microsoft.com/office/drawing/2014/main" val="3334831431"/>
                    </a:ext>
                  </a:extLst>
                </a:gridCol>
                <a:gridCol w="2599938">
                  <a:extLst>
                    <a:ext uri="{9D8B030D-6E8A-4147-A177-3AD203B41FA5}">
                      <a16:colId xmlns:a16="http://schemas.microsoft.com/office/drawing/2014/main" val="2209242225"/>
                    </a:ext>
                  </a:extLst>
                </a:gridCol>
                <a:gridCol w="2599938">
                  <a:extLst>
                    <a:ext uri="{9D8B030D-6E8A-4147-A177-3AD203B41FA5}">
                      <a16:colId xmlns:a16="http://schemas.microsoft.com/office/drawing/2014/main" val="690964335"/>
                    </a:ext>
                  </a:extLst>
                </a:gridCol>
              </a:tblGrid>
              <a:tr h="601482">
                <a:tc>
                  <a:txBody>
                    <a:bodyPr/>
                    <a:lstStyle/>
                    <a:p>
                      <a:r>
                        <a:rPr lang="en-GB" sz="2600" b="0" dirty="0">
                          <a:solidFill>
                            <a:srgbClr val="DD2909"/>
                          </a:solidFill>
                          <a:latin typeface="Gill Sans MT" panose="020B0502020104020203" pitchFamily="34" charset="77"/>
                        </a:rPr>
                        <a:t>Synonym: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600" b="0" dirty="0">
                          <a:solidFill>
                            <a:srgbClr val="DD2909"/>
                          </a:solidFill>
                          <a:latin typeface="Gill Sans MT" panose="020B0502020104020203" pitchFamily="34" charset="77"/>
                        </a:rPr>
                        <a:t>Antonym: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600" b="0" dirty="0">
                          <a:solidFill>
                            <a:srgbClr val="DD2909"/>
                          </a:solidFill>
                          <a:latin typeface="Gill Sans MT" panose="020B0502020104020203" pitchFamily="34" charset="77"/>
                        </a:rPr>
                        <a:t>Prefix / Suffix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600" b="0" dirty="0">
                          <a:solidFill>
                            <a:srgbClr val="DD2909"/>
                          </a:solidFill>
                          <a:latin typeface="Gill Sans MT" panose="020B0502020104020203" pitchFamily="34" charset="77"/>
                        </a:rPr>
                        <a:t>Rhyme: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600" b="0" dirty="0">
                          <a:solidFill>
                            <a:srgbClr val="DD2909"/>
                          </a:solidFill>
                          <a:latin typeface="Gill Sans MT" panose="020B0502020104020203" pitchFamily="34" charset="77"/>
                        </a:rPr>
                        <a:t>Link Word: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67075473"/>
                  </a:ext>
                </a:extLst>
              </a:tr>
              <a:tr h="601482">
                <a:tc>
                  <a:txBody>
                    <a:bodyPr/>
                    <a:lstStyle/>
                    <a:p>
                      <a:r>
                        <a:rPr lang="en-GB" sz="2600" dirty="0">
                          <a:latin typeface="Gill Sans MT" panose="020B0502020104020203" pitchFamily="34" charset="77"/>
                        </a:rPr>
                        <a:t> sneaky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600" dirty="0">
                          <a:latin typeface="Gill Sans MT" panose="020B0502020104020203" pitchFamily="34" charset="77"/>
                        </a:rPr>
                        <a:t>blatant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600" dirty="0">
                          <a:latin typeface="Gill Sans MT" panose="020B0502020104020203" pitchFamily="34" charset="77"/>
                        </a:rPr>
                        <a:t>-ly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600" dirty="0">
                          <a:latin typeface="Gill Sans MT" panose="020B0502020104020203" pitchFamily="34" charset="77"/>
                        </a:rPr>
                        <a:t>suspicious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600" dirty="0">
                          <a:latin typeface="Gill Sans MT" panose="020B0502020104020203" pitchFamily="34" charset="77"/>
                        </a:rPr>
                        <a:t>secret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215792217"/>
                  </a:ext>
                </a:extLst>
              </a:tr>
              <a:tr h="601482">
                <a:tc>
                  <a:txBody>
                    <a:bodyPr/>
                    <a:lstStyle/>
                    <a:p>
                      <a:r>
                        <a:rPr lang="en-GB" sz="2600" dirty="0">
                          <a:latin typeface="Gill Sans MT" panose="020B0502020104020203" pitchFamily="34" charset="77"/>
                        </a:rPr>
                        <a:t>secret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600" dirty="0">
                          <a:latin typeface="Gill Sans MT" panose="020B0502020104020203" pitchFamily="34" charset="77"/>
                        </a:rPr>
                        <a:t>open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600" dirty="0">
                          <a:latin typeface="Gill Sans MT" panose="020B0502020104020203" pitchFamily="34" charset="77"/>
                        </a:rPr>
                        <a:t>-ness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600" dirty="0">
                          <a:latin typeface="Gill Sans MT" panose="020B0502020104020203" pitchFamily="34" charset="77"/>
                        </a:rPr>
                        <a:t>delicious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600" dirty="0">
                          <a:latin typeface="Gill Sans MT" panose="020B0502020104020203" pitchFamily="34" charset="77"/>
                        </a:rPr>
                        <a:t>spy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863132678"/>
                  </a:ext>
                </a:extLst>
              </a:tr>
            </a:tbl>
          </a:graphicData>
        </a:graphic>
      </p:graphicFrame>
      <p:pic>
        <p:nvPicPr>
          <p:cNvPr id="22" name="Picture 21" descr="Logo&#10;&#10;Description automatically generated">
            <a:extLst>
              <a:ext uri="{FF2B5EF4-FFF2-40B4-BE49-F238E27FC236}">
                <a16:creationId xmlns:a16="http://schemas.microsoft.com/office/drawing/2014/main" id="{509BDBAA-1868-9347-8D24-6E06F17D4A9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1569" y="2938693"/>
            <a:ext cx="3365854" cy="33658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2518309"/>
      </p:ext>
    </p:extLst>
  </p:cSld>
  <p:clrMapOvr>
    <a:masterClrMapping/>
  </p:clrMapOvr>
  <p:transition spd="med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Word of the Day:"/>
          <p:cNvSpPr txBox="1"/>
          <p:nvPr/>
        </p:nvSpPr>
        <p:spPr>
          <a:xfrm>
            <a:off x="4237199" y="4067780"/>
            <a:ext cx="4848825" cy="53347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50800" tIns="50800" rIns="50800" bIns="50800" anchor="ctr">
            <a:spAutoFit/>
          </a:bodyPr>
          <a:lstStyle>
            <a:lvl1pPr>
              <a:defRPr sz="4100">
                <a:solidFill>
                  <a:schemeClr val="accent5"/>
                </a:solidFill>
                <a:latin typeface="Gill Sans SemiBold"/>
                <a:ea typeface="Gill Sans SemiBold"/>
                <a:cs typeface="Gill Sans SemiBold"/>
                <a:sym typeface="Gill Sans SemiBold"/>
              </a:defRPr>
            </a:lvl1pPr>
          </a:lstStyle>
          <a:p>
            <a:r>
              <a:rPr lang="en-GB" sz="2800" dirty="0">
                <a:latin typeface="Gill Sans MT" panose="020B0502020104020203" pitchFamily="34" charset="77"/>
              </a:rPr>
              <a:t>Focus Word </a:t>
            </a:r>
            <a:r>
              <a:rPr lang="en-GB" sz="1800" dirty="0">
                <a:latin typeface="Gill Sans MT" panose="020B0502020104020203" pitchFamily="34" charset="77"/>
              </a:rPr>
              <a:t>(write below)</a:t>
            </a:r>
            <a:r>
              <a:rPr sz="1800" dirty="0">
                <a:latin typeface="Gill Sans MT" panose="020B0502020104020203" pitchFamily="34" charset="77"/>
              </a:rPr>
              <a:t>:</a:t>
            </a:r>
          </a:p>
        </p:txBody>
      </p:sp>
      <p:sp>
        <p:nvSpPr>
          <p:cNvPr id="152" name="Definition:"/>
          <p:cNvSpPr txBox="1"/>
          <p:nvPr/>
        </p:nvSpPr>
        <p:spPr>
          <a:xfrm>
            <a:off x="134969" y="1009378"/>
            <a:ext cx="6301398" cy="53347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50800" tIns="50800" rIns="50800" bIns="50800" anchor="ctr">
            <a:spAutoFit/>
          </a:bodyPr>
          <a:lstStyle>
            <a:lvl1pPr>
              <a:defRPr sz="4100">
                <a:solidFill>
                  <a:schemeClr val="accent5"/>
                </a:solidFill>
                <a:latin typeface="Gill Sans SemiBold"/>
                <a:ea typeface="Gill Sans SemiBold"/>
                <a:cs typeface="Gill Sans SemiBold"/>
                <a:sym typeface="Gill Sans SemiBold"/>
              </a:defRPr>
            </a:lvl1pPr>
          </a:lstStyle>
          <a:p>
            <a:pPr algn="l"/>
            <a:r>
              <a:rPr lang="en-GB" sz="2800" dirty="0">
                <a:latin typeface="Gill Sans MT" panose="020B0502020104020203" pitchFamily="34" charset="77"/>
              </a:rPr>
              <a:t>Describe / Definition</a:t>
            </a:r>
            <a:r>
              <a:rPr sz="2800" dirty="0">
                <a:latin typeface="Gill Sans MT" panose="020B0502020104020203" pitchFamily="34" charset="77"/>
              </a:rPr>
              <a:t>: </a:t>
            </a:r>
          </a:p>
        </p:txBody>
      </p:sp>
      <p:sp>
        <p:nvSpPr>
          <p:cNvPr id="165" name="Word Class"/>
          <p:cNvSpPr txBox="1"/>
          <p:nvPr/>
        </p:nvSpPr>
        <p:spPr>
          <a:xfrm>
            <a:off x="9548254" y="4558715"/>
            <a:ext cx="1941237" cy="53347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2600">
                <a:solidFill>
                  <a:schemeClr val="accent1"/>
                </a:solidFill>
                <a:latin typeface="Gill Sans SemiBold"/>
                <a:ea typeface="Gill Sans SemiBold"/>
                <a:cs typeface="Gill Sans SemiBold"/>
                <a:sym typeface="Gill Sans SemiBold"/>
              </a:defRPr>
            </a:lvl1pPr>
          </a:lstStyle>
          <a:p>
            <a:r>
              <a:rPr sz="2800" dirty="0">
                <a:solidFill>
                  <a:srgbClr val="C92405"/>
                </a:solidFill>
                <a:latin typeface="Gill Sans MT" panose="020B0502020104020203" pitchFamily="34" charset="77"/>
              </a:rPr>
              <a:t>Word Class</a:t>
            </a:r>
            <a:r>
              <a:rPr lang="en-GB" sz="2800" dirty="0">
                <a:solidFill>
                  <a:srgbClr val="C92405"/>
                </a:solidFill>
                <a:latin typeface="Gill Sans MT" panose="020B0502020104020203" pitchFamily="34" charset="77"/>
              </a:rPr>
              <a:t>:</a:t>
            </a:r>
            <a:endParaRPr sz="2800" dirty="0">
              <a:solidFill>
                <a:srgbClr val="C92405"/>
              </a:solidFill>
              <a:latin typeface="Gill Sans MT" panose="020B0502020104020203" pitchFamily="34" charset="77"/>
            </a:endParaRPr>
          </a:p>
        </p:txBody>
      </p:sp>
      <p:grpSp>
        <p:nvGrpSpPr>
          <p:cNvPr id="43" name="Group 42">
            <a:extLst>
              <a:ext uri="{FF2B5EF4-FFF2-40B4-BE49-F238E27FC236}">
                <a16:creationId xmlns:a16="http://schemas.microsoft.com/office/drawing/2014/main" id="{37D75134-4940-2E43-970D-7151127F0958}"/>
              </a:ext>
            </a:extLst>
          </p:cNvPr>
          <p:cNvGrpSpPr/>
          <p:nvPr/>
        </p:nvGrpSpPr>
        <p:grpSpPr>
          <a:xfrm rot="19711631">
            <a:off x="13071077" y="-3913484"/>
            <a:ext cx="8917924" cy="15439250"/>
            <a:chOff x="11782763" y="-862597"/>
            <a:chExt cx="8917924" cy="15439250"/>
          </a:xfrm>
        </p:grpSpPr>
        <p:sp>
          <p:nvSpPr>
            <p:cNvPr id="44" name="Rectangle 43">
              <a:extLst>
                <a:ext uri="{FF2B5EF4-FFF2-40B4-BE49-F238E27FC236}">
                  <a16:creationId xmlns:a16="http://schemas.microsoft.com/office/drawing/2014/main" id="{0DE4B2CD-9BA7-F745-975D-04D6E068AAAF}"/>
                </a:ext>
              </a:extLst>
            </p:cNvPr>
            <p:cNvSpPr/>
            <p:nvPr/>
          </p:nvSpPr>
          <p:spPr>
            <a:xfrm rot="896267" flipH="1">
              <a:off x="12315522" y="-525755"/>
              <a:ext cx="8385165" cy="15102408"/>
            </a:xfrm>
            <a:prstGeom prst="rect">
              <a:avLst/>
            </a:prstGeom>
            <a:solidFill>
              <a:srgbClr val="38E1FF"/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E68024AA-F9BA-D840-9EF5-E93003D788D2}"/>
                </a:ext>
              </a:extLst>
            </p:cNvPr>
            <p:cNvSpPr/>
            <p:nvPr/>
          </p:nvSpPr>
          <p:spPr>
            <a:xfrm rot="896267" flipH="1">
              <a:off x="11782763" y="-862597"/>
              <a:ext cx="6869178" cy="15102408"/>
            </a:xfrm>
            <a:prstGeom prst="rect">
              <a:avLst/>
            </a:prstGeom>
            <a:solidFill>
              <a:srgbClr val="38E1FF">
                <a:alpha val="33000"/>
              </a:srgbClr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</p:grpSp>
      <p:graphicFrame>
        <p:nvGraphicFramePr>
          <p:cNvPr id="2" name="Table 2">
            <a:extLst>
              <a:ext uri="{FF2B5EF4-FFF2-40B4-BE49-F238E27FC236}">
                <a16:creationId xmlns:a16="http://schemas.microsoft.com/office/drawing/2014/main" id="{5E126C1A-DF94-724E-8EDB-D39D2C40D238}"/>
              </a:ext>
            </a:extLst>
          </p:cNvPr>
          <p:cNvGraphicFramePr>
            <a:graphicFrameLocks noGrp="1"/>
          </p:cNvGraphicFramePr>
          <p:nvPr/>
        </p:nvGraphicFramePr>
        <p:xfrm>
          <a:off x="0" y="5616398"/>
          <a:ext cx="6522398" cy="413720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261199">
                  <a:extLst>
                    <a:ext uri="{9D8B030D-6E8A-4147-A177-3AD203B41FA5}">
                      <a16:colId xmlns:a16="http://schemas.microsoft.com/office/drawing/2014/main" val="1062734036"/>
                    </a:ext>
                  </a:extLst>
                </a:gridCol>
                <a:gridCol w="3261199">
                  <a:extLst>
                    <a:ext uri="{9D8B030D-6E8A-4147-A177-3AD203B41FA5}">
                      <a16:colId xmlns:a16="http://schemas.microsoft.com/office/drawing/2014/main" val="2844254734"/>
                    </a:ext>
                  </a:extLst>
                </a:gridCol>
              </a:tblGrid>
              <a:tr h="716790">
                <a:tc>
                  <a:txBody>
                    <a:bodyPr/>
                    <a:lstStyle/>
                    <a:p>
                      <a:r>
                        <a:rPr lang="en-GB" sz="2600" b="0" dirty="0">
                          <a:solidFill>
                            <a:srgbClr val="DD2909"/>
                          </a:solidFill>
                          <a:latin typeface="Gill Sans MT" panose="020B0502020104020203" pitchFamily="34" charset="77"/>
                        </a:rPr>
                        <a:t>Synonyms:</a:t>
                      </a:r>
                    </a:p>
                    <a:p>
                      <a:pPr marL="0" marR="0" lvl="0" indent="0" algn="ctr" defTabSz="584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0" dirty="0">
                          <a:solidFill>
                            <a:schemeClr val="tx1"/>
                          </a:solidFill>
                          <a:latin typeface="Gill Sans MT" panose="020B0502020104020203" pitchFamily="34" charset="77"/>
                        </a:rPr>
                        <a:t>(words with same / similar meaning)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0365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365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365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365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600" b="0" dirty="0">
                          <a:solidFill>
                            <a:srgbClr val="DD2909"/>
                          </a:solidFill>
                          <a:latin typeface="Gill Sans MT" panose="020B0502020104020203" pitchFamily="34" charset="77"/>
                        </a:rPr>
                        <a:t>Antonyms:</a:t>
                      </a:r>
                    </a:p>
                    <a:p>
                      <a:r>
                        <a:rPr lang="en-GB" sz="1400" b="0" dirty="0">
                          <a:solidFill>
                            <a:schemeClr val="tx1"/>
                          </a:solidFill>
                          <a:latin typeface="Gill Sans MT" panose="020B0502020104020203" pitchFamily="34" charset="77"/>
                        </a:rPr>
                        <a:t>(words with opposite meaning)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0365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365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365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365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67075473"/>
                  </a:ext>
                </a:extLst>
              </a:tr>
              <a:tr h="1351811">
                <a:tc>
                  <a:txBody>
                    <a:bodyPr/>
                    <a:lstStyle/>
                    <a:p>
                      <a:r>
                        <a:rPr lang="en-GB" sz="2600" dirty="0">
                          <a:latin typeface="Gill Sans MT" panose="020B0502020104020203" pitchFamily="34" charset="77"/>
                        </a:rPr>
                        <a:t> 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0365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365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365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365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GB" sz="2600" dirty="0">
                        <a:latin typeface="Gill Sans MT" panose="020B0502020104020203" pitchFamily="34" charset="77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365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365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365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365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215792217"/>
                  </a:ext>
                </a:extLst>
              </a:tr>
              <a:tr h="716790">
                <a:tc>
                  <a:txBody>
                    <a:bodyPr/>
                    <a:lstStyle/>
                    <a:p>
                      <a:pPr marL="0" marR="0" lvl="0" indent="0" algn="ctr" defTabSz="584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600" b="0" dirty="0">
                          <a:solidFill>
                            <a:srgbClr val="DD2909"/>
                          </a:solidFill>
                          <a:latin typeface="Gill Sans MT" panose="020B0502020104020203" pitchFamily="34" charset="77"/>
                        </a:rPr>
                        <a:t>Rhymes:</a:t>
                      </a:r>
                    </a:p>
                    <a:p>
                      <a:pPr marL="0" marR="0" lvl="0" indent="0" algn="ctr" defTabSz="584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0" dirty="0">
                          <a:solidFill>
                            <a:schemeClr val="tx1"/>
                          </a:solidFill>
                          <a:latin typeface="Gill Sans MT" panose="020B0502020104020203" pitchFamily="34" charset="77"/>
                        </a:rPr>
                        <a:t>(words that sound the same)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0365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365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365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365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84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600" b="0" dirty="0">
                          <a:solidFill>
                            <a:srgbClr val="DD2909"/>
                          </a:solidFill>
                          <a:latin typeface="Gill Sans MT" panose="020B0502020104020203" pitchFamily="34" charset="77"/>
                        </a:rPr>
                        <a:t>Link Words:</a:t>
                      </a:r>
                    </a:p>
                    <a:p>
                      <a:pPr marL="0" marR="0" lvl="0" indent="0" algn="ctr" defTabSz="584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0" dirty="0">
                          <a:solidFill>
                            <a:schemeClr val="tx1"/>
                          </a:solidFill>
                          <a:latin typeface="Gill Sans MT" panose="020B0502020104020203" pitchFamily="34" charset="77"/>
                        </a:rPr>
                        <a:t>(Example: football = pitch, team, player)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0365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365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365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365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863132678"/>
                  </a:ext>
                </a:extLst>
              </a:tr>
              <a:tr h="1351811">
                <a:tc>
                  <a:txBody>
                    <a:bodyPr/>
                    <a:lstStyle/>
                    <a:p>
                      <a:endParaRPr lang="en-GB" sz="2600" dirty="0">
                        <a:latin typeface="Gill Sans MT" panose="020B0502020104020203" pitchFamily="34" charset="77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365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365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365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365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GB" sz="2600" dirty="0">
                        <a:latin typeface="Gill Sans MT" panose="020B0502020104020203" pitchFamily="34" charset="77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365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365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365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365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851319385"/>
                  </a:ext>
                </a:extLst>
              </a:tr>
            </a:tbl>
          </a:graphicData>
        </a:graphic>
      </p:graphicFrame>
      <p:sp>
        <p:nvSpPr>
          <p:cNvPr id="3" name="Rounded Rectangle 2">
            <a:extLst>
              <a:ext uri="{FF2B5EF4-FFF2-40B4-BE49-F238E27FC236}">
                <a16:creationId xmlns:a16="http://schemas.microsoft.com/office/drawing/2014/main" id="{F6EBC672-2A25-9A4F-BEA5-DD15238F7A08}"/>
              </a:ext>
            </a:extLst>
          </p:cNvPr>
          <p:cNvSpPr/>
          <p:nvPr/>
        </p:nvSpPr>
        <p:spPr>
          <a:xfrm>
            <a:off x="4049306" y="4519916"/>
            <a:ext cx="5331577" cy="1099584"/>
          </a:xfrm>
          <a:prstGeom prst="round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GB" sz="24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Light"/>
            </a:endParaRP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0C0EB75B-CE44-7846-AB22-8FD283C0F727}"/>
              </a:ext>
            </a:extLst>
          </p:cNvPr>
          <p:cNvCxnSpPr>
            <a:cxnSpLocks/>
          </p:cNvCxnSpPr>
          <p:nvPr/>
        </p:nvCxnSpPr>
        <p:spPr>
          <a:xfrm>
            <a:off x="9230050" y="4527937"/>
            <a:ext cx="3774750" cy="23084"/>
          </a:xfrm>
          <a:prstGeom prst="line">
            <a:avLst/>
          </a:prstGeom>
          <a:ln w="9525" cap="flat" cmpd="sng" algn="ctr">
            <a:solidFill>
              <a:srgbClr val="0365C0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FB28A97C-5AC4-BD49-B3AB-E8446B04A0F7}"/>
              </a:ext>
            </a:extLst>
          </p:cNvPr>
          <p:cNvCxnSpPr>
            <a:cxnSpLocks/>
          </p:cNvCxnSpPr>
          <p:nvPr/>
        </p:nvCxnSpPr>
        <p:spPr>
          <a:xfrm>
            <a:off x="9230050" y="5619500"/>
            <a:ext cx="3774750" cy="0"/>
          </a:xfrm>
          <a:prstGeom prst="line">
            <a:avLst/>
          </a:prstGeom>
          <a:ln w="9525" cap="flat" cmpd="sng" algn="ctr">
            <a:solidFill>
              <a:srgbClr val="0365C0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46" name="Word Class">
            <a:extLst>
              <a:ext uri="{FF2B5EF4-FFF2-40B4-BE49-F238E27FC236}">
                <a16:creationId xmlns:a16="http://schemas.microsoft.com/office/drawing/2014/main" id="{21640A06-AF8A-9643-B8EB-F336ADD7BF49}"/>
              </a:ext>
            </a:extLst>
          </p:cNvPr>
          <p:cNvSpPr txBox="1"/>
          <p:nvPr/>
        </p:nvSpPr>
        <p:spPr>
          <a:xfrm>
            <a:off x="6584702" y="5627194"/>
            <a:ext cx="3170741" cy="53347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2600">
                <a:solidFill>
                  <a:schemeClr val="accent1"/>
                </a:solidFill>
                <a:latin typeface="Gill Sans SemiBold"/>
                <a:ea typeface="Gill Sans SemiBold"/>
                <a:cs typeface="Gill Sans SemiBold"/>
                <a:sym typeface="Gill Sans SemiBold"/>
              </a:defRPr>
            </a:lvl1pPr>
          </a:lstStyle>
          <a:p>
            <a:r>
              <a:rPr lang="en-GB" sz="2800" dirty="0">
                <a:solidFill>
                  <a:srgbClr val="C92405"/>
                </a:solidFill>
                <a:latin typeface="Gill Sans MT" panose="020B0502020104020203" pitchFamily="34" charset="77"/>
              </a:rPr>
              <a:t>Draw your sentence:</a:t>
            </a:r>
            <a:endParaRPr sz="2800" dirty="0">
              <a:solidFill>
                <a:srgbClr val="C92405"/>
              </a:solidFill>
              <a:latin typeface="Gill Sans MT" panose="020B0502020104020203" pitchFamily="34" charset="77"/>
            </a:endParaRPr>
          </a:p>
        </p:txBody>
      </p:sp>
      <p:cxnSp>
        <p:nvCxnSpPr>
          <p:cNvPr id="47" name="Straight Connector 46">
            <a:extLst>
              <a:ext uri="{FF2B5EF4-FFF2-40B4-BE49-F238E27FC236}">
                <a16:creationId xmlns:a16="http://schemas.microsoft.com/office/drawing/2014/main" id="{12BEAB5B-888F-AB4B-8084-B7517E46124D}"/>
              </a:ext>
            </a:extLst>
          </p:cNvPr>
          <p:cNvCxnSpPr>
            <a:cxnSpLocks/>
          </p:cNvCxnSpPr>
          <p:nvPr/>
        </p:nvCxnSpPr>
        <p:spPr>
          <a:xfrm>
            <a:off x="6502400" y="834297"/>
            <a:ext cx="0" cy="3443268"/>
          </a:xfrm>
          <a:prstGeom prst="line">
            <a:avLst/>
          </a:prstGeom>
          <a:ln w="9525" cap="flat" cmpd="sng" algn="ctr">
            <a:solidFill>
              <a:srgbClr val="0365C0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48" name="Word Class">
            <a:extLst>
              <a:ext uri="{FF2B5EF4-FFF2-40B4-BE49-F238E27FC236}">
                <a16:creationId xmlns:a16="http://schemas.microsoft.com/office/drawing/2014/main" id="{B87BA57F-911C-9345-ADD2-5EB8324B7021}"/>
              </a:ext>
            </a:extLst>
          </p:cNvPr>
          <p:cNvSpPr txBox="1"/>
          <p:nvPr/>
        </p:nvSpPr>
        <p:spPr>
          <a:xfrm>
            <a:off x="6584702" y="1015294"/>
            <a:ext cx="3912327" cy="53347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50800" tIns="50800" rIns="50800" bIns="50800" anchor="ctr">
            <a:spAutoFit/>
          </a:bodyPr>
          <a:lstStyle>
            <a:lvl1pPr>
              <a:defRPr sz="2600">
                <a:solidFill>
                  <a:schemeClr val="accent1"/>
                </a:solidFill>
                <a:latin typeface="Gill Sans SemiBold"/>
                <a:ea typeface="Gill Sans SemiBold"/>
                <a:cs typeface="Gill Sans SemiBold"/>
                <a:sym typeface="Gill Sans SemiBold"/>
              </a:defRPr>
            </a:lvl1pPr>
          </a:lstStyle>
          <a:p>
            <a:pPr algn="l"/>
            <a:r>
              <a:rPr lang="en-GB" sz="2800" dirty="0">
                <a:solidFill>
                  <a:srgbClr val="C92405"/>
                </a:solidFill>
                <a:latin typeface="Gill Sans MT" panose="020B0502020104020203" pitchFamily="34" charset="77"/>
              </a:rPr>
              <a:t>Use it in a sentence:</a:t>
            </a:r>
            <a:endParaRPr sz="2800" dirty="0">
              <a:solidFill>
                <a:srgbClr val="C92405"/>
              </a:solidFill>
              <a:latin typeface="Gill Sans MT" panose="020B0502020104020203" pitchFamily="34" charset="77"/>
            </a:endParaRPr>
          </a:p>
        </p:txBody>
      </p:sp>
      <p:sp>
        <p:nvSpPr>
          <p:cNvPr id="148" name="Grasshopper Word of the Day"/>
          <p:cNvSpPr txBox="1"/>
          <p:nvPr/>
        </p:nvSpPr>
        <p:spPr>
          <a:xfrm>
            <a:off x="1302106" y="17462"/>
            <a:ext cx="9802363" cy="117981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700" b="1">
                <a:solidFill>
                  <a:schemeClr val="accent5"/>
                </a:solidFill>
                <a:latin typeface="American Typewriter"/>
                <a:ea typeface="American Typewriter"/>
                <a:cs typeface="American Typewriter"/>
                <a:sym typeface="American Typewriter"/>
              </a:defRPr>
            </a:lvl1pPr>
          </a:lstStyle>
          <a:p>
            <a:r>
              <a:rPr lang="en-GB" sz="7000" dirty="0">
                <a:solidFill>
                  <a:srgbClr val="00AEEE"/>
                </a:solidFill>
                <a:latin typeface="Gill Sans MT" panose="020B0502020104020203" pitchFamily="34" charset="77"/>
              </a:rPr>
              <a:t>Vocabulary Laboratory</a:t>
            </a:r>
            <a:endParaRPr sz="7000" dirty="0">
              <a:solidFill>
                <a:srgbClr val="00AEEE"/>
              </a:solidFill>
              <a:latin typeface="Gill Sans MT" panose="020B0502020104020203" pitchFamily="34" charset="77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E1C808EC-8455-CA43-8401-6823600E178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10" r="12019" b="14894"/>
          <a:stretch/>
        </p:blipFill>
        <p:spPr>
          <a:xfrm>
            <a:off x="11489491" y="339363"/>
            <a:ext cx="1622203" cy="1340029"/>
          </a:xfrm>
          <a:prstGeom prst="rect">
            <a:avLst/>
          </a:prstGeom>
        </p:spPr>
      </p:pic>
      <p:grpSp>
        <p:nvGrpSpPr>
          <p:cNvPr id="54" name="Group 53">
            <a:extLst>
              <a:ext uri="{FF2B5EF4-FFF2-40B4-BE49-F238E27FC236}">
                <a16:creationId xmlns:a16="http://schemas.microsoft.com/office/drawing/2014/main" id="{A82874A9-E32D-124C-8613-05482F0523A3}"/>
              </a:ext>
            </a:extLst>
          </p:cNvPr>
          <p:cNvGrpSpPr/>
          <p:nvPr/>
        </p:nvGrpSpPr>
        <p:grpSpPr>
          <a:xfrm rot="8845784">
            <a:off x="-8510484" y="2077609"/>
            <a:ext cx="8917924" cy="15439250"/>
            <a:chOff x="11782763" y="-862597"/>
            <a:chExt cx="8917924" cy="15439250"/>
          </a:xfrm>
        </p:grpSpPr>
        <p:sp>
          <p:nvSpPr>
            <p:cNvPr id="55" name="Rectangle 54">
              <a:extLst>
                <a:ext uri="{FF2B5EF4-FFF2-40B4-BE49-F238E27FC236}">
                  <a16:creationId xmlns:a16="http://schemas.microsoft.com/office/drawing/2014/main" id="{C38AC6DB-B440-4147-958A-EA8A6D2C6896}"/>
                </a:ext>
              </a:extLst>
            </p:cNvPr>
            <p:cNvSpPr/>
            <p:nvPr/>
          </p:nvSpPr>
          <p:spPr>
            <a:xfrm rot="896267" flipH="1">
              <a:off x="12315522" y="-525755"/>
              <a:ext cx="8385165" cy="15102408"/>
            </a:xfrm>
            <a:prstGeom prst="rect">
              <a:avLst/>
            </a:prstGeom>
            <a:solidFill>
              <a:srgbClr val="38E1FF"/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  <p:sp>
          <p:nvSpPr>
            <p:cNvPr id="56" name="Rectangle 55">
              <a:extLst>
                <a:ext uri="{FF2B5EF4-FFF2-40B4-BE49-F238E27FC236}">
                  <a16:creationId xmlns:a16="http://schemas.microsoft.com/office/drawing/2014/main" id="{DA48E428-6FC2-4646-A3EE-F1C389DEE3EE}"/>
                </a:ext>
              </a:extLst>
            </p:cNvPr>
            <p:cNvSpPr/>
            <p:nvPr/>
          </p:nvSpPr>
          <p:spPr>
            <a:xfrm rot="896267" flipH="1">
              <a:off x="11782763" y="-862597"/>
              <a:ext cx="6869178" cy="15102408"/>
            </a:xfrm>
            <a:prstGeom prst="rect">
              <a:avLst/>
            </a:prstGeom>
            <a:solidFill>
              <a:srgbClr val="38E1FF">
                <a:alpha val="33000"/>
              </a:srgbClr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</p:grpSp>
      <p:cxnSp>
        <p:nvCxnSpPr>
          <p:cNvPr id="57" name="Straight Connector 56">
            <a:extLst>
              <a:ext uri="{FF2B5EF4-FFF2-40B4-BE49-F238E27FC236}">
                <a16:creationId xmlns:a16="http://schemas.microsoft.com/office/drawing/2014/main" id="{19C2E683-E563-EC4A-8BCC-97B73FE19449}"/>
              </a:ext>
            </a:extLst>
          </p:cNvPr>
          <p:cNvCxnSpPr>
            <a:cxnSpLocks/>
          </p:cNvCxnSpPr>
          <p:nvPr/>
        </p:nvCxnSpPr>
        <p:spPr>
          <a:xfrm>
            <a:off x="206685" y="1451841"/>
            <a:ext cx="3056466" cy="0"/>
          </a:xfrm>
          <a:prstGeom prst="line">
            <a:avLst/>
          </a:prstGeom>
          <a:ln w="9525" cap="flat" cmpd="sng" algn="ctr">
            <a:solidFill>
              <a:srgbClr val="0365C0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60" name="Straight Connector 59">
            <a:extLst>
              <a:ext uri="{FF2B5EF4-FFF2-40B4-BE49-F238E27FC236}">
                <a16:creationId xmlns:a16="http://schemas.microsoft.com/office/drawing/2014/main" id="{5D8D83E5-1C51-AE4B-956A-5207505C9075}"/>
              </a:ext>
            </a:extLst>
          </p:cNvPr>
          <p:cNvCxnSpPr>
            <a:cxnSpLocks/>
          </p:cNvCxnSpPr>
          <p:nvPr/>
        </p:nvCxnSpPr>
        <p:spPr>
          <a:xfrm>
            <a:off x="6681048" y="1451841"/>
            <a:ext cx="2849277" cy="0"/>
          </a:xfrm>
          <a:prstGeom prst="line">
            <a:avLst/>
          </a:prstGeom>
          <a:ln w="9525" cap="flat" cmpd="sng" algn="ctr">
            <a:solidFill>
              <a:srgbClr val="0365C0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91266852"/>
      </p:ext>
    </p:extLst>
  </p:cSld>
  <p:clrMapOvr>
    <a:masterClrMapping/>
  </p:clrMapOvr>
  <p:transition spd="med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oup 42">
            <a:extLst>
              <a:ext uri="{FF2B5EF4-FFF2-40B4-BE49-F238E27FC236}">
                <a16:creationId xmlns:a16="http://schemas.microsoft.com/office/drawing/2014/main" id="{37D75134-4940-2E43-970D-7151127F0958}"/>
              </a:ext>
            </a:extLst>
          </p:cNvPr>
          <p:cNvGrpSpPr/>
          <p:nvPr/>
        </p:nvGrpSpPr>
        <p:grpSpPr>
          <a:xfrm rot="19711631">
            <a:off x="13071077" y="-3913484"/>
            <a:ext cx="8917924" cy="15439250"/>
            <a:chOff x="11782763" y="-862597"/>
            <a:chExt cx="8917924" cy="15439250"/>
          </a:xfrm>
        </p:grpSpPr>
        <p:sp>
          <p:nvSpPr>
            <p:cNvPr id="44" name="Rectangle 43">
              <a:extLst>
                <a:ext uri="{FF2B5EF4-FFF2-40B4-BE49-F238E27FC236}">
                  <a16:creationId xmlns:a16="http://schemas.microsoft.com/office/drawing/2014/main" id="{0DE4B2CD-9BA7-F745-975D-04D6E068AAAF}"/>
                </a:ext>
              </a:extLst>
            </p:cNvPr>
            <p:cNvSpPr/>
            <p:nvPr/>
          </p:nvSpPr>
          <p:spPr>
            <a:xfrm rot="896267" flipH="1">
              <a:off x="12315522" y="-525755"/>
              <a:ext cx="8385165" cy="15102408"/>
            </a:xfrm>
            <a:prstGeom prst="rect">
              <a:avLst/>
            </a:prstGeom>
            <a:solidFill>
              <a:srgbClr val="38E1FF"/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E68024AA-F9BA-D840-9EF5-E93003D788D2}"/>
                </a:ext>
              </a:extLst>
            </p:cNvPr>
            <p:cNvSpPr/>
            <p:nvPr/>
          </p:nvSpPr>
          <p:spPr>
            <a:xfrm rot="896267" flipH="1">
              <a:off x="11782763" y="-862597"/>
              <a:ext cx="6869178" cy="15102408"/>
            </a:xfrm>
            <a:prstGeom prst="rect">
              <a:avLst/>
            </a:prstGeom>
            <a:solidFill>
              <a:srgbClr val="38E1FF">
                <a:alpha val="33000"/>
              </a:srgbClr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</p:grpSp>
      <p:graphicFrame>
        <p:nvGraphicFramePr>
          <p:cNvPr id="2" name="Table 2">
            <a:extLst>
              <a:ext uri="{FF2B5EF4-FFF2-40B4-BE49-F238E27FC236}">
                <a16:creationId xmlns:a16="http://schemas.microsoft.com/office/drawing/2014/main" id="{5E126C1A-DF94-724E-8EDB-D39D2C40D238}"/>
              </a:ext>
            </a:extLst>
          </p:cNvPr>
          <p:cNvGraphicFramePr>
            <a:graphicFrameLocks noGrp="1"/>
          </p:cNvGraphicFramePr>
          <p:nvPr/>
        </p:nvGraphicFramePr>
        <p:xfrm>
          <a:off x="0" y="1197272"/>
          <a:ext cx="13004800" cy="853886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502400">
                  <a:extLst>
                    <a:ext uri="{9D8B030D-6E8A-4147-A177-3AD203B41FA5}">
                      <a16:colId xmlns:a16="http://schemas.microsoft.com/office/drawing/2014/main" val="1062734036"/>
                    </a:ext>
                  </a:extLst>
                </a:gridCol>
                <a:gridCol w="6502400">
                  <a:extLst>
                    <a:ext uri="{9D8B030D-6E8A-4147-A177-3AD203B41FA5}">
                      <a16:colId xmlns:a16="http://schemas.microsoft.com/office/drawing/2014/main" val="2844254734"/>
                    </a:ext>
                  </a:extLst>
                </a:gridCol>
              </a:tblGrid>
              <a:tr h="635235">
                <a:tc>
                  <a:txBody>
                    <a:bodyPr/>
                    <a:lstStyle/>
                    <a:p>
                      <a:pPr algn="ctr"/>
                      <a:r>
                        <a:rPr lang="en-GB" sz="2600" b="0" dirty="0">
                          <a:solidFill>
                            <a:srgbClr val="0365C0"/>
                          </a:solidFill>
                          <a:latin typeface="Gill Sans MT" panose="020B0502020104020203" pitchFamily="34" charset="77"/>
                        </a:rPr>
                        <a:t>Word: </a:t>
                      </a:r>
                      <a:r>
                        <a:rPr lang="en-GB" sz="2600" b="0" dirty="0">
                          <a:solidFill>
                            <a:schemeClr val="tx1"/>
                          </a:solidFill>
                          <a:latin typeface="Gill Sans MT" panose="020B0502020104020203" pitchFamily="34" charset="77"/>
                        </a:rPr>
                        <a:t>law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0365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365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365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365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600" b="0" dirty="0">
                          <a:solidFill>
                            <a:srgbClr val="0365C0"/>
                          </a:solidFill>
                          <a:latin typeface="Gill Sans MT" panose="020B0502020104020203" pitchFamily="34" charset="77"/>
                        </a:rPr>
                        <a:t>Word:</a:t>
                      </a:r>
                      <a:r>
                        <a:rPr lang="en-GB" sz="2600" b="0" dirty="0">
                          <a:solidFill>
                            <a:schemeClr val="tx1"/>
                          </a:solidFill>
                          <a:latin typeface="Gill Sans MT" panose="020B0502020104020203" pitchFamily="34" charset="77"/>
                        </a:rPr>
                        <a:t> body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0365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365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365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365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67075473"/>
                  </a:ext>
                </a:extLst>
              </a:tr>
              <a:tr h="3634198">
                <a:tc>
                  <a:txBody>
                    <a:bodyPr/>
                    <a:lstStyle/>
                    <a:p>
                      <a:pPr algn="l"/>
                      <a:r>
                        <a:rPr lang="en-GB" sz="2600" dirty="0">
                          <a:solidFill>
                            <a:schemeClr val="tx1"/>
                          </a:solidFill>
                          <a:latin typeface="Gill Sans MT" panose="020B0502020104020203" pitchFamily="34" charset="77"/>
                        </a:rPr>
                        <a:t> 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0365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365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365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365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GB" sz="2600" dirty="0">
                        <a:solidFill>
                          <a:schemeClr val="tx1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365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365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365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365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215792217"/>
                  </a:ext>
                </a:extLst>
              </a:tr>
              <a:tr h="635235">
                <a:tc>
                  <a:txBody>
                    <a:bodyPr/>
                    <a:lstStyle/>
                    <a:p>
                      <a:pPr marL="0" marR="0" lvl="0" indent="0" algn="ctr" defTabSz="584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600" b="0" dirty="0">
                          <a:solidFill>
                            <a:srgbClr val="0365C0"/>
                          </a:solidFill>
                          <a:latin typeface="Gill Sans MT" panose="020B0502020104020203" pitchFamily="34" charset="77"/>
                        </a:rPr>
                        <a:t>Word:</a:t>
                      </a:r>
                      <a:r>
                        <a:rPr lang="en-GB" sz="2600" b="0" dirty="0">
                          <a:solidFill>
                            <a:schemeClr val="tx1"/>
                          </a:solidFill>
                          <a:latin typeface="Gill Sans MT" panose="020B0502020104020203" pitchFamily="34" charset="77"/>
                        </a:rPr>
                        <a:t> prison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0365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365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365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365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84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600" b="0" dirty="0">
                          <a:solidFill>
                            <a:srgbClr val="0365C0"/>
                          </a:solidFill>
                          <a:latin typeface="Gill Sans MT" panose="020B0502020104020203" pitchFamily="34" charset="77"/>
                        </a:rPr>
                        <a:t>Word: </a:t>
                      </a:r>
                      <a:r>
                        <a:rPr lang="en-GB" sz="2600" b="0" dirty="0">
                          <a:solidFill>
                            <a:schemeClr val="tx1"/>
                          </a:solidFill>
                          <a:latin typeface="Gill Sans MT" panose="020B0502020104020203" pitchFamily="34" charset="77"/>
                        </a:rPr>
                        <a:t>hotel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0365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365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365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365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863132678"/>
                  </a:ext>
                </a:extLst>
              </a:tr>
              <a:tr h="3634198">
                <a:tc>
                  <a:txBody>
                    <a:bodyPr/>
                    <a:lstStyle/>
                    <a:p>
                      <a:endParaRPr lang="en-GB" sz="2600" dirty="0">
                        <a:latin typeface="Gill Sans MT" panose="020B0502020104020203" pitchFamily="34" charset="77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365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365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365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365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GB" sz="2600" dirty="0">
                        <a:latin typeface="Gill Sans MT" panose="020B0502020104020203" pitchFamily="34" charset="77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365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365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365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365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851319385"/>
                  </a:ext>
                </a:extLst>
              </a:tr>
            </a:tbl>
          </a:graphicData>
        </a:graphic>
      </p:graphicFrame>
      <p:sp>
        <p:nvSpPr>
          <p:cNvPr id="148" name="Grasshopper Word of the Day"/>
          <p:cNvSpPr txBox="1"/>
          <p:nvPr/>
        </p:nvSpPr>
        <p:spPr>
          <a:xfrm>
            <a:off x="324857" y="17462"/>
            <a:ext cx="9121088" cy="117981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700" b="1">
                <a:solidFill>
                  <a:schemeClr val="accent5"/>
                </a:solidFill>
                <a:latin typeface="American Typewriter"/>
                <a:ea typeface="American Typewriter"/>
                <a:cs typeface="American Typewriter"/>
                <a:sym typeface="American Typewriter"/>
              </a:defRPr>
            </a:lvl1pPr>
          </a:lstStyle>
          <a:p>
            <a:r>
              <a:rPr lang="en-GB" sz="7000" dirty="0">
                <a:solidFill>
                  <a:srgbClr val="00AEEE"/>
                </a:solidFill>
                <a:latin typeface="Gill Sans MT" panose="020B0502020104020203" pitchFamily="34" charset="77"/>
              </a:rPr>
              <a:t>Vocabulary Visualiser</a:t>
            </a:r>
            <a:endParaRPr sz="7000" dirty="0">
              <a:solidFill>
                <a:srgbClr val="00AEEE"/>
              </a:solidFill>
              <a:latin typeface="Gill Sans MT" panose="020B0502020104020203" pitchFamily="34" charset="77"/>
            </a:endParaRPr>
          </a:p>
        </p:txBody>
      </p:sp>
      <p:grpSp>
        <p:nvGrpSpPr>
          <p:cNvPr id="54" name="Group 53">
            <a:extLst>
              <a:ext uri="{FF2B5EF4-FFF2-40B4-BE49-F238E27FC236}">
                <a16:creationId xmlns:a16="http://schemas.microsoft.com/office/drawing/2014/main" id="{A82874A9-E32D-124C-8613-05482F0523A3}"/>
              </a:ext>
            </a:extLst>
          </p:cNvPr>
          <p:cNvGrpSpPr/>
          <p:nvPr/>
        </p:nvGrpSpPr>
        <p:grpSpPr>
          <a:xfrm rot="8845784">
            <a:off x="-8510484" y="2077609"/>
            <a:ext cx="8917924" cy="15439250"/>
            <a:chOff x="11782763" y="-862597"/>
            <a:chExt cx="8917924" cy="15439250"/>
          </a:xfrm>
        </p:grpSpPr>
        <p:sp>
          <p:nvSpPr>
            <p:cNvPr id="55" name="Rectangle 54">
              <a:extLst>
                <a:ext uri="{FF2B5EF4-FFF2-40B4-BE49-F238E27FC236}">
                  <a16:creationId xmlns:a16="http://schemas.microsoft.com/office/drawing/2014/main" id="{C38AC6DB-B440-4147-958A-EA8A6D2C6896}"/>
                </a:ext>
              </a:extLst>
            </p:cNvPr>
            <p:cNvSpPr/>
            <p:nvPr/>
          </p:nvSpPr>
          <p:spPr>
            <a:xfrm rot="896267" flipH="1">
              <a:off x="12315522" y="-525755"/>
              <a:ext cx="8385165" cy="15102408"/>
            </a:xfrm>
            <a:prstGeom prst="rect">
              <a:avLst/>
            </a:prstGeom>
            <a:solidFill>
              <a:srgbClr val="38E1FF"/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  <p:sp>
          <p:nvSpPr>
            <p:cNvPr id="56" name="Rectangle 55">
              <a:extLst>
                <a:ext uri="{FF2B5EF4-FFF2-40B4-BE49-F238E27FC236}">
                  <a16:creationId xmlns:a16="http://schemas.microsoft.com/office/drawing/2014/main" id="{DA48E428-6FC2-4646-A3EE-F1C389DEE3EE}"/>
                </a:ext>
              </a:extLst>
            </p:cNvPr>
            <p:cNvSpPr/>
            <p:nvPr/>
          </p:nvSpPr>
          <p:spPr>
            <a:xfrm rot="896267" flipH="1">
              <a:off x="11782763" y="-862597"/>
              <a:ext cx="6869178" cy="15102408"/>
            </a:xfrm>
            <a:prstGeom prst="rect">
              <a:avLst/>
            </a:prstGeom>
            <a:solidFill>
              <a:srgbClr val="38E1FF">
                <a:alpha val="33000"/>
              </a:srgbClr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</p:grpSp>
      <p:sp>
        <p:nvSpPr>
          <p:cNvPr id="4" name="TextBox 3">
            <a:extLst>
              <a:ext uri="{FF2B5EF4-FFF2-40B4-BE49-F238E27FC236}">
                <a16:creationId xmlns:a16="http://schemas.microsoft.com/office/drawing/2014/main" id="{F960320C-5CFE-6448-A62D-AEE5B25DC1E7}"/>
              </a:ext>
            </a:extLst>
          </p:cNvPr>
          <p:cNvSpPr txBox="1"/>
          <p:nvPr/>
        </p:nvSpPr>
        <p:spPr>
          <a:xfrm>
            <a:off x="9398239" y="128282"/>
            <a:ext cx="2278637" cy="93358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GB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Gill Sans MT" panose="020B0502020104020203" pitchFamily="34" charset="77"/>
                <a:sym typeface="Helvetica Light"/>
              </a:rPr>
              <a:t>Draw the </a:t>
            </a:r>
            <a:r>
              <a:rPr kumimoji="0" lang="en-GB" sz="1800" b="1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Gill Sans MT" panose="020B0502020104020203" pitchFamily="34" charset="77"/>
                <a:sym typeface="Helvetica Light"/>
              </a:rPr>
              <a:t>Grasshopper</a:t>
            </a:r>
            <a:r>
              <a:rPr kumimoji="0" lang="en-GB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Gill Sans MT" panose="020B0502020104020203" pitchFamily="34" charset="77"/>
                <a:sym typeface="Helvetica Light"/>
              </a:rPr>
              <a:t> words and bring them to life.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E1C808EC-8455-CA43-8401-6823600E178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10" r="12019" b="14894"/>
          <a:stretch/>
        </p:blipFill>
        <p:spPr>
          <a:xfrm>
            <a:off x="-1454" y="8852728"/>
            <a:ext cx="971450" cy="802471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CB397327-F896-5F47-97C7-A835D9998C2D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499" t="16006" r="27914" b="20497"/>
          <a:stretch/>
        </p:blipFill>
        <p:spPr>
          <a:xfrm>
            <a:off x="11514957" y="17462"/>
            <a:ext cx="1600913" cy="18004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2296482"/>
      </p:ext>
    </p:extLst>
  </p:cSld>
  <p:clrMapOvr>
    <a:masterClrMapping/>
  </p:clrMapOvr>
  <p:transition spd="med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oup 42">
            <a:extLst>
              <a:ext uri="{FF2B5EF4-FFF2-40B4-BE49-F238E27FC236}">
                <a16:creationId xmlns:a16="http://schemas.microsoft.com/office/drawing/2014/main" id="{37D75134-4940-2E43-970D-7151127F0958}"/>
              </a:ext>
            </a:extLst>
          </p:cNvPr>
          <p:cNvGrpSpPr/>
          <p:nvPr/>
        </p:nvGrpSpPr>
        <p:grpSpPr>
          <a:xfrm rot="19711631">
            <a:off x="13071077" y="-3913484"/>
            <a:ext cx="8917924" cy="15439250"/>
            <a:chOff x="11782763" y="-862597"/>
            <a:chExt cx="8917924" cy="15439250"/>
          </a:xfrm>
        </p:grpSpPr>
        <p:sp>
          <p:nvSpPr>
            <p:cNvPr id="44" name="Rectangle 43">
              <a:extLst>
                <a:ext uri="{FF2B5EF4-FFF2-40B4-BE49-F238E27FC236}">
                  <a16:creationId xmlns:a16="http://schemas.microsoft.com/office/drawing/2014/main" id="{0DE4B2CD-9BA7-F745-975D-04D6E068AAAF}"/>
                </a:ext>
              </a:extLst>
            </p:cNvPr>
            <p:cNvSpPr/>
            <p:nvPr/>
          </p:nvSpPr>
          <p:spPr>
            <a:xfrm rot="896267" flipH="1">
              <a:off x="12315522" y="-525755"/>
              <a:ext cx="8385165" cy="15102408"/>
            </a:xfrm>
            <a:prstGeom prst="rect">
              <a:avLst/>
            </a:prstGeom>
            <a:solidFill>
              <a:srgbClr val="38E1FF"/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E68024AA-F9BA-D840-9EF5-E93003D788D2}"/>
                </a:ext>
              </a:extLst>
            </p:cNvPr>
            <p:cNvSpPr/>
            <p:nvPr/>
          </p:nvSpPr>
          <p:spPr>
            <a:xfrm rot="896267" flipH="1">
              <a:off x="11782763" y="-862597"/>
              <a:ext cx="6869178" cy="15102408"/>
            </a:xfrm>
            <a:prstGeom prst="rect">
              <a:avLst/>
            </a:prstGeom>
            <a:solidFill>
              <a:srgbClr val="38E1FF">
                <a:alpha val="33000"/>
              </a:srgbClr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</p:grpSp>
      <p:graphicFrame>
        <p:nvGraphicFramePr>
          <p:cNvPr id="2" name="Table 2">
            <a:extLst>
              <a:ext uri="{FF2B5EF4-FFF2-40B4-BE49-F238E27FC236}">
                <a16:creationId xmlns:a16="http://schemas.microsoft.com/office/drawing/2014/main" id="{5E126C1A-DF94-724E-8EDB-D39D2C40D238}"/>
              </a:ext>
            </a:extLst>
          </p:cNvPr>
          <p:cNvGraphicFramePr>
            <a:graphicFrameLocks noGrp="1"/>
          </p:cNvGraphicFramePr>
          <p:nvPr/>
        </p:nvGraphicFramePr>
        <p:xfrm>
          <a:off x="0" y="1197272"/>
          <a:ext cx="13004800" cy="853886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502400">
                  <a:extLst>
                    <a:ext uri="{9D8B030D-6E8A-4147-A177-3AD203B41FA5}">
                      <a16:colId xmlns:a16="http://schemas.microsoft.com/office/drawing/2014/main" val="1062734036"/>
                    </a:ext>
                  </a:extLst>
                </a:gridCol>
                <a:gridCol w="6502400">
                  <a:extLst>
                    <a:ext uri="{9D8B030D-6E8A-4147-A177-3AD203B41FA5}">
                      <a16:colId xmlns:a16="http://schemas.microsoft.com/office/drawing/2014/main" val="2844254734"/>
                    </a:ext>
                  </a:extLst>
                </a:gridCol>
              </a:tblGrid>
              <a:tr h="635235">
                <a:tc>
                  <a:txBody>
                    <a:bodyPr/>
                    <a:lstStyle/>
                    <a:p>
                      <a:pPr algn="ctr"/>
                      <a:r>
                        <a:rPr lang="en-GB" sz="2600" b="0" dirty="0">
                          <a:solidFill>
                            <a:srgbClr val="0365C0"/>
                          </a:solidFill>
                          <a:latin typeface="Gill Sans MT" panose="020B0502020104020203" pitchFamily="34" charset="77"/>
                        </a:rPr>
                        <a:t>Word:</a:t>
                      </a:r>
                      <a:r>
                        <a:rPr lang="en-GB" sz="2600" b="0" dirty="0">
                          <a:solidFill>
                            <a:schemeClr val="tx1"/>
                          </a:solidFill>
                          <a:latin typeface="Gill Sans MT" panose="020B0502020104020203" pitchFamily="34" charset="77"/>
                        </a:rPr>
                        <a:t> ambiguous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0365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365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365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365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600" b="0" dirty="0">
                          <a:solidFill>
                            <a:srgbClr val="0365C0"/>
                          </a:solidFill>
                          <a:latin typeface="Gill Sans MT" panose="020B0502020104020203" pitchFamily="34" charset="77"/>
                        </a:rPr>
                        <a:t>Word:</a:t>
                      </a:r>
                      <a:r>
                        <a:rPr lang="en-GB" sz="2600" b="0" dirty="0">
                          <a:solidFill>
                            <a:schemeClr val="tx1"/>
                          </a:solidFill>
                          <a:latin typeface="Gill Sans MT" panose="020B0502020104020203" pitchFamily="34" charset="77"/>
                        </a:rPr>
                        <a:t> varied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0365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365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365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365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67075473"/>
                  </a:ext>
                </a:extLst>
              </a:tr>
              <a:tr h="3634198">
                <a:tc>
                  <a:txBody>
                    <a:bodyPr/>
                    <a:lstStyle/>
                    <a:p>
                      <a:pPr algn="l"/>
                      <a:r>
                        <a:rPr lang="en-GB" sz="2600" dirty="0">
                          <a:solidFill>
                            <a:schemeClr val="tx1"/>
                          </a:solidFill>
                          <a:latin typeface="Gill Sans MT" panose="020B0502020104020203" pitchFamily="34" charset="77"/>
                        </a:rPr>
                        <a:t> 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0365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365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365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365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GB" sz="2600" dirty="0">
                        <a:solidFill>
                          <a:schemeClr val="tx1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365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365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365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365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215792217"/>
                  </a:ext>
                </a:extLst>
              </a:tr>
              <a:tr h="635235">
                <a:tc>
                  <a:txBody>
                    <a:bodyPr/>
                    <a:lstStyle/>
                    <a:p>
                      <a:pPr marL="0" marR="0" lvl="0" indent="0" algn="ctr" defTabSz="584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600" b="0" dirty="0">
                          <a:solidFill>
                            <a:srgbClr val="0365C0"/>
                          </a:solidFill>
                          <a:latin typeface="Gill Sans MT" panose="020B0502020104020203" pitchFamily="34" charset="77"/>
                        </a:rPr>
                        <a:t>Word:</a:t>
                      </a:r>
                      <a:r>
                        <a:rPr lang="en-GB" sz="2600" b="0" dirty="0">
                          <a:solidFill>
                            <a:schemeClr val="tx1"/>
                          </a:solidFill>
                          <a:latin typeface="Gill Sans MT" panose="020B0502020104020203" pitchFamily="34" charset="77"/>
                        </a:rPr>
                        <a:t> bisect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0365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365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365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365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84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600" b="0" dirty="0">
                          <a:solidFill>
                            <a:srgbClr val="0365C0"/>
                          </a:solidFill>
                          <a:latin typeface="Gill Sans MT" panose="020B0502020104020203" pitchFamily="34" charset="77"/>
                        </a:rPr>
                        <a:t>Word:</a:t>
                      </a:r>
                      <a:r>
                        <a:rPr lang="en-GB" sz="2600" b="0" dirty="0">
                          <a:solidFill>
                            <a:schemeClr val="tx1"/>
                          </a:solidFill>
                          <a:latin typeface="Gill Sans MT" panose="020B0502020104020203" pitchFamily="34" charset="77"/>
                        </a:rPr>
                        <a:t> export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0365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365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365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365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863132678"/>
                  </a:ext>
                </a:extLst>
              </a:tr>
              <a:tr h="3634198">
                <a:tc>
                  <a:txBody>
                    <a:bodyPr/>
                    <a:lstStyle/>
                    <a:p>
                      <a:endParaRPr lang="en-GB" sz="2600" dirty="0">
                        <a:latin typeface="Gill Sans MT" panose="020B0502020104020203" pitchFamily="34" charset="77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365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365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365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365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GB" sz="2600" dirty="0">
                        <a:latin typeface="Gill Sans MT" panose="020B0502020104020203" pitchFamily="34" charset="77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365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365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365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365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851319385"/>
                  </a:ext>
                </a:extLst>
              </a:tr>
            </a:tbl>
          </a:graphicData>
        </a:graphic>
      </p:graphicFrame>
      <p:sp>
        <p:nvSpPr>
          <p:cNvPr id="148" name="Grasshopper Word of the Day"/>
          <p:cNvSpPr txBox="1"/>
          <p:nvPr/>
        </p:nvSpPr>
        <p:spPr>
          <a:xfrm>
            <a:off x="324857" y="17462"/>
            <a:ext cx="9121088" cy="117981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700" b="1">
                <a:solidFill>
                  <a:schemeClr val="accent5"/>
                </a:solidFill>
                <a:latin typeface="American Typewriter"/>
                <a:ea typeface="American Typewriter"/>
                <a:cs typeface="American Typewriter"/>
                <a:sym typeface="American Typewriter"/>
              </a:defRPr>
            </a:lvl1pPr>
          </a:lstStyle>
          <a:p>
            <a:r>
              <a:rPr lang="en-GB" sz="7000" dirty="0">
                <a:solidFill>
                  <a:srgbClr val="00AEEE"/>
                </a:solidFill>
                <a:latin typeface="Gill Sans MT" panose="020B0502020104020203" pitchFamily="34" charset="77"/>
              </a:rPr>
              <a:t>Vocabulary Visualiser</a:t>
            </a:r>
            <a:endParaRPr sz="7000" dirty="0">
              <a:solidFill>
                <a:srgbClr val="00AEEE"/>
              </a:solidFill>
              <a:latin typeface="Gill Sans MT" panose="020B0502020104020203" pitchFamily="34" charset="77"/>
            </a:endParaRPr>
          </a:p>
        </p:txBody>
      </p:sp>
      <p:grpSp>
        <p:nvGrpSpPr>
          <p:cNvPr id="54" name="Group 53">
            <a:extLst>
              <a:ext uri="{FF2B5EF4-FFF2-40B4-BE49-F238E27FC236}">
                <a16:creationId xmlns:a16="http://schemas.microsoft.com/office/drawing/2014/main" id="{A82874A9-E32D-124C-8613-05482F0523A3}"/>
              </a:ext>
            </a:extLst>
          </p:cNvPr>
          <p:cNvGrpSpPr/>
          <p:nvPr/>
        </p:nvGrpSpPr>
        <p:grpSpPr>
          <a:xfrm rot="8845784">
            <a:off x="-8510484" y="2077609"/>
            <a:ext cx="8917924" cy="15439250"/>
            <a:chOff x="11782763" y="-862597"/>
            <a:chExt cx="8917924" cy="15439250"/>
          </a:xfrm>
        </p:grpSpPr>
        <p:sp>
          <p:nvSpPr>
            <p:cNvPr id="55" name="Rectangle 54">
              <a:extLst>
                <a:ext uri="{FF2B5EF4-FFF2-40B4-BE49-F238E27FC236}">
                  <a16:creationId xmlns:a16="http://schemas.microsoft.com/office/drawing/2014/main" id="{C38AC6DB-B440-4147-958A-EA8A6D2C6896}"/>
                </a:ext>
              </a:extLst>
            </p:cNvPr>
            <p:cNvSpPr/>
            <p:nvPr/>
          </p:nvSpPr>
          <p:spPr>
            <a:xfrm rot="896267" flipH="1">
              <a:off x="12315522" y="-525755"/>
              <a:ext cx="8385165" cy="15102408"/>
            </a:xfrm>
            <a:prstGeom prst="rect">
              <a:avLst/>
            </a:prstGeom>
            <a:solidFill>
              <a:srgbClr val="38E1FF"/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  <p:sp>
          <p:nvSpPr>
            <p:cNvPr id="56" name="Rectangle 55">
              <a:extLst>
                <a:ext uri="{FF2B5EF4-FFF2-40B4-BE49-F238E27FC236}">
                  <a16:creationId xmlns:a16="http://schemas.microsoft.com/office/drawing/2014/main" id="{DA48E428-6FC2-4646-A3EE-F1C389DEE3EE}"/>
                </a:ext>
              </a:extLst>
            </p:cNvPr>
            <p:cNvSpPr/>
            <p:nvPr/>
          </p:nvSpPr>
          <p:spPr>
            <a:xfrm rot="896267" flipH="1">
              <a:off x="11782763" y="-862597"/>
              <a:ext cx="6869178" cy="15102408"/>
            </a:xfrm>
            <a:prstGeom prst="rect">
              <a:avLst/>
            </a:prstGeom>
            <a:solidFill>
              <a:srgbClr val="38E1FF">
                <a:alpha val="33000"/>
              </a:srgbClr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</p:grpSp>
      <p:sp>
        <p:nvSpPr>
          <p:cNvPr id="4" name="TextBox 3">
            <a:extLst>
              <a:ext uri="{FF2B5EF4-FFF2-40B4-BE49-F238E27FC236}">
                <a16:creationId xmlns:a16="http://schemas.microsoft.com/office/drawing/2014/main" id="{F960320C-5CFE-6448-A62D-AEE5B25DC1E7}"/>
              </a:ext>
            </a:extLst>
          </p:cNvPr>
          <p:cNvSpPr txBox="1"/>
          <p:nvPr/>
        </p:nvSpPr>
        <p:spPr>
          <a:xfrm>
            <a:off x="9380310" y="199998"/>
            <a:ext cx="2134647" cy="93358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GB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Gill Sans MT" panose="020B0502020104020203" pitchFamily="34" charset="77"/>
                <a:sym typeface="Helvetica Light"/>
              </a:rPr>
              <a:t>Draw the </a:t>
            </a:r>
            <a:r>
              <a:rPr kumimoji="0" lang="en-GB" sz="1800" b="1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Gill Sans MT" panose="020B0502020104020203" pitchFamily="34" charset="77"/>
                <a:sym typeface="Helvetica Light"/>
              </a:rPr>
              <a:t>Shinobi</a:t>
            </a:r>
            <a:r>
              <a:rPr kumimoji="0" lang="en-GB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Gill Sans MT" panose="020B0502020104020203" pitchFamily="34" charset="77"/>
                <a:sym typeface="Helvetica Light"/>
              </a:rPr>
              <a:t> words and bring them to life.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E1C808EC-8455-CA43-8401-6823600E178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10" r="12019" b="14894"/>
          <a:stretch/>
        </p:blipFill>
        <p:spPr>
          <a:xfrm>
            <a:off x="17929" y="8819154"/>
            <a:ext cx="1021976" cy="84420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EA86BE72-1703-3C4A-ADCE-227617DFFA18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498" t="20985" r="36573" b="21472"/>
          <a:stretch/>
        </p:blipFill>
        <p:spPr>
          <a:xfrm>
            <a:off x="11514956" y="92525"/>
            <a:ext cx="1340431" cy="17048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4463118"/>
      </p:ext>
    </p:extLst>
  </p:cSld>
  <p:clrMapOvr>
    <a:masterClrMapping/>
  </p:clrMapOvr>
  <p:transition spd="med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oup 42">
            <a:extLst>
              <a:ext uri="{FF2B5EF4-FFF2-40B4-BE49-F238E27FC236}">
                <a16:creationId xmlns:a16="http://schemas.microsoft.com/office/drawing/2014/main" id="{37D75134-4940-2E43-970D-7151127F0958}"/>
              </a:ext>
            </a:extLst>
          </p:cNvPr>
          <p:cNvGrpSpPr/>
          <p:nvPr/>
        </p:nvGrpSpPr>
        <p:grpSpPr>
          <a:xfrm rot="19711631">
            <a:off x="13071077" y="-3913484"/>
            <a:ext cx="8917924" cy="15439250"/>
            <a:chOff x="11782763" y="-862597"/>
            <a:chExt cx="8917924" cy="15439250"/>
          </a:xfrm>
        </p:grpSpPr>
        <p:sp>
          <p:nvSpPr>
            <p:cNvPr id="44" name="Rectangle 43">
              <a:extLst>
                <a:ext uri="{FF2B5EF4-FFF2-40B4-BE49-F238E27FC236}">
                  <a16:creationId xmlns:a16="http://schemas.microsoft.com/office/drawing/2014/main" id="{0DE4B2CD-9BA7-F745-975D-04D6E068AAAF}"/>
                </a:ext>
              </a:extLst>
            </p:cNvPr>
            <p:cNvSpPr/>
            <p:nvPr/>
          </p:nvSpPr>
          <p:spPr>
            <a:xfrm rot="896267" flipH="1">
              <a:off x="12315522" y="-525755"/>
              <a:ext cx="8385165" cy="15102408"/>
            </a:xfrm>
            <a:prstGeom prst="rect">
              <a:avLst/>
            </a:prstGeom>
            <a:solidFill>
              <a:srgbClr val="38E1FF"/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E68024AA-F9BA-D840-9EF5-E93003D788D2}"/>
                </a:ext>
              </a:extLst>
            </p:cNvPr>
            <p:cNvSpPr/>
            <p:nvPr/>
          </p:nvSpPr>
          <p:spPr>
            <a:xfrm rot="896267" flipH="1">
              <a:off x="11782763" y="-862597"/>
              <a:ext cx="6869178" cy="15102408"/>
            </a:xfrm>
            <a:prstGeom prst="rect">
              <a:avLst/>
            </a:prstGeom>
            <a:solidFill>
              <a:srgbClr val="38E1FF">
                <a:alpha val="33000"/>
              </a:srgbClr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</p:grpSp>
      <p:sp>
        <p:nvSpPr>
          <p:cNvPr id="148" name="Grasshopper Word of the Day"/>
          <p:cNvSpPr txBox="1"/>
          <p:nvPr/>
        </p:nvSpPr>
        <p:spPr>
          <a:xfrm>
            <a:off x="817786" y="17462"/>
            <a:ext cx="8135240" cy="117981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700" b="1">
                <a:solidFill>
                  <a:schemeClr val="accent5"/>
                </a:solidFill>
                <a:latin typeface="American Typewriter"/>
                <a:ea typeface="American Typewriter"/>
                <a:cs typeface="American Typewriter"/>
                <a:sym typeface="American Typewriter"/>
              </a:defRPr>
            </a:lvl1pPr>
          </a:lstStyle>
          <a:p>
            <a:r>
              <a:rPr lang="en-GB" sz="7000" dirty="0">
                <a:solidFill>
                  <a:srgbClr val="00AEEE"/>
                </a:solidFill>
                <a:latin typeface="Gill Sans MT" panose="020B0502020104020203" pitchFamily="34" charset="77"/>
              </a:rPr>
              <a:t>Matching Meanings</a:t>
            </a:r>
            <a:endParaRPr sz="7000" dirty="0">
              <a:solidFill>
                <a:srgbClr val="00AEEE"/>
              </a:solidFill>
              <a:latin typeface="Gill Sans MT" panose="020B0502020104020203" pitchFamily="34" charset="77"/>
            </a:endParaRPr>
          </a:p>
        </p:txBody>
      </p:sp>
      <p:grpSp>
        <p:nvGrpSpPr>
          <p:cNvPr id="54" name="Group 53">
            <a:extLst>
              <a:ext uri="{FF2B5EF4-FFF2-40B4-BE49-F238E27FC236}">
                <a16:creationId xmlns:a16="http://schemas.microsoft.com/office/drawing/2014/main" id="{A82874A9-E32D-124C-8613-05482F0523A3}"/>
              </a:ext>
            </a:extLst>
          </p:cNvPr>
          <p:cNvGrpSpPr/>
          <p:nvPr/>
        </p:nvGrpSpPr>
        <p:grpSpPr>
          <a:xfrm rot="8845784">
            <a:off x="-8510484" y="2077609"/>
            <a:ext cx="8917924" cy="15439250"/>
            <a:chOff x="11782763" y="-862597"/>
            <a:chExt cx="8917924" cy="15439250"/>
          </a:xfrm>
        </p:grpSpPr>
        <p:sp>
          <p:nvSpPr>
            <p:cNvPr id="55" name="Rectangle 54">
              <a:extLst>
                <a:ext uri="{FF2B5EF4-FFF2-40B4-BE49-F238E27FC236}">
                  <a16:creationId xmlns:a16="http://schemas.microsoft.com/office/drawing/2014/main" id="{C38AC6DB-B440-4147-958A-EA8A6D2C6896}"/>
                </a:ext>
              </a:extLst>
            </p:cNvPr>
            <p:cNvSpPr/>
            <p:nvPr/>
          </p:nvSpPr>
          <p:spPr>
            <a:xfrm rot="896267" flipH="1">
              <a:off x="12315522" y="-525755"/>
              <a:ext cx="8385165" cy="15102408"/>
            </a:xfrm>
            <a:prstGeom prst="rect">
              <a:avLst/>
            </a:prstGeom>
            <a:solidFill>
              <a:srgbClr val="38E1FF"/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  <p:sp>
          <p:nvSpPr>
            <p:cNvPr id="56" name="Rectangle 55">
              <a:extLst>
                <a:ext uri="{FF2B5EF4-FFF2-40B4-BE49-F238E27FC236}">
                  <a16:creationId xmlns:a16="http://schemas.microsoft.com/office/drawing/2014/main" id="{DA48E428-6FC2-4646-A3EE-F1C389DEE3EE}"/>
                </a:ext>
              </a:extLst>
            </p:cNvPr>
            <p:cNvSpPr/>
            <p:nvPr/>
          </p:nvSpPr>
          <p:spPr>
            <a:xfrm rot="896267" flipH="1">
              <a:off x="11782763" y="-862597"/>
              <a:ext cx="6869178" cy="15102408"/>
            </a:xfrm>
            <a:prstGeom prst="rect">
              <a:avLst/>
            </a:prstGeom>
            <a:solidFill>
              <a:srgbClr val="38E1FF">
                <a:alpha val="33000"/>
              </a:srgbClr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</p:grpSp>
      <p:sp>
        <p:nvSpPr>
          <p:cNvPr id="4" name="TextBox 3">
            <a:extLst>
              <a:ext uri="{FF2B5EF4-FFF2-40B4-BE49-F238E27FC236}">
                <a16:creationId xmlns:a16="http://schemas.microsoft.com/office/drawing/2014/main" id="{F960320C-5CFE-6448-A62D-AEE5B25DC1E7}"/>
              </a:ext>
            </a:extLst>
          </p:cNvPr>
          <p:cNvSpPr txBox="1"/>
          <p:nvPr/>
        </p:nvSpPr>
        <p:spPr>
          <a:xfrm>
            <a:off x="9308594" y="199998"/>
            <a:ext cx="2134647" cy="93358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GB" sz="1800" dirty="0">
                <a:latin typeface="Gill Sans MT" panose="020B0502020104020203" pitchFamily="34" charset="77"/>
              </a:rPr>
              <a:t>Draw lines </a:t>
            </a:r>
            <a:r>
              <a:rPr kumimoji="0" lang="en-GB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Gill Sans MT" panose="020B0502020104020203" pitchFamily="34" charset="77"/>
                <a:sym typeface="Helvetica Light"/>
              </a:rPr>
              <a:t>from the </a:t>
            </a:r>
            <a:r>
              <a:rPr kumimoji="0" lang="en-GB" sz="1800" b="1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Gill Sans MT" panose="020B0502020104020203" pitchFamily="34" charset="77"/>
                <a:sym typeface="Helvetica Light"/>
              </a:rPr>
              <a:t>Grasshopper</a:t>
            </a:r>
            <a:r>
              <a:rPr kumimoji="0" lang="en-GB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Gill Sans MT" panose="020B0502020104020203" pitchFamily="34" charset="77"/>
                <a:sym typeface="Helvetica Light"/>
              </a:rPr>
              <a:t> words to their definitions.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E1C808EC-8455-CA43-8401-6823600E178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10" r="12019" b="14894"/>
          <a:stretch/>
        </p:blipFill>
        <p:spPr>
          <a:xfrm>
            <a:off x="17929" y="8819154"/>
            <a:ext cx="1021976" cy="844208"/>
          </a:xfrm>
          <a:prstGeom prst="rect">
            <a:avLst/>
          </a:prstGeom>
        </p:spPr>
      </p:pic>
      <p:graphicFrame>
        <p:nvGraphicFramePr>
          <p:cNvPr id="13" name="Table 2">
            <a:extLst>
              <a:ext uri="{FF2B5EF4-FFF2-40B4-BE49-F238E27FC236}">
                <a16:creationId xmlns:a16="http://schemas.microsoft.com/office/drawing/2014/main" id="{708C9FF0-0C9B-CC42-8D53-CC7C19324B6E}"/>
              </a:ext>
            </a:extLst>
          </p:cNvPr>
          <p:cNvGraphicFramePr>
            <a:graphicFrameLocks noGrp="1"/>
          </p:cNvGraphicFramePr>
          <p:nvPr/>
        </p:nvGraphicFramePr>
        <p:xfrm>
          <a:off x="889659" y="1251704"/>
          <a:ext cx="2599938" cy="769507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599938">
                  <a:extLst>
                    <a:ext uri="{9D8B030D-6E8A-4147-A177-3AD203B41FA5}">
                      <a16:colId xmlns:a16="http://schemas.microsoft.com/office/drawing/2014/main" val="1062734036"/>
                    </a:ext>
                  </a:extLst>
                </a:gridCol>
              </a:tblGrid>
              <a:tr h="1282512">
                <a:tc>
                  <a:txBody>
                    <a:bodyPr/>
                    <a:lstStyle/>
                    <a:p>
                      <a:r>
                        <a:rPr lang="en-GB" sz="2600" b="0" dirty="0">
                          <a:solidFill>
                            <a:srgbClr val="DD2909"/>
                          </a:solidFill>
                          <a:latin typeface="Gill Sans MT" panose="020B0502020104020203" pitchFamily="34" charset="77"/>
                        </a:rPr>
                        <a:t>Grasshopper Word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67075473"/>
                  </a:ext>
                </a:extLst>
              </a:tr>
              <a:tr h="1282512">
                <a:tc>
                  <a:txBody>
                    <a:bodyPr/>
                    <a:lstStyle/>
                    <a:p>
                      <a:r>
                        <a:rPr lang="en-GB" sz="2600" dirty="0">
                          <a:latin typeface="Gill Sans MT" panose="020B0502020104020203" pitchFamily="34" charset="77"/>
                        </a:rPr>
                        <a:t>law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215792217"/>
                  </a:ext>
                </a:extLst>
              </a:tr>
              <a:tr h="1282512">
                <a:tc>
                  <a:txBody>
                    <a:bodyPr/>
                    <a:lstStyle/>
                    <a:p>
                      <a:r>
                        <a:rPr lang="en-GB" sz="2600" dirty="0">
                          <a:latin typeface="Gill Sans MT" panose="020B0502020104020203" pitchFamily="34" charset="77"/>
                        </a:rPr>
                        <a:t>body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863132678"/>
                  </a:ext>
                </a:extLst>
              </a:tr>
              <a:tr h="1282512">
                <a:tc>
                  <a:txBody>
                    <a:bodyPr/>
                    <a:lstStyle/>
                    <a:p>
                      <a:r>
                        <a:rPr lang="en-GB" sz="2600" dirty="0">
                          <a:latin typeface="Gill Sans MT" panose="020B0502020104020203" pitchFamily="34" charset="77"/>
                        </a:rPr>
                        <a:t>circus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216468079"/>
                  </a:ext>
                </a:extLst>
              </a:tr>
              <a:tr h="1282512">
                <a:tc>
                  <a:txBody>
                    <a:bodyPr/>
                    <a:lstStyle/>
                    <a:p>
                      <a:r>
                        <a:rPr lang="en-GB" sz="2600" dirty="0">
                          <a:latin typeface="Gill Sans MT" panose="020B0502020104020203" pitchFamily="34" charset="77"/>
                        </a:rPr>
                        <a:t>prison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700703368"/>
                  </a:ext>
                </a:extLst>
              </a:tr>
              <a:tr h="1282512">
                <a:tc>
                  <a:txBody>
                    <a:bodyPr/>
                    <a:lstStyle/>
                    <a:p>
                      <a:r>
                        <a:rPr lang="en-GB" sz="2600" dirty="0">
                          <a:latin typeface="Gill Sans MT" panose="020B0502020104020203" pitchFamily="34" charset="77"/>
                        </a:rPr>
                        <a:t>hotel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064104805"/>
                  </a:ext>
                </a:extLst>
              </a:tr>
            </a:tbl>
          </a:graphicData>
        </a:graphic>
      </p:graphicFrame>
      <p:graphicFrame>
        <p:nvGraphicFramePr>
          <p:cNvPr id="14" name="Table 2">
            <a:extLst>
              <a:ext uri="{FF2B5EF4-FFF2-40B4-BE49-F238E27FC236}">
                <a16:creationId xmlns:a16="http://schemas.microsoft.com/office/drawing/2014/main" id="{FA5B5AA8-0E40-3441-9859-DDACC675242D}"/>
              </a:ext>
            </a:extLst>
          </p:cNvPr>
          <p:cNvGraphicFramePr>
            <a:graphicFrameLocks noGrp="1"/>
          </p:cNvGraphicFramePr>
          <p:nvPr/>
        </p:nvGraphicFramePr>
        <p:xfrm>
          <a:off x="5934636" y="1251704"/>
          <a:ext cx="4199392" cy="777945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199392">
                  <a:extLst>
                    <a:ext uri="{9D8B030D-6E8A-4147-A177-3AD203B41FA5}">
                      <a16:colId xmlns:a16="http://schemas.microsoft.com/office/drawing/2014/main" val="1062734036"/>
                    </a:ext>
                  </a:extLst>
                </a:gridCol>
              </a:tblGrid>
              <a:tr h="1282512">
                <a:tc>
                  <a:txBody>
                    <a:bodyPr/>
                    <a:lstStyle/>
                    <a:p>
                      <a:r>
                        <a:rPr lang="en-GB" sz="2600" b="0" dirty="0">
                          <a:solidFill>
                            <a:srgbClr val="DD2909"/>
                          </a:solidFill>
                          <a:latin typeface="Gill Sans MT" panose="020B0502020104020203" pitchFamily="34" charset="77"/>
                        </a:rPr>
                        <a:t>Grasshopper Definitions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67075473"/>
                  </a:ext>
                </a:extLst>
              </a:tr>
              <a:tr h="1282512">
                <a:tc>
                  <a:txBody>
                    <a:bodyPr/>
                    <a:lstStyle/>
                    <a:p>
                      <a:r>
                        <a:rPr lang="en-GB" sz="2000" dirty="0">
                          <a:latin typeface="Gill Sans MT" panose="020B0502020104020203" pitchFamily="34" charset="77"/>
                        </a:rPr>
                        <a:t>A *** is a group that consists of clowns, acrobats, and animals which travels around to different places and performs shows.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215792217"/>
                  </a:ext>
                </a:extLst>
              </a:tr>
              <a:tr h="1282512">
                <a:tc>
                  <a:txBody>
                    <a:bodyPr/>
                    <a:lstStyle/>
                    <a:p>
                      <a:r>
                        <a:rPr lang="en-GB" sz="2000" dirty="0">
                          <a:latin typeface="Gill Sans MT" panose="020B0502020104020203" pitchFamily="34" charset="77"/>
                        </a:rPr>
                        <a:t>The *** is a system of rules that a society or government develops in order to deal with crime, business agreements, and social relationships. 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863132678"/>
                  </a:ext>
                </a:extLst>
              </a:tr>
              <a:tr h="1282512">
                <a:tc>
                  <a:txBody>
                    <a:bodyPr/>
                    <a:lstStyle/>
                    <a:p>
                      <a:r>
                        <a:rPr lang="en-GB" sz="2000" dirty="0">
                          <a:latin typeface="Gill Sans MT" panose="020B0502020104020203" pitchFamily="34" charset="77"/>
                        </a:rPr>
                        <a:t>A *** is a building where people stay, for example on holiday, paying for their rooms and meals.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216468079"/>
                  </a:ext>
                </a:extLst>
              </a:tr>
              <a:tr h="1282512">
                <a:tc>
                  <a:txBody>
                    <a:bodyPr/>
                    <a:lstStyle/>
                    <a:p>
                      <a:r>
                        <a:rPr lang="en-GB" sz="2000" dirty="0">
                          <a:latin typeface="Gill Sans MT" panose="020B0502020104020203" pitchFamily="34" charset="77"/>
                        </a:rPr>
                        <a:t>A *** is a building where criminals are kept as punishment or where people accused of a crime are kept before their trial.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700703368"/>
                  </a:ext>
                </a:extLst>
              </a:tr>
              <a:tr h="1282512">
                <a:tc>
                  <a:txBody>
                    <a:bodyPr/>
                    <a:lstStyle/>
                    <a:p>
                      <a:r>
                        <a:rPr lang="en-GB" sz="2000" dirty="0">
                          <a:latin typeface="Gill Sans MT" panose="020B0502020104020203" pitchFamily="34" charset="77"/>
                        </a:rPr>
                        <a:t>Your *** is all your physical parts, including your head, arms, and legs.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064104805"/>
                  </a:ext>
                </a:extLst>
              </a:tr>
            </a:tbl>
          </a:graphicData>
        </a:graphic>
      </p:graphicFrame>
      <p:pic>
        <p:nvPicPr>
          <p:cNvPr id="21" name="Picture 20">
            <a:extLst>
              <a:ext uri="{FF2B5EF4-FFF2-40B4-BE49-F238E27FC236}">
                <a16:creationId xmlns:a16="http://schemas.microsoft.com/office/drawing/2014/main" id="{BF77523C-8284-C341-BC29-295082F3A8DF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499" t="16006" r="27914" b="20497"/>
          <a:stretch/>
        </p:blipFill>
        <p:spPr>
          <a:xfrm>
            <a:off x="11514957" y="17462"/>
            <a:ext cx="1600913" cy="1800471"/>
          </a:xfrm>
          <a:prstGeom prst="rect">
            <a:avLst/>
          </a:prstGeom>
        </p:spPr>
      </p:pic>
      <p:pic>
        <p:nvPicPr>
          <p:cNvPr id="19" name="Picture 18" descr="Icon&#10;&#10;Description automatically generated">
            <a:extLst>
              <a:ext uri="{FF2B5EF4-FFF2-40B4-BE49-F238E27FC236}">
                <a16:creationId xmlns:a16="http://schemas.microsoft.com/office/drawing/2014/main" id="{3B71A887-7650-7140-804C-6DE5EB8F4AC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26537" y="4001586"/>
            <a:ext cx="947650" cy="947650"/>
          </a:xfrm>
          <a:prstGeom prst="rect">
            <a:avLst/>
          </a:prstGeom>
        </p:spPr>
      </p:pic>
      <p:pic>
        <p:nvPicPr>
          <p:cNvPr id="20" name="Picture 19" descr="Icon&#10;&#10;Description automatically generated">
            <a:extLst>
              <a:ext uri="{FF2B5EF4-FFF2-40B4-BE49-F238E27FC236}">
                <a16:creationId xmlns:a16="http://schemas.microsoft.com/office/drawing/2014/main" id="{3EC4551C-6D3F-0644-84F7-5F8C81121E0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26537" y="7871504"/>
            <a:ext cx="1075272" cy="1075272"/>
          </a:xfrm>
          <a:prstGeom prst="rect">
            <a:avLst/>
          </a:prstGeom>
        </p:spPr>
      </p:pic>
      <p:pic>
        <p:nvPicPr>
          <p:cNvPr id="22" name="Picture 21" descr="A picture containing icon&#10;&#10;Description automatically generated">
            <a:extLst>
              <a:ext uri="{FF2B5EF4-FFF2-40B4-BE49-F238E27FC236}">
                <a16:creationId xmlns:a16="http://schemas.microsoft.com/office/drawing/2014/main" id="{46E73FCA-E5A4-494D-8988-0AFCE10452C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26537" y="2503775"/>
            <a:ext cx="1075273" cy="1075273"/>
          </a:xfrm>
          <a:prstGeom prst="rect">
            <a:avLst/>
          </a:prstGeom>
        </p:spPr>
      </p:pic>
      <p:pic>
        <p:nvPicPr>
          <p:cNvPr id="23" name="Picture 22" descr="Logo&#10;&#10;Description automatically generated">
            <a:extLst>
              <a:ext uri="{FF2B5EF4-FFF2-40B4-BE49-F238E27FC236}">
                <a16:creationId xmlns:a16="http://schemas.microsoft.com/office/drawing/2014/main" id="{472EC987-8C8E-3740-921D-D8CCF494D73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64749" y="6634381"/>
            <a:ext cx="990482" cy="990482"/>
          </a:xfrm>
          <a:prstGeom prst="rect">
            <a:avLst/>
          </a:prstGeom>
        </p:spPr>
      </p:pic>
      <p:pic>
        <p:nvPicPr>
          <p:cNvPr id="28" name="Picture 27" descr="Icon&#10;&#10;Description automatically generated">
            <a:extLst>
              <a:ext uri="{FF2B5EF4-FFF2-40B4-BE49-F238E27FC236}">
                <a16:creationId xmlns:a16="http://schemas.microsoft.com/office/drawing/2014/main" id="{8D2B7309-CF21-AD42-A9CD-8FDF14BF702D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90348" y="5367448"/>
            <a:ext cx="947650" cy="947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8572622"/>
      </p:ext>
    </p:extLst>
  </p:cSld>
  <p:clrMapOvr>
    <a:masterClrMapping/>
  </p:clrMapOvr>
  <p:transition spd="med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oup 42">
            <a:extLst>
              <a:ext uri="{FF2B5EF4-FFF2-40B4-BE49-F238E27FC236}">
                <a16:creationId xmlns:a16="http://schemas.microsoft.com/office/drawing/2014/main" id="{37D75134-4940-2E43-970D-7151127F0958}"/>
              </a:ext>
            </a:extLst>
          </p:cNvPr>
          <p:cNvGrpSpPr/>
          <p:nvPr/>
        </p:nvGrpSpPr>
        <p:grpSpPr>
          <a:xfrm rot="19711631">
            <a:off x="13071077" y="-3913484"/>
            <a:ext cx="8917924" cy="15439250"/>
            <a:chOff x="11782763" y="-862597"/>
            <a:chExt cx="8917924" cy="15439250"/>
          </a:xfrm>
        </p:grpSpPr>
        <p:sp>
          <p:nvSpPr>
            <p:cNvPr id="44" name="Rectangle 43">
              <a:extLst>
                <a:ext uri="{FF2B5EF4-FFF2-40B4-BE49-F238E27FC236}">
                  <a16:creationId xmlns:a16="http://schemas.microsoft.com/office/drawing/2014/main" id="{0DE4B2CD-9BA7-F745-975D-04D6E068AAAF}"/>
                </a:ext>
              </a:extLst>
            </p:cNvPr>
            <p:cNvSpPr/>
            <p:nvPr/>
          </p:nvSpPr>
          <p:spPr>
            <a:xfrm rot="896267" flipH="1">
              <a:off x="12315522" y="-525755"/>
              <a:ext cx="8385165" cy="15102408"/>
            </a:xfrm>
            <a:prstGeom prst="rect">
              <a:avLst/>
            </a:prstGeom>
            <a:solidFill>
              <a:srgbClr val="38E1FF"/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E68024AA-F9BA-D840-9EF5-E93003D788D2}"/>
                </a:ext>
              </a:extLst>
            </p:cNvPr>
            <p:cNvSpPr/>
            <p:nvPr/>
          </p:nvSpPr>
          <p:spPr>
            <a:xfrm rot="896267" flipH="1">
              <a:off x="11782763" y="-862597"/>
              <a:ext cx="6869178" cy="15102408"/>
            </a:xfrm>
            <a:prstGeom prst="rect">
              <a:avLst/>
            </a:prstGeom>
            <a:solidFill>
              <a:srgbClr val="38E1FF">
                <a:alpha val="33000"/>
              </a:srgbClr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</p:grpSp>
      <p:sp>
        <p:nvSpPr>
          <p:cNvPr id="148" name="Grasshopper Word of the Day"/>
          <p:cNvSpPr txBox="1"/>
          <p:nvPr/>
        </p:nvSpPr>
        <p:spPr>
          <a:xfrm>
            <a:off x="817786" y="17462"/>
            <a:ext cx="8135240" cy="117981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700" b="1">
                <a:solidFill>
                  <a:schemeClr val="accent5"/>
                </a:solidFill>
                <a:latin typeface="American Typewriter"/>
                <a:ea typeface="American Typewriter"/>
                <a:cs typeface="American Typewriter"/>
                <a:sym typeface="American Typewriter"/>
              </a:defRPr>
            </a:lvl1pPr>
          </a:lstStyle>
          <a:p>
            <a:r>
              <a:rPr lang="en-GB" sz="7000" dirty="0">
                <a:solidFill>
                  <a:srgbClr val="00AEEE"/>
                </a:solidFill>
                <a:latin typeface="Gill Sans MT" panose="020B0502020104020203" pitchFamily="34" charset="77"/>
              </a:rPr>
              <a:t>Matching Meanings</a:t>
            </a:r>
            <a:endParaRPr sz="7000" dirty="0">
              <a:solidFill>
                <a:srgbClr val="00AEEE"/>
              </a:solidFill>
              <a:latin typeface="Gill Sans MT" panose="020B0502020104020203" pitchFamily="34" charset="77"/>
            </a:endParaRPr>
          </a:p>
        </p:txBody>
      </p:sp>
      <p:grpSp>
        <p:nvGrpSpPr>
          <p:cNvPr id="54" name="Group 53">
            <a:extLst>
              <a:ext uri="{FF2B5EF4-FFF2-40B4-BE49-F238E27FC236}">
                <a16:creationId xmlns:a16="http://schemas.microsoft.com/office/drawing/2014/main" id="{A82874A9-E32D-124C-8613-05482F0523A3}"/>
              </a:ext>
            </a:extLst>
          </p:cNvPr>
          <p:cNvGrpSpPr/>
          <p:nvPr/>
        </p:nvGrpSpPr>
        <p:grpSpPr>
          <a:xfrm rot="8845784">
            <a:off x="-8510484" y="2077609"/>
            <a:ext cx="8917924" cy="15439250"/>
            <a:chOff x="11782763" y="-862597"/>
            <a:chExt cx="8917924" cy="15439250"/>
          </a:xfrm>
        </p:grpSpPr>
        <p:sp>
          <p:nvSpPr>
            <p:cNvPr id="55" name="Rectangle 54">
              <a:extLst>
                <a:ext uri="{FF2B5EF4-FFF2-40B4-BE49-F238E27FC236}">
                  <a16:creationId xmlns:a16="http://schemas.microsoft.com/office/drawing/2014/main" id="{C38AC6DB-B440-4147-958A-EA8A6D2C6896}"/>
                </a:ext>
              </a:extLst>
            </p:cNvPr>
            <p:cNvSpPr/>
            <p:nvPr/>
          </p:nvSpPr>
          <p:spPr>
            <a:xfrm rot="896267" flipH="1">
              <a:off x="12315522" y="-525755"/>
              <a:ext cx="8385165" cy="15102408"/>
            </a:xfrm>
            <a:prstGeom prst="rect">
              <a:avLst/>
            </a:prstGeom>
            <a:solidFill>
              <a:srgbClr val="38E1FF"/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  <p:sp>
          <p:nvSpPr>
            <p:cNvPr id="56" name="Rectangle 55">
              <a:extLst>
                <a:ext uri="{FF2B5EF4-FFF2-40B4-BE49-F238E27FC236}">
                  <a16:creationId xmlns:a16="http://schemas.microsoft.com/office/drawing/2014/main" id="{DA48E428-6FC2-4646-A3EE-F1C389DEE3EE}"/>
                </a:ext>
              </a:extLst>
            </p:cNvPr>
            <p:cNvSpPr/>
            <p:nvPr/>
          </p:nvSpPr>
          <p:spPr>
            <a:xfrm rot="896267" flipH="1">
              <a:off x="11782763" y="-862597"/>
              <a:ext cx="6869178" cy="15102408"/>
            </a:xfrm>
            <a:prstGeom prst="rect">
              <a:avLst/>
            </a:prstGeom>
            <a:solidFill>
              <a:srgbClr val="38E1FF">
                <a:alpha val="33000"/>
              </a:srgbClr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</p:grpSp>
      <p:sp>
        <p:nvSpPr>
          <p:cNvPr id="4" name="TextBox 3">
            <a:extLst>
              <a:ext uri="{FF2B5EF4-FFF2-40B4-BE49-F238E27FC236}">
                <a16:creationId xmlns:a16="http://schemas.microsoft.com/office/drawing/2014/main" id="{F960320C-5CFE-6448-A62D-AEE5B25DC1E7}"/>
              </a:ext>
            </a:extLst>
          </p:cNvPr>
          <p:cNvSpPr txBox="1"/>
          <p:nvPr/>
        </p:nvSpPr>
        <p:spPr>
          <a:xfrm>
            <a:off x="9308594" y="199998"/>
            <a:ext cx="2134647" cy="93358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GB" sz="1800" dirty="0">
                <a:latin typeface="Gill Sans MT" panose="020B0502020104020203" pitchFamily="34" charset="77"/>
              </a:rPr>
              <a:t>Draw lines </a:t>
            </a:r>
            <a:r>
              <a:rPr kumimoji="0" lang="en-GB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Gill Sans MT" panose="020B0502020104020203" pitchFamily="34" charset="77"/>
                <a:sym typeface="Helvetica Light"/>
              </a:rPr>
              <a:t>from the </a:t>
            </a:r>
            <a:r>
              <a:rPr kumimoji="0" lang="en-GB" sz="1800" b="1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Gill Sans MT" panose="020B0502020104020203" pitchFamily="34" charset="77"/>
                <a:sym typeface="Helvetica Light"/>
              </a:rPr>
              <a:t>Shinobi</a:t>
            </a:r>
            <a:r>
              <a:rPr kumimoji="0" lang="en-GB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Gill Sans MT" panose="020B0502020104020203" pitchFamily="34" charset="77"/>
                <a:sym typeface="Helvetica Light"/>
              </a:rPr>
              <a:t> words to their definitions.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E1C808EC-8455-CA43-8401-6823600E178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10" r="12019" b="14894"/>
          <a:stretch/>
        </p:blipFill>
        <p:spPr>
          <a:xfrm>
            <a:off x="17929" y="8819154"/>
            <a:ext cx="1021976" cy="844208"/>
          </a:xfrm>
          <a:prstGeom prst="rect">
            <a:avLst/>
          </a:prstGeom>
        </p:spPr>
      </p:pic>
      <p:graphicFrame>
        <p:nvGraphicFramePr>
          <p:cNvPr id="13" name="Table 2">
            <a:extLst>
              <a:ext uri="{FF2B5EF4-FFF2-40B4-BE49-F238E27FC236}">
                <a16:creationId xmlns:a16="http://schemas.microsoft.com/office/drawing/2014/main" id="{708C9FF0-0C9B-CC42-8D53-CC7C19324B6E}"/>
              </a:ext>
            </a:extLst>
          </p:cNvPr>
          <p:cNvGraphicFramePr>
            <a:graphicFrameLocks noGrp="1"/>
          </p:cNvGraphicFramePr>
          <p:nvPr/>
        </p:nvGraphicFramePr>
        <p:xfrm>
          <a:off x="889659" y="1251704"/>
          <a:ext cx="2599938" cy="769507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599938">
                  <a:extLst>
                    <a:ext uri="{9D8B030D-6E8A-4147-A177-3AD203B41FA5}">
                      <a16:colId xmlns:a16="http://schemas.microsoft.com/office/drawing/2014/main" val="1062734036"/>
                    </a:ext>
                  </a:extLst>
                </a:gridCol>
              </a:tblGrid>
              <a:tr h="1282512">
                <a:tc>
                  <a:txBody>
                    <a:bodyPr/>
                    <a:lstStyle/>
                    <a:p>
                      <a:r>
                        <a:rPr lang="en-GB" sz="2600" b="0" dirty="0">
                          <a:solidFill>
                            <a:srgbClr val="DD2909"/>
                          </a:solidFill>
                          <a:latin typeface="Gill Sans MT" panose="020B0502020104020203" pitchFamily="34" charset="77"/>
                        </a:rPr>
                        <a:t>Shinobi Word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67075473"/>
                  </a:ext>
                </a:extLst>
              </a:tr>
              <a:tr h="1282512">
                <a:tc>
                  <a:txBody>
                    <a:bodyPr/>
                    <a:lstStyle/>
                    <a:p>
                      <a:r>
                        <a:rPr lang="en-GB" sz="2600" dirty="0">
                          <a:latin typeface="Gill Sans MT" panose="020B0502020104020203" pitchFamily="34" charset="77"/>
                        </a:rPr>
                        <a:t>ambiguous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215792217"/>
                  </a:ext>
                </a:extLst>
              </a:tr>
              <a:tr h="1282512">
                <a:tc>
                  <a:txBody>
                    <a:bodyPr/>
                    <a:lstStyle/>
                    <a:p>
                      <a:r>
                        <a:rPr lang="en-GB" sz="2600" dirty="0">
                          <a:latin typeface="Gill Sans MT" panose="020B0502020104020203" pitchFamily="34" charset="77"/>
                        </a:rPr>
                        <a:t>varied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863132678"/>
                  </a:ext>
                </a:extLst>
              </a:tr>
              <a:tr h="1282512">
                <a:tc>
                  <a:txBody>
                    <a:bodyPr/>
                    <a:lstStyle/>
                    <a:p>
                      <a:r>
                        <a:rPr lang="en-GB" sz="2600" dirty="0">
                          <a:latin typeface="Gill Sans MT" panose="020B0502020104020203" pitchFamily="34" charset="77"/>
                        </a:rPr>
                        <a:t>bisect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216468079"/>
                  </a:ext>
                </a:extLst>
              </a:tr>
              <a:tr h="1282512">
                <a:tc>
                  <a:txBody>
                    <a:bodyPr/>
                    <a:lstStyle/>
                    <a:p>
                      <a:r>
                        <a:rPr lang="en-GB" sz="2600" dirty="0">
                          <a:latin typeface="Gill Sans MT" panose="020B0502020104020203" pitchFamily="34" charset="77"/>
                        </a:rPr>
                        <a:t>export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700703368"/>
                  </a:ext>
                </a:extLst>
              </a:tr>
              <a:tr h="1282512">
                <a:tc>
                  <a:txBody>
                    <a:bodyPr/>
                    <a:lstStyle/>
                    <a:p>
                      <a:r>
                        <a:rPr lang="en-GB" sz="2600" dirty="0">
                          <a:latin typeface="Gill Sans MT" panose="020B0502020104020203" pitchFamily="34" charset="77"/>
                        </a:rPr>
                        <a:t>surreptitious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064104805"/>
                  </a:ext>
                </a:extLst>
              </a:tr>
            </a:tbl>
          </a:graphicData>
        </a:graphic>
      </p:graphicFrame>
      <p:graphicFrame>
        <p:nvGraphicFramePr>
          <p:cNvPr id="14" name="Table 2">
            <a:extLst>
              <a:ext uri="{FF2B5EF4-FFF2-40B4-BE49-F238E27FC236}">
                <a16:creationId xmlns:a16="http://schemas.microsoft.com/office/drawing/2014/main" id="{FA5B5AA8-0E40-3441-9859-DDACC675242D}"/>
              </a:ext>
            </a:extLst>
          </p:cNvPr>
          <p:cNvGraphicFramePr>
            <a:graphicFrameLocks noGrp="1"/>
          </p:cNvGraphicFramePr>
          <p:nvPr/>
        </p:nvGraphicFramePr>
        <p:xfrm>
          <a:off x="5934636" y="1251704"/>
          <a:ext cx="4199392" cy="77232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199392">
                  <a:extLst>
                    <a:ext uri="{9D8B030D-6E8A-4147-A177-3AD203B41FA5}">
                      <a16:colId xmlns:a16="http://schemas.microsoft.com/office/drawing/2014/main" val="1062734036"/>
                    </a:ext>
                  </a:extLst>
                </a:gridCol>
              </a:tblGrid>
              <a:tr h="1282512">
                <a:tc>
                  <a:txBody>
                    <a:bodyPr/>
                    <a:lstStyle/>
                    <a:p>
                      <a:r>
                        <a:rPr lang="en-GB" sz="2600" b="0" dirty="0">
                          <a:solidFill>
                            <a:srgbClr val="DD2909"/>
                          </a:solidFill>
                          <a:latin typeface="Gill Sans MT" panose="020B0502020104020203" pitchFamily="34" charset="77"/>
                        </a:rPr>
                        <a:t>Shinobi Definitions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67075473"/>
                  </a:ext>
                </a:extLst>
              </a:tr>
              <a:tr h="1282512">
                <a:tc>
                  <a:txBody>
                    <a:bodyPr/>
                    <a:lstStyle/>
                    <a:p>
                      <a:r>
                        <a:rPr lang="en-GB" sz="2000" dirty="0">
                          <a:latin typeface="Gill Sans MT" panose="020B0502020104020203" pitchFamily="34" charset="77"/>
                        </a:rPr>
                        <a:t>Something that is *** consists of things of different types, sizes, or qualities.</a:t>
                      </a:r>
                    </a:p>
                    <a:p>
                      <a:endParaRPr lang="en-GB" sz="2000" dirty="0">
                        <a:latin typeface="Gill Sans MT" panose="020B0502020104020203" pitchFamily="34" charset="77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215792217"/>
                  </a:ext>
                </a:extLst>
              </a:tr>
              <a:tr h="1282512">
                <a:tc>
                  <a:txBody>
                    <a:bodyPr/>
                    <a:lstStyle/>
                    <a:p>
                      <a:r>
                        <a:rPr lang="en-GB" sz="2000" dirty="0">
                          <a:latin typeface="Gill Sans MT" panose="020B0502020104020203" pitchFamily="34" charset="77"/>
                        </a:rPr>
                        <a:t>If you describe something as ***, you mean that it is unclear or confusing because it can be understood in more than one way.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863132678"/>
                  </a:ext>
                </a:extLst>
              </a:tr>
              <a:tr h="1282512">
                <a:tc>
                  <a:txBody>
                    <a:bodyPr/>
                    <a:lstStyle/>
                    <a:p>
                      <a:r>
                        <a:rPr lang="en-GB" sz="2000" dirty="0">
                          <a:latin typeface="Gill Sans MT" panose="020B0502020104020203" pitchFamily="34" charset="77"/>
                        </a:rPr>
                        <a:t>To *** products or raw materials means to sell them to another country.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216468079"/>
                  </a:ext>
                </a:extLst>
              </a:tr>
              <a:tr h="1282512">
                <a:tc>
                  <a:txBody>
                    <a:bodyPr/>
                    <a:lstStyle/>
                    <a:p>
                      <a:r>
                        <a:rPr lang="en-GB" sz="2000" dirty="0">
                          <a:latin typeface="Gill Sans MT" panose="020B0502020104020203" pitchFamily="34" charset="77"/>
                        </a:rPr>
                        <a:t>A *** action is done secretly.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700703368"/>
                  </a:ext>
                </a:extLst>
              </a:tr>
              <a:tr h="1282512">
                <a:tc>
                  <a:txBody>
                    <a:bodyPr/>
                    <a:lstStyle/>
                    <a:p>
                      <a:r>
                        <a:rPr lang="en-GB" sz="2000" dirty="0">
                          <a:latin typeface="Gill Sans MT" panose="020B0502020104020203" pitchFamily="34" charset="77"/>
                        </a:rPr>
                        <a:t>If something long and thin *** an area or line, it divides the area or line in half.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064104805"/>
                  </a:ext>
                </a:extLst>
              </a:tr>
            </a:tbl>
          </a:graphicData>
        </a:graphic>
      </p:graphicFrame>
      <p:pic>
        <p:nvPicPr>
          <p:cNvPr id="22" name="Picture 21">
            <a:extLst>
              <a:ext uri="{FF2B5EF4-FFF2-40B4-BE49-F238E27FC236}">
                <a16:creationId xmlns:a16="http://schemas.microsoft.com/office/drawing/2014/main" id="{D14985E1-B661-AA43-82D5-8E7D020E9B75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498" t="20985" r="36573" b="21472"/>
          <a:stretch/>
        </p:blipFill>
        <p:spPr>
          <a:xfrm>
            <a:off x="11514956" y="92525"/>
            <a:ext cx="1340431" cy="1704832"/>
          </a:xfrm>
          <a:prstGeom prst="rect">
            <a:avLst/>
          </a:prstGeom>
        </p:spPr>
      </p:pic>
      <p:pic>
        <p:nvPicPr>
          <p:cNvPr id="19" name="Picture 18" descr="Icon&#10;&#10;Description automatically generated">
            <a:extLst>
              <a:ext uri="{FF2B5EF4-FFF2-40B4-BE49-F238E27FC236}">
                <a16:creationId xmlns:a16="http://schemas.microsoft.com/office/drawing/2014/main" id="{2F9CFF18-878B-9E4B-8B23-D36DF3867C8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63852" y="3895197"/>
            <a:ext cx="981603" cy="981603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BD8AAA56-3C83-E24C-9560-4427D7B8F8F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82479" y="2461246"/>
            <a:ext cx="981603" cy="981603"/>
          </a:xfrm>
          <a:prstGeom prst="rect">
            <a:avLst/>
          </a:prstGeom>
        </p:spPr>
      </p:pic>
      <p:pic>
        <p:nvPicPr>
          <p:cNvPr id="24" name="Picture 23" descr="A picture containing text, yellow, sign&#10;&#10;Description automatically generated">
            <a:extLst>
              <a:ext uri="{FF2B5EF4-FFF2-40B4-BE49-F238E27FC236}">
                <a16:creationId xmlns:a16="http://schemas.microsoft.com/office/drawing/2014/main" id="{E07B7F4D-4547-7E43-AFE2-911E12B3799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16688" y="7874936"/>
            <a:ext cx="1088499" cy="1088499"/>
          </a:xfrm>
          <a:prstGeom prst="rect">
            <a:avLst/>
          </a:prstGeom>
        </p:spPr>
      </p:pic>
      <p:pic>
        <p:nvPicPr>
          <p:cNvPr id="26" name="Picture 25" descr="Icon&#10;&#10;Description automatically generated">
            <a:extLst>
              <a:ext uri="{FF2B5EF4-FFF2-40B4-BE49-F238E27FC236}">
                <a16:creationId xmlns:a16="http://schemas.microsoft.com/office/drawing/2014/main" id="{F39B9ED5-A3CF-D84F-BC7B-5615D6A5FC8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91709" y="5324157"/>
            <a:ext cx="925888" cy="925888"/>
          </a:xfrm>
          <a:prstGeom prst="rect">
            <a:avLst/>
          </a:prstGeom>
        </p:spPr>
      </p:pic>
      <p:pic>
        <p:nvPicPr>
          <p:cNvPr id="27" name="Picture 26" descr="Logo&#10;&#10;Description automatically generated">
            <a:extLst>
              <a:ext uri="{FF2B5EF4-FFF2-40B4-BE49-F238E27FC236}">
                <a16:creationId xmlns:a16="http://schemas.microsoft.com/office/drawing/2014/main" id="{C0D3F6B7-1079-7D49-A7EC-0B30EE64DD1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74745" y="6514415"/>
            <a:ext cx="997070" cy="9970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92273"/>
      </p:ext>
    </p:extLst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Vocabulary Ninja"/>
          <p:cNvSpPr txBox="1"/>
          <p:nvPr/>
        </p:nvSpPr>
        <p:spPr>
          <a:xfrm>
            <a:off x="2762055" y="8514866"/>
            <a:ext cx="102656" cy="79508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500" b="1">
                <a:solidFill>
                  <a:schemeClr val="accent5"/>
                </a:solidFill>
                <a:latin typeface="American Typewriter"/>
                <a:ea typeface="American Typewriter"/>
                <a:cs typeface="American Typewriter"/>
                <a:sym typeface="American Typewriter"/>
              </a:defRPr>
            </a:lvl1pPr>
          </a:lstStyle>
          <a:p>
            <a:endParaRPr dirty="0">
              <a:latin typeface="Gill Sans MT" panose="020B0502020104020203" pitchFamily="34" charset="77"/>
            </a:endParaRPr>
          </a:p>
        </p:txBody>
      </p:sp>
      <p:sp>
        <p:nvSpPr>
          <p:cNvPr id="130" name="This Week's Words"/>
          <p:cNvSpPr txBox="1"/>
          <p:nvPr/>
        </p:nvSpPr>
        <p:spPr>
          <a:xfrm>
            <a:off x="279542" y="368756"/>
            <a:ext cx="12445716" cy="1579920"/>
          </a:xfrm>
          <a:prstGeom prst="rect">
            <a:avLst/>
          </a:prstGeom>
          <a:ln w="12700">
            <a:noFill/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10100">
                <a:solidFill>
                  <a:schemeClr val="accent5"/>
                </a:solidFill>
                <a:latin typeface="Gill Sans SemiBold"/>
                <a:ea typeface="Gill Sans SemiBold"/>
                <a:cs typeface="Gill Sans SemiBold"/>
                <a:sym typeface="Gill Sans SemiBold"/>
              </a:defRPr>
            </a:lvl1pPr>
          </a:lstStyle>
          <a:p>
            <a:r>
              <a:rPr sz="9600" b="1" dirty="0">
                <a:ln w="0">
                  <a:solidFill>
                    <a:schemeClr val="bg1"/>
                  </a:solidFill>
                </a:ln>
                <a:solidFill>
                  <a:schemeClr val="tx1"/>
                </a:solidFill>
                <a:effectLst>
                  <a:outerShdw dist="38100" algn="l" rotWithShape="0">
                    <a:schemeClr val="bg1"/>
                  </a:outerShdw>
                </a:effectLst>
                <a:latin typeface="Gill Sans" panose="020B0502020104020203" pitchFamily="34" charset="-79"/>
                <a:cs typeface="Gill Sans" panose="020B0502020104020203" pitchFamily="34" charset="-79"/>
              </a:rPr>
              <a:t>This Week's Words</a:t>
            </a:r>
          </a:p>
        </p:txBody>
      </p:sp>
      <p:sp>
        <p:nvSpPr>
          <p:cNvPr id="132" name="Grasshopper"/>
          <p:cNvSpPr txBox="1"/>
          <p:nvPr/>
        </p:nvSpPr>
        <p:spPr>
          <a:xfrm>
            <a:off x="1424395" y="1991291"/>
            <a:ext cx="4749274" cy="110286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anchor="ctr">
            <a:spAutoFit/>
          </a:bodyPr>
          <a:lstStyle>
            <a:lvl1pPr>
              <a:defRPr sz="6500">
                <a:solidFill>
                  <a:schemeClr val="accent5"/>
                </a:solidFill>
                <a:latin typeface="Gill Sans SemiBold"/>
                <a:ea typeface="Gill Sans SemiBold"/>
                <a:cs typeface="Gill Sans SemiBold"/>
                <a:sym typeface="Gill Sans SemiBold"/>
              </a:defRPr>
            </a:lvl1pPr>
          </a:lstStyle>
          <a:p>
            <a:r>
              <a:rPr dirty="0">
                <a:solidFill>
                  <a:srgbClr val="00AEEE"/>
                </a:solidFill>
              </a:rPr>
              <a:t>Grasshopper</a:t>
            </a:r>
          </a:p>
        </p:txBody>
      </p:sp>
      <p:sp>
        <p:nvSpPr>
          <p:cNvPr id="133" name="tear"/>
          <p:cNvSpPr txBox="1"/>
          <p:nvPr/>
        </p:nvSpPr>
        <p:spPr>
          <a:xfrm>
            <a:off x="3250820" y="3085008"/>
            <a:ext cx="1096455" cy="85664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900" b="1">
                <a:latin typeface="American Typewriter"/>
                <a:ea typeface="American Typewriter"/>
                <a:cs typeface="American Typewriter"/>
                <a:sym typeface="American Typewriter"/>
              </a:defRPr>
            </a:lvl1pPr>
          </a:lstStyle>
          <a:p>
            <a:pPr>
              <a:defRPr b="0">
                <a:latin typeface="+mn-lt"/>
                <a:ea typeface="+mn-ea"/>
                <a:cs typeface="+mn-cs"/>
                <a:sym typeface="Helvetica Light"/>
              </a:defRPr>
            </a:pPr>
            <a:r>
              <a:rPr lang="en-GB" b="1" dirty="0">
                <a:latin typeface="Gill Sans MT" panose="020B0502020104020203" pitchFamily="34" charset="77"/>
                <a:sym typeface="American Typewriter"/>
              </a:rPr>
              <a:t>law</a:t>
            </a:r>
            <a:endParaRPr b="1" dirty="0">
              <a:latin typeface="Gill Sans MT" panose="020B0502020104020203" pitchFamily="34" charset="77"/>
              <a:sym typeface="American Typewriter"/>
            </a:endParaRPr>
          </a:p>
        </p:txBody>
      </p:sp>
      <p:sp>
        <p:nvSpPr>
          <p:cNvPr id="134" name="office"/>
          <p:cNvSpPr txBox="1"/>
          <p:nvPr/>
        </p:nvSpPr>
        <p:spPr>
          <a:xfrm>
            <a:off x="3033621" y="3993661"/>
            <a:ext cx="1530868" cy="85664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900" b="1">
                <a:latin typeface="American Typewriter"/>
                <a:ea typeface="American Typewriter"/>
                <a:cs typeface="American Typewriter"/>
                <a:sym typeface="American Typewriter"/>
              </a:defRPr>
            </a:lvl1pPr>
          </a:lstStyle>
          <a:p>
            <a:r>
              <a:rPr lang="en-GB" dirty="0">
                <a:latin typeface="Gill Sans MT" panose="020B0502020104020203" pitchFamily="34" charset="77"/>
              </a:rPr>
              <a:t>body</a:t>
            </a:r>
            <a:endParaRPr dirty="0">
              <a:latin typeface="Gill Sans MT" panose="020B0502020104020203" pitchFamily="34" charset="77"/>
            </a:endParaRPr>
          </a:p>
        </p:txBody>
      </p:sp>
      <p:sp>
        <p:nvSpPr>
          <p:cNvPr id="135" name="spare"/>
          <p:cNvSpPr txBox="1"/>
          <p:nvPr/>
        </p:nvSpPr>
        <p:spPr>
          <a:xfrm>
            <a:off x="2890152" y="4843260"/>
            <a:ext cx="1817806" cy="85664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900" b="1">
                <a:latin typeface="American Typewriter"/>
                <a:ea typeface="American Typewriter"/>
                <a:cs typeface="American Typewriter"/>
                <a:sym typeface="American Typewriter"/>
              </a:defRPr>
            </a:lvl1pPr>
          </a:lstStyle>
          <a:p>
            <a:pPr>
              <a:defRPr b="0">
                <a:latin typeface="+mn-lt"/>
                <a:ea typeface="+mn-ea"/>
                <a:cs typeface="+mn-cs"/>
                <a:sym typeface="Helvetica Light"/>
              </a:defRPr>
            </a:pPr>
            <a:r>
              <a:rPr lang="en-GB" b="1" dirty="0">
                <a:latin typeface="Gill Sans MT" panose="020B0502020104020203" pitchFamily="34" charset="77"/>
                <a:sym typeface="American Typewriter"/>
              </a:rPr>
              <a:t>circus</a:t>
            </a:r>
            <a:endParaRPr b="1" dirty="0">
              <a:latin typeface="Gill Sans MT" panose="020B0502020104020203" pitchFamily="34" charset="77"/>
              <a:sym typeface="American Typewriter"/>
            </a:endParaRPr>
          </a:p>
        </p:txBody>
      </p:sp>
      <p:sp>
        <p:nvSpPr>
          <p:cNvPr id="136" name="chipped"/>
          <p:cNvSpPr txBox="1"/>
          <p:nvPr/>
        </p:nvSpPr>
        <p:spPr>
          <a:xfrm>
            <a:off x="2834046" y="5769060"/>
            <a:ext cx="1930016" cy="85664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900" b="1">
                <a:latin typeface="American Typewriter"/>
                <a:ea typeface="American Typewriter"/>
                <a:cs typeface="American Typewriter"/>
                <a:sym typeface="American Typewriter"/>
              </a:defRPr>
            </a:lvl1pPr>
          </a:lstStyle>
          <a:p>
            <a:r>
              <a:rPr lang="en-GB" dirty="0">
                <a:latin typeface="Gill Sans MT" panose="020B0502020104020203" pitchFamily="34" charset="77"/>
              </a:rPr>
              <a:t>prison</a:t>
            </a:r>
            <a:endParaRPr dirty="0">
              <a:latin typeface="Gill Sans MT" panose="020B0502020104020203" pitchFamily="34" charset="77"/>
            </a:endParaRPr>
          </a:p>
        </p:txBody>
      </p:sp>
      <p:sp>
        <p:nvSpPr>
          <p:cNvPr id="137" name="lift"/>
          <p:cNvSpPr txBox="1"/>
          <p:nvPr/>
        </p:nvSpPr>
        <p:spPr>
          <a:xfrm>
            <a:off x="2991940" y="6639612"/>
            <a:ext cx="1614224" cy="85664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900" b="1">
                <a:latin typeface="American Typewriter"/>
                <a:ea typeface="American Typewriter"/>
                <a:cs typeface="American Typewriter"/>
                <a:sym typeface="American Typewriter"/>
              </a:defRPr>
            </a:lvl1pPr>
          </a:lstStyle>
          <a:p>
            <a:r>
              <a:rPr lang="en-GB" dirty="0">
                <a:latin typeface="Gill Sans MT" panose="020B0502020104020203" pitchFamily="34" charset="77"/>
              </a:rPr>
              <a:t>hotel</a:t>
            </a:r>
            <a:endParaRPr dirty="0">
              <a:latin typeface="Gill Sans MT" panose="020B0502020104020203" pitchFamily="34" charset="77"/>
            </a:endParaRPr>
          </a:p>
        </p:txBody>
      </p:sp>
      <p:sp>
        <p:nvSpPr>
          <p:cNvPr id="138" name="mutter"/>
          <p:cNvSpPr txBox="1"/>
          <p:nvPr/>
        </p:nvSpPr>
        <p:spPr>
          <a:xfrm>
            <a:off x="8255156" y="3961911"/>
            <a:ext cx="1922001" cy="85664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900" b="1">
                <a:latin typeface="American Typewriter"/>
                <a:ea typeface="American Typewriter"/>
                <a:cs typeface="American Typewriter"/>
                <a:sym typeface="American Typewriter"/>
              </a:defRPr>
            </a:lvl1pPr>
          </a:lstStyle>
          <a:p>
            <a:pPr>
              <a:defRPr b="0">
                <a:latin typeface="+mn-lt"/>
                <a:ea typeface="+mn-ea"/>
                <a:cs typeface="+mn-cs"/>
                <a:sym typeface="Helvetica Light"/>
              </a:defRPr>
            </a:pPr>
            <a:r>
              <a:rPr lang="en-GB" b="1" dirty="0">
                <a:latin typeface="Gill Sans MT" panose="020B0502020104020203" pitchFamily="34" charset="77"/>
                <a:sym typeface="American Typewriter"/>
              </a:rPr>
              <a:t>varied</a:t>
            </a:r>
            <a:endParaRPr b="1" dirty="0">
              <a:latin typeface="Gill Sans MT" panose="020B0502020104020203" pitchFamily="34" charset="77"/>
              <a:sym typeface="American Typewriter"/>
            </a:endParaRPr>
          </a:p>
        </p:txBody>
      </p:sp>
      <p:sp>
        <p:nvSpPr>
          <p:cNvPr id="139" name="unveil"/>
          <p:cNvSpPr txBox="1"/>
          <p:nvPr/>
        </p:nvSpPr>
        <p:spPr>
          <a:xfrm>
            <a:off x="8084840" y="5750010"/>
            <a:ext cx="2072683" cy="85664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900" b="1">
                <a:latin typeface="American Typewriter"/>
                <a:ea typeface="American Typewriter"/>
                <a:cs typeface="American Typewriter"/>
                <a:sym typeface="American Typewriter"/>
              </a:defRPr>
            </a:lvl1pPr>
          </a:lstStyle>
          <a:p>
            <a:pPr>
              <a:defRPr b="0">
                <a:latin typeface="+mn-lt"/>
                <a:ea typeface="+mn-ea"/>
                <a:cs typeface="+mn-cs"/>
                <a:sym typeface="Helvetica Light"/>
              </a:defRPr>
            </a:pPr>
            <a:r>
              <a:rPr lang="en-GB" b="1" dirty="0">
                <a:latin typeface="Gill Sans MT" panose="020B0502020104020203" pitchFamily="34" charset="77"/>
                <a:sym typeface="American Typewriter"/>
              </a:rPr>
              <a:t>export</a:t>
            </a:r>
            <a:endParaRPr b="1" dirty="0">
              <a:latin typeface="Gill Sans MT" panose="020B0502020104020203" pitchFamily="34" charset="77"/>
              <a:sym typeface="American Typewriter"/>
            </a:endParaRPr>
          </a:p>
        </p:txBody>
      </p:sp>
      <p:sp>
        <p:nvSpPr>
          <p:cNvPr id="140" name="tolerate"/>
          <p:cNvSpPr txBox="1"/>
          <p:nvPr/>
        </p:nvSpPr>
        <p:spPr>
          <a:xfrm>
            <a:off x="7570681" y="3065958"/>
            <a:ext cx="3290966" cy="85664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900" b="1">
                <a:latin typeface="American Typewriter"/>
                <a:ea typeface="American Typewriter"/>
                <a:cs typeface="American Typewriter"/>
                <a:sym typeface="American Typewriter"/>
              </a:defRPr>
            </a:lvl1pPr>
          </a:lstStyle>
          <a:p>
            <a:r>
              <a:rPr lang="en-GB" dirty="0">
                <a:latin typeface="Gill Sans MT" panose="020B0502020104020203" pitchFamily="34" charset="77"/>
              </a:rPr>
              <a:t>ambiguous</a:t>
            </a:r>
            <a:endParaRPr dirty="0">
              <a:latin typeface="Gill Sans MT" panose="020B0502020104020203" pitchFamily="34" charset="77"/>
            </a:endParaRPr>
          </a:p>
        </p:txBody>
      </p:sp>
      <p:sp>
        <p:nvSpPr>
          <p:cNvPr id="141" name="fixation"/>
          <p:cNvSpPr txBox="1"/>
          <p:nvPr/>
        </p:nvSpPr>
        <p:spPr>
          <a:xfrm>
            <a:off x="8304858" y="4824210"/>
            <a:ext cx="1822615" cy="85664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900" b="1">
                <a:latin typeface="American Typewriter"/>
                <a:ea typeface="American Typewriter"/>
                <a:cs typeface="American Typewriter"/>
                <a:sym typeface="American Typewriter"/>
              </a:defRPr>
            </a:lvl1pPr>
          </a:lstStyle>
          <a:p>
            <a:r>
              <a:rPr lang="en-GB" dirty="0">
                <a:latin typeface="Gill Sans MT" panose="020B0502020104020203" pitchFamily="34" charset="77"/>
              </a:rPr>
              <a:t>bisect</a:t>
            </a:r>
            <a:endParaRPr dirty="0">
              <a:latin typeface="Gill Sans MT" panose="020B0502020104020203" pitchFamily="34" charset="77"/>
            </a:endParaRPr>
          </a:p>
        </p:txBody>
      </p:sp>
      <p:sp>
        <p:nvSpPr>
          <p:cNvPr id="143" name="Shinobi"/>
          <p:cNvSpPr txBox="1"/>
          <p:nvPr/>
        </p:nvSpPr>
        <p:spPr>
          <a:xfrm>
            <a:off x="7805173" y="1948676"/>
            <a:ext cx="2797241" cy="110286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500">
                <a:solidFill>
                  <a:schemeClr val="accent5"/>
                </a:solidFill>
                <a:latin typeface="Gill Sans SemiBold"/>
                <a:ea typeface="Gill Sans SemiBold"/>
                <a:cs typeface="Gill Sans SemiBold"/>
                <a:sym typeface="Gill Sans SemiBold"/>
              </a:defRPr>
            </a:lvl1pPr>
          </a:lstStyle>
          <a:p>
            <a:r>
              <a:rPr dirty="0">
                <a:solidFill>
                  <a:srgbClr val="00AEEE"/>
                </a:solidFill>
              </a:rPr>
              <a:t>Shinobi</a:t>
            </a:r>
          </a:p>
        </p:txBody>
      </p:sp>
      <p:pic>
        <p:nvPicPr>
          <p:cNvPr id="6" name="Picture 5" descr="A close up of a sign&#10;&#10;Description automatically generated">
            <a:extLst>
              <a:ext uri="{FF2B5EF4-FFF2-40B4-BE49-F238E27FC236}">
                <a16:creationId xmlns:a16="http://schemas.microsoft.com/office/drawing/2014/main" id="{425C565A-0887-F647-81E8-E14EE96CE6C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0300" y="7140190"/>
            <a:ext cx="3124200" cy="2387600"/>
          </a:xfrm>
          <a:prstGeom prst="rect">
            <a:avLst/>
          </a:prstGeom>
        </p:spPr>
      </p:pic>
      <p:grpSp>
        <p:nvGrpSpPr>
          <p:cNvPr id="9" name="Group 8">
            <a:extLst>
              <a:ext uri="{FF2B5EF4-FFF2-40B4-BE49-F238E27FC236}">
                <a16:creationId xmlns:a16="http://schemas.microsoft.com/office/drawing/2014/main" id="{85AC141E-CA5D-8D41-B1C5-845DA38E949D}"/>
              </a:ext>
            </a:extLst>
          </p:cNvPr>
          <p:cNvGrpSpPr/>
          <p:nvPr/>
        </p:nvGrpSpPr>
        <p:grpSpPr>
          <a:xfrm>
            <a:off x="-8642579" y="-164678"/>
            <a:ext cx="10029965" cy="15256120"/>
            <a:chOff x="-8642579" y="-164678"/>
            <a:chExt cx="10029965" cy="15256120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32EBAF2A-443F-9D47-8F51-8E2A05EE57A3}"/>
                </a:ext>
              </a:extLst>
            </p:cNvPr>
            <p:cNvSpPr/>
            <p:nvPr/>
          </p:nvSpPr>
          <p:spPr>
            <a:xfrm rot="20706798" flipH="1">
              <a:off x="-8642579" y="-10966"/>
              <a:ext cx="9434333" cy="15102408"/>
            </a:xfrm>
            <a:prstGeom prst="rect">
              <a:avLst/>
            </a:prstGeom>
            <a:solidFill>
              <a:srgbClr val="38E1FF"/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5D0D608D-EA4B-C641-B3F4-55E05D9D72CF}"/>
                </a:ext>
              </a:extLst>
            </p:cNvPr>
            <p:cNvSpPr/>
            <p:nvPr/>
          </p:nvSpPr>
          <p:spPr>
            <a:xfrm rot="20706798" flipH="1">
              <a:off x="-8046947" y="-164678"/>
              <a:ext cx="9434333" cy="15102408"/>
            </a:xfrm>
            <a:prstGeom prst="rect">
              <a:avLst/>
            </a:prstGeom>
            <a:solidFill>
              <a:srgbClr val="38E1FF">
                <a:alpha val="32941"/>
              </a:srgbClr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FB171C41-4AFD-8D4B-A83D-67CE57D57162}"/>
              </a:ext>
            </a:extLst>
          </p:cNvPr>
          <p:cNvGrpSpPr/>
          <p:nvPr/>
        </p:nvGrpSpPr>
        <p:grpSpPr>
          <a:xfrm>
            <a:off x="11782763" y="-862597"/>
            <a:ext cx="8917924" cy="15439250"/>
            <a:chOff x="11782763" y="-862597"/>
            <a:chExt cx="8917924" cy="15439250"/>
          </a:xfrm>
        </p:grpSpPr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DDF6FD70-A615-D74C-9710-17CB98A41F5F}"/>
                </a:ext>
              </a:extLst>
            </p:cNvPr>
            <p:cNvSpPr/>
            <p:nvPr/>
          </p:nvSpPr>
          <p:spPr>
            <a:xfrm rot="896267" flipH="1">
              <a:off x="12315522" y="-525755"/>
              <a:ext cx="8385165" cy="15102408"/>
            </a:xfrm>
            <a:prstGeom prst="rect">
              <a:avLst/>
            </a:prstGeom>
            <a:solidFill>
              <a:srgbClr val="38E1FF"/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D4261B65-2D56-2B4A-A149-97BDDFE74A81}"/>
                </a:ext>
              </a:extLst>
            </p:cNvPr>
            <p:cNvSpPr/>
            <p:nvPr/>
          </p:nvSpPr>
          <p:spPr>
            <a:xfrm rot="896267" flipH="1">
              <a:off x="11782763" y="-862597"/>
              <a:ext cx="6869178" cy="15102408"/>
            </a:xfrm>
            <a:prstGeom prst="rect">
              <a:avLst/>
            </a:prstGeom>
            <a:solidFill>
              <a:srgbClr val="38E1FF">
                <a:alpha val="33000"/>
              </a:srgbClr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</p:grpSp>
      <p:sp>
        <p:nvSpPr>
          <p:cNvPr id="23" name="unveil">
            <a:extLst>
              <a:ext uri="{FF2B5EF4-FFF2-40B4-BE49-F238E27FC236}">
                <a16:creationId xmlns:a16="http://schemas.microsoft.com/office/drawing/2014/main" id="{3DFB6E10-D309-C545-A6B1-2341096960A8}"/>
              </a:ext>
            </a:extLst>
          </p:cNvPr>
          <p:cNvSpPr txBox="1"/>
          <p:nvPr/>
        </p:nvSpPr>
        <p:spPr>
          <a:xfrm>
            <a:off x="7240051" y="6639611"/>
            <a:ext cx="3872856" cy="85664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900" b="1">
                <a:latin typeface="American Typewriter"/>
                <a:ea typeface="American Typewriter"/>
                <a:cs typeface="American Typewriter"/>
                <a:sym typeface="American Typewriter"/>
              </a:defRPr>
            </a:lvl1pPr>
          </a:lstStyle>
          <a:p>
            <a:pPr>
              <a:defRPr b="0">
                <a:latin typeface="+mn-lt"/>
                <a:ea typeface="+mn-ea"/>
                <a:cs typeface="+mn-cs"/>
                <a:sym typeface="Helvetica Light"/>
              </a:defRPr>
            </a:pPr>
            <a:r>
              <a:rPr lang="en-GB" b="1" dirty="0">
                <a:latin typeface="Gill Sans MT" panose="020B0502020104020203" pitchFamily="34" charset="77"/>
                <a:sym typeface="American Typewriter"/>
              </a:rPr>
              <a:t>surreptitious</a:t>
            </a:r>
            <a:endParaRPr b="1" dirty="0">
              <a:latin typeface="Gill Sans MT" panose="020B0502020104020203" pitchFamily="34" charset="77"/>
              <a:sym typeface="American Typewriter"/>
            </a:endParaRPr>
          </a:p>
        </p:txBody>
      </p:sp>
    </p:spTree>
  </p:cSld>
  <p:clrMapOvr>
    <a:masterClrMapping/>
  </p:clrMapOvr>
  <p:transition spd="med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" name="Group 39">
            <a:extLst>
              <a:ext uri="{FF2B5EF4-FFF2-40B4-BE49-F238E27FC236}">
                <a16:creationId xmlns:a16="http://schemas.microsoft.com/office/drawing/2014/main" id="{7EB416CD-9B55-CF42-A04C-30197FD22A3C}"/>
              </a:ext>
            </a:extLst>
          </p:cNvPr>
          <p:cNvGrpSpPr/>
          <p:nvPr/>
        </p:nvGrpSpPr>
        <p:grpSpPr>
          <a:xfrm rot="1007258">
            <a:off x="11968918" y="1439632"/>
            <a:ext cx="8917924" cy="15439250"/>
            <a:chOff x="11782763" y="-862597"/>
            <a:chExt cx="8917924" cy="15439250"/>
          </a:xfrm>
        </p:grpSpPr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A6BF06AC-22FD-FD44-8419-6C2D4AA8FA73}"/>
                </a:ext>
              </a:extLst>
            </p:cNvPr>
            <p:cNvSpPr/>
            <p:nvPr/>
          </p:nvSpPr>
          <p:spPr>
            <a:xfrm rot="896267" flipH="1">
              <a:off x="12315522" y="-525755"/>
              <a:ext cx="8385165" cy="15102408"/>
            </a:xfrm>
            <a:prstGeom prst="rect">
              <a:avLst/>
            </a:prstGeom>
            <a:solidFill>
              <a:srgbClr val="38E1FF"/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id="{9D3503DD-D270-5F47-A19A-8586E0671135}"/>
                </a:ext>
              </a:extLst>
            </p:cNvPr>
            <p:cNvSpPr/>
            <p:nvPr/>
          </p:nvSpPr>
          <p:spPr>
            <a:xfrm rot="896267" flipH="1">
              <a:off x="11782763" y="-862597"/>
              <a:ext cx="6869178" cy="15102408"/>
            </a:xfrm>
            <a:prstGeom prst="rect">
              <a:avLst/>
            </a:prstGeom>
            <a:solidFill>
              <a:srgbClr val="38E1FF">
                <a:alpha val="33000"/>
              </a:srgbClr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</p:grpSp>
      <p:grpSp>
        <p:nvGrpSpPr>
          <p:cNvPr id="43" name="Group 42">
            <a:extLst>
              <a:ext uri="{FF2B5EF4-FFF2-40B4-BE49-F238E27FC236}">
                <a16:creationId xmlns:a16="http://schemas.microsoft.com/office/drawing/2014/main" id="{37D75134-4940-2E43-970D-7151127F0958}"/>
              </a:ext>
            </a:extLst>
          </p:cNvPr>
          <p:cNvGrpSpPr/>
          <p:nvPr/>
        </p:nvGrpSpPr>
        <p:grpSpPr>
          <a:xfrm rot="11574440">
            <a:off x="-8391177" y="-6312383"/>
            <a:ext cx="8917924" cy="15102408"/>
            <a:chOff x="11782763" y="-525755"/>
            <a:chExt cx="8917924" cy="15102408"/>
          </a:xfrm>
        </p:grpSpPr>
        <p:sp>
          <p:nvSpPr>
            <p:cNvPr id="44" name="Rectangle 43">
              <a:extLst>
                <a:ext uri="{FF2B5EF4-FFF2-40B4-BE49-F238E27FC236}">
                  <a16:creationId xmlns:a16="http://schemas.microsoft.com/office/drawing/2014/main" id="{0DE4B2CD-9BA7-F745-975D-04D6E068AAAF}"/>
                </a:ext>
              </a:extLst>
            </p:cNvPr>
            <p:cNvSpPr/>
            <p:nvPr/>
          </p:nvSpPr>
          <p:spPr>
            <a:xfrm rot="896267" flipH="1">
              <a:off x="12315522" y="-525755"/>
              <a:ext cx="8385165" cy="15102408"/>
            </a:xfrm>
            <a:prstGeom prst="rect">
              <a:avLst/>
            </a:prstGeom>
            <a:solidFill>
              <a:srgbClr val="38E1FF"/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E68024AA-F9BA-D840-9EF5-E93003D788D2}"/>
                </a:ext>
              </a:extLst>
            </p:cNvPr>
            <p:cNvSpPr/>
            <p:nvPr/>
          </p:nvSpPr>
          <p:spPr>
            <a:xfrm rot="896267" flipH="1">
              <a:off x="11782763" y="6452645"/>
              <a:ext cx="6869178" cy="471924"/>
            </a:xfrm>
            <a:prstGeom prst="rect">
              <a:avLst/>
            </a:prstGeom>
            <a:solidFill>
              <a:srgbClr val="38E1FF">
                <a:alpha val="33000"/>
              </a:srgbClr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</p:grpSp>
      <p:sp>
        <p:nvSpPr>
          <p:cNvPr id="3" name="Rectangle 2">
            <a:extLst>
              <a:ext uri="{FF2B5EF4-FFF2-40B4-BE49-F238E27FC236}">
                <a16:creationId xmlns:a16="http://schemas.microsoft.com/office/drawing/2014/main" id="{05EF5107-5BC4-E84A-AB08-D710D9F8D1A2}"/>
              </a:ext>
            </a:extLst>
          </p:cNvPr>
          <p:cNvSpPr/>
          <p:nvPr/>
        </p:nvSpPr>
        <p:spPr>
          <a:xfrm>
            <a:off x="308911" y="305549"/>
            <a:ext cx="12346080" cy="3845827"/>
          </a:xfrm>
          <a:prstGeom prst="rect">
            <a:avLst/>
          </a:prstGeom>
          <a:noFill/>
          <a:ln w="101600" cap="flat" cmpd="thickThin">
            <a:solidFill>
              <a:srgbClr val="0365C0"/>
            </a:solidFill>
            <a:miter lim="400000"/>
          </a:ln>
          <a:effectLst>
            <a:outerShdw blurRad="38100" dist="25400" dir="5400000" rotWithShape="0">
              <a:schemeClr val="bg1">
                <a:alpha val="50000"/>
              </a:scheme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GB" sz="24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Light"/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FDC0D07C-E46E-A94D-BECD-14C267D89B3C}"/>
              </a:ext>
            </a:extLst>
          </p:cNvPr>
          <p:cNvSpPr/>
          <p:nvPr/>
        </p:nvSpPr>
        <p:spPr>
          <a:xfrm>
            <a:off x="329360" y="5427006"/>
            <a:ext cx="12346080" cy="3845827"/>
          </a:xfrm>
          <a:prstGeom prst="rect">
            <a:avLst/>
          </a:prstGeom>
          <a:noFill/>
          <a:ln w="101600" cap="flat" cmpd="thickThin">
            <a:solidFill>
              <a:srgbClr val="0365C0"/>
            </a:solidFill>
            <a:miter lim="400000"/>
          </a:ln>
          <a:effectLst>
            <a:outerShdw blurRad="38100" dist="25400" dir="5400000" rotWithShape="0">
              <a:schemeClr val="bg1">
                <a:alpha val="50000"/>
              </a:scheme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GB" sz="24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Light"/>
            </a:endParaRPr>
          </a:p>
        </p:txBody>
      </p:sp>
      <p:pic>
        <p:nvPicPr>
          <p:cNvPr id="25" name="Picture 24">
            <a:extLst>
              <a:ext uri="{FF2B5EF4-FFF2-40B4-BE49-F238E27FC236}">
                <a16:creationId xmlns:a16="http://schemas.microsoft.com/office/drawing/2014/main" id="{041D68E3-A056-8C4D-97C2-0A47EFC3CE3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10" r="12019" b="14894"/>
          <a:stretch/>
        </p:blipFill>
        <p:spPr>
          <a:xfrm>
            <a:off x="11205349" y="7853396"/>
            <a:ext cx="1470091" cy="1214376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DF9023BC-FE5D-E347-A025-46D87D71425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10" r="12019" b="14894"/>
          <a:stretch/>
        </p:blipFill>
        <p:spPr>
          <a:xfrm>
            <a:off x="349809" y="473186"/>
            <a:ext cx="1470091" cy="1214376"/>
          </a:xfrm>
          <a:prstGeom prst="rect">
            <a:avLst/>
          </a:prstGeom>
        </p:spPr>
      </p:pic>
      <p:sp>
        <p:nvSpPr>
          <p:cNvPr id="27" name="tear">
            <a:extLst>
              <a:ext uri="{FF2B5EF4-FFF2-40B4-BE49-F238E27FC236}">
                <a16:creationId xmlns:a16="http://schemas.microsoft.com/office/drawing/2014/main" id="{305B9BC5-B671-A64C-B9FA-DF2667A61C05}"/>
              </a:ext>
            </a:extLst>
          </p:cNvPr>
          <p:cNvSpPr txBox="1"/>
          <p:nvPr/>
        </p:nvSpPr>
        <p:spPr>
          <a:xfrm>
            <a:off x="1927122" y="305549"/>
            <a:ext cx="4286431" cy="378052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t">
            <a:spAutoFit/>
          </a:bodyPr>
          <a:lstStyle>
            <a:lvl1pPr>
              <a:defRPr sz="7000">
                <a:latin typeface="Gill Sans SemiBold"/>
                <a:ea typeface="Gill Sans SemiBold"/>
                <a:cs typeface="Gill Sans SemiBold"/>
                <a:sym typeface="Gill Sans SemiBold"/>
              </a:defRPr>
            </a:lvl1pPr>
          </a:lstStyle>
          <a:p>
            <a:r>
              <a:rPr lang="en-GB" sz="23900" dirty="0">
                <a:latin typeface="Gill Sans MT" panose="020B0502020104020203" pitchFamily="34" charset="77"/>
              </a:rPr>
              <a:t>law</a:t>
            </a:r>
            <a:endParaRPr sz="13800" dirty="0">
              <a:latin typeface="Gill Sans MT" panose="020B0502020104020203" pitchFamily="34" charset="77"/>
            </a:endParaRPr>
          </a:p>
        </p:txBody>
      </p:sp>
      <p:sp>
        <p:nvSpPr>
          <p:cNvPr id="28" name="tear">
            <a:extLst>
              <a:ext uri="{FF2B5EF4-FFF2-40B4-BE49-F238E27FC236}">
                <a16:creationId xmlns:a16="http://schemas.microsoft.com/office/drawing/2014/main" id="{3E0CFD4D-27A2-7842-AA0C-DAD97EB3ECC4}"/>
              </a:ext>
            </a:extLst>
          </p:cNvPr>
          <p:cNvSpPr txBox="1"/>
          <p:nvPr/>
        </p:nvSpPr>
        <p:spPr>
          <a:xfrm>
            <a:off x="3059460" y="5287250"/>
            <a:ext cx="10875989" cy="378052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anchor="t">
            <a:spAutoFit/>
          </a:bodyPr>
          <a:lstStyle>
            <a:lvl1pPr>
              <a:defRPr sz="7000">
                <a:latin typeface="Gill Sans SemiBold"/>
                <a:ea typeface="Gill Sans SemiBold"/>
                <a:cs typeface="Gill Sans SemiBold"/>
                <a:sym typeface="Gill Sans SemiBold"/>
              </a:defRPr>
            </a:lvl1pPr>
          </a:lstStyle>
          <a:p>
            <a:r>
              <a:rPr lang="en-GB" sz="23900" dirty="0">
                <a:latin typeface="Gill Sans MT" panose="020B0502020104020203" pitchFamily="34" charset="77"/>
              </a:rPr>
              <a:t>body</a:t>
            </a:r>
            <a:endParaRPr sz="41300" dirty="0">
              <a:latin typeface="Gill Sans MT" panose="020B0502020104020203" pitchFamily="34" charset="77"/>
            </a:endParaRPr>
          </a:p>
        </p:txBody>
      </p:sp>
      <p:pic>
        <p:nvPicPr>
          <p:cNvPr id="16" name="Picture 15" descr="Icon&#10;&#10;Description automatically generated">
            <a:extLst>
              <a:ext uri="{FF2B5EF4-FFF2-40B4-BE49-F238E27FC236}">
                <a16:creationId xmlns:a16="http://schemas.microsoft.com/office/drawing/2014/main" id="{7876AAE4-FE33-334D-B9D6-470F2421FAC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01820" y="462115"/>
            <a:ext cx="3532693" cy="3532693"/>
          </a:xfrm>
          <a:prstGeom prst="rect">
            <a:avLst/>
          </a:prstGeom>
        </p:spPr>
      </p:pic>
      <p:pic>
        <p:nvPicPr>
          <p:cNvPr id="5" name="Picture 4" descr="Icon&#10;&#10;Description automatically generated">
            <a:extLst>
              <a:ext uri="{FF2B5EF4-FFF2-40B4-BE49-F238E27FC236}">
                <a16:creationId xmlns:a16="http://schemas.microsoft.com/office/drawing/2014/main" id="{2868BA25-21D1-144E-BF8C-BB36AFDAA0A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8845" y="5607250"/>
            <a:ext cx="3460522" cy="3460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3450113"/>
      </p:ext>
    </p:extLst>
  </p:cSld>
  <p:clrMapOvr>
    <a:masterClrMapping/>
  </p:clrMapOvr>
  <p:transition spd="med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" name="Group 39">
            <a:extLst>
              <a:ext uri="{FF2B5EF4-FFF2-40B4-BE49-F238E27FC236}">
                <a16:creationId xmlns:a16="http://schemas.microsoft.com/office/drawing/2014/main" id="{7EB416CD-9B55-CF42-A04C-30197FD22A3C}"/>
              </a:ext>
            </a:extLst>
          </p:cNvPr>
          <p:cNvGrpSpPr/>
          <p:nvPr/>
        </p:nvGrpSpPr>
        <p:grpSpPr>
          <a:xfrm rot="1007258">
            <a:off x="11968918" y="1439632"/>
            <a:ext cx="8917924" cy="15439250"/>
            <a:chOff x="11782763" y="-862597"/>
            <a:chExt cx="8917924" cy="15439250"/>
          </a:xfrm>
        </p:grpSpPr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A6BF06AC-22FD-FD44-8419-6C2D4AA8FA73}"/>
                </a:ext>
              </a:extLst>
            </p:cNvPr>
            <p:cNvSpPr/>
            <p:nvPr/>
          </p:nvSpPr>
          <p:spPr>
            <a:xfrm rot="896267" flipH="1">
              <a:off x="12315522" y="-525755"/>
              <a:ext cx="8385165" cy="15102408"/>
            </a:xfrm>
            <a:prstGeom prst="rect">
              <a:avLst/>
            </a:prstGeom>
            <a:solidFill>
              <a:srgbClr val="38E1FF"/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id="{9D3503DD-D270-5F47-A19A-8586E0671135}"/>
                </a:ext>
              </a:extLst>
            </p:cNvPr>
            <p:cNvSpPr/>
            <p:nvPr/>
          </p:nvSpPr>
          <p:spPr>
            <a:xfrm rot="896267" flipH="1">
              <a:off x="11782763" y="-862597"/>
              <a:ext cx="6869178" cy="15102408"/>
            </a:xfrm>
            <a:prstGeom prst="rect">
              <a:avLst/>
            </a:prstGeom>
            <a:solidFill>
              <a:srgbClr val="38E1FF">
                <a:alpha val="33000"/>
              </a:srgbClr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</p:grpSp>
      <p:grpSp>
        <p:nvGrpSpPr>
          <p:cNvPr id="43" name="Group 42">
            <a:extLst>
              <a:ext uri="{FF2B5EF4-FFF2-40B4-BE49-F238E27FC236}">
                <a16:creationId xmlns:a16="http://schemas.microsoft.com/office/drawing/2014/main" id="{37D75134-4940-2E43-970D-7151127F0958}"/>
              </a:ext>
            </a:extLst>
          </p:cNvPr>
          <p:cNvGrpSpPr/>
          <p:nvPr/>
        </p:nvGrpSpPr>
        <p:grpSpPr>
          <a:xfrm rot="11574440">
            <a:off x="-8428798" y="-6316639"/>
            <a:ext cx="8917924" cy="15439250"/>
            <a:chOff x="11782763" y="-862597"/>
            <a:chExt cx="8917924" cy="15439250"/>
          </a:xfrm>
        </p:grpSpPr>
        <p:sp>
          <p:nvSpPr>
            <p:cNvPr id="44" name="Rectangle 43">
              <a:extLst>
                <a:ext uri="{FF2B5EF4-FFF2-40B4-BE49-F238E27FC236}">
                  <a16:creationId xmlns:a16="http://schemas.microsoft.com/office/drawing/2014/main" id="{0DE4B2CD-9BA7-F745-975D-04D6E068AAAF}"/>
                </a:ext>
              </a:extLst>
            </p:cNvPr>
            <p:cNvSpPr/>
            <p:nvPr/>
          </p:nvSpPr>
          <p:spPr>
            <a:xfrm rot="896267" flipH="1">
              <a:off x="12315522" y="-525755"/>
              <a:ext cx="8385165" cy="15102408"/>
            </a:xfrm>
            <a:prstGeom prst="rect">
              <a:avLst/>
            </a:prstGeom>
            <a:solidFill>
              <a:srgbClr val="38E1FF"/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E68024AA-F9BA-D840-9EF5-E93003D788D2}"/>
                </a:ext>
              </a:extLst>
            </p:cNvPr>
            <p:cNvSpPr/>
            <p:nvPr/>
          </p:nvSpPr>
          <p:spPr>
            <a:xfrm rot="896267" flipH="1">
              <a:off x="11782763" y="-862597"/>
              <a:ext cx="6869178" cy="15102408"/>
            </a:xfrm>
            <a:prstGeom prst="rect">
              <a:avLst/>
            </a:prstGeom>
            <a:solidFill>
              <a:srgbClr val="38E1FF">
                <a:alpha val="33000"/>
              </a:srgbClr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</p:grpSp>
      <p:sp>
        <p:nvSpPr>
          <p:cNvPr id="3" name="Rectangle 2">
            <a:extLst>
              <a:ext uri="{FF2B5EF4-FFF2-40B4-BE49-F238E27FC236}">
                <a16:creationId xmlns:a16="http://schemas.microsoft.com/office/drawing/2014/main" id="{05EF5107-5BC4-E84A-AB08-D710D9F8D1A2}"/>
              </a:ext>
            </a:extLst>
          </p:cNvPr>
          <p:cNvSpPr/>
          <p:nvPr/>
        </p:nvSpPr>
        <p:spPr>
          <a:xfrm>
            <a:off x="308911" y="305549"/>
            <a:ext cx="12346080" cy="3845827"/>
          </a:xfrm>
          <a:prstGeom prst="rect">
            <a:avLst/>
          </a:prstGeom>
          <a:noFill/>
          <a:ln w="101600" cap="flat" cmpd="thickThin">
            <a:solidFill>
              <a:srgbClr val="0365C0"/>
            </a:solidFill>
            <a:miter lim="400000"/>
          </a:ln>
          <a:effectLst>
            <a:outerShdw blurRad="38100" dist="25400" dir="5400000" rotWithShape="0">
              <a:schemeClr val="bg1">
                <a:alpha val="50000"/>
              </a:scheme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GB" sz="24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Light"/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FDC0D07C-E46E-A94D-BECD-14C267D89B3C}"/>
              </a:ext>
            </a:extLst>
          </p:cNvPr>
          <p:cNvSpPr/>
          <p:nvPr/>
        </p:nvSpPr>
        <p:spPr>
          <a:xfrm>
            <a:off x="329360" y="5427006"/>
            <a:ext cx="12346080" cy="3845827"/>
          </a:xfrm>
          <a:prstGeom prst="rect">
            <a:avLst/>
          </a:prstGeom>
          <a:noFill/>
          <a:ln w="101600" cap="flat" cmpd="thickThin">
            <a:solidFill>
              <a:srgbClr val="0365C0"/>
            </a:solidFill>
            <a:miter lim="400000"/>
          </a:ln>
          <a:effectLst>
            <a:outerShdw blurRad="38100" dist="25400" dir="5400000" rotWithShape="0">
              <a:schemeClr val="bg1">
                <a:alpha val="50000"/>
              </a:scheme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GB" sz="24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Light"/>
            </a:endParaRPr>
          </a:p>
        </p:txBody>
      </p:sp>
      <p:pic>
        <p:nvPicPr>
          <p:cNvPr id="25" name="Picture 24">
            <a:extLst>
              <a:ext uri="{FF2B5EF4-FFF2-40B4-BE49-F238E27FC236}">
                <a16:creationId xmlns:a16="http://schemas.microsoft.com/office/drawing/2014/main" id="{041D68E3-A056-8C4D-97C2-0A47EFC3CE3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10" r="12019" b="14894"/>
          <a:stretch/>
        </p:blipFill>
        <p:spPr>
          <a:xfrm>
            <a:off x="11205349" y="7853396"/>
            <a:ext cx="1470091" cy="1214376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DF9023BC-FE5D-E347-A025-46D87D71425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10" r="12019" b="14894"/>
          <a:stretch/>
        </p:blipFill>
        <p:spPr>
          <a:xfrm>
            <a:off x="349809" y="473186"/>
            <a:ext cx="1470091" cy="1214376"/>
          </a:xfrm>
          <a:prstGeom prst="rect">
            <a:avLst/>
          </a:prstGeom>
        </p:spPr>
      </p:pic>
      <p:sp>
        <p:nvSpPr>
          <p:cNvPr id="27" name="tear">
            <a:extLst>
              <a:ext uri="{FF2B5EF4-FFF2-40B4-BE49-F238E27FC236}">
                <a16:creationId xmlns:a16="http://schemas.microsoft.com/office/drawing/2014/main" id="{305B9BC5-B671-A64C-B9FA-DF2667A61C05}"/>
              </a:ext>
            </a:extLst>
          </p:cNvPr>
          <p:cNvSpPr txBox="1"/>
          <p:nvPr/>
        </p:nvSpPr>
        <p:spPr>
          <a:xfrm>
            <a:off x="1427168" y="404326"/>
            <a:ext cx="6165150" cy="316496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t">
            <a:spAutoFit/>
          </a:bodyPr>
          <a:lstStyle>
            <a:lvl1pPr>
              <a:defRPr sz="7000">
                <a:latin typeface="Gill Sans SemiBold"/>
                <a:ea typeface="Gill Sans SemiBold"/>
                <a:cs typeface="Gill Sans SemiBold"/>
                <a:sym typeface="Gill Sans SemiBold"/>
              </a:defRPr>
            </a:lvl1pPr>
          </a:lstStyle>
          <a:p>
            <a:r>
              <a:rPr lang="en-GB" sz="19900" dirty="0">
                <a:latin typeface="Gill Sans MT" panose="020B0502020104020203" pitchFamily="34" charset="77"/>
              </a:rPr>
              <a:t>circus</a:t>
            </a:r>
            <a:endParaRPr sz="23900" dirty="0">
              <a:latin typeface="Gill Sans MT" panose="020B0502020104020203" pitchFamily="34" charset="77"/>
            </a:endParaRPr>
          </a:p>
        </p:txBody>
      </p:sp>
      <p:sp>
        <p:nvSpPr>
          <p:cNvPr id="28" name="tear">
            <a:extLst>
              <a:ext uri="{FF2B5EF4-FFF2-40B4-BE49-F238E27FC236}">
                <a16:creationId xmlns:a16="http://schemas.microsoft.com/office/drawing/2014/main" id="{3E0CFD4D-27A2-7842-AA0C-DAD97EB3ECC4}"/>
              </a:ext>
            </a:extLst>
          </p:cNvPr>
          <p:cNvSpPr txBox="1"/>
          <p:nvPr/>
        </p:nvSpPr>
        <p:spPr>
          <a:xfrm>
            <a:off x="3010824" y="5643529"/>
            <a:ext cx="10419220" cy="316496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50800" tIns="50800" rIns="50800" bIns="50800" anchor="t">
            <a:spAutoFit/>
          </a:bodyPr>
          <a:lstStyle>
            <a:lvl1pPr>
              <a:defRPr sz="7000">
                <a:latin typeface="Gill Sans SemiBold"/>
                <a:ea typeface="Gill Sans SemiBold"/>
                <a:cs typeface="Gill Sans SemiBold"/>
                <a:sym typeface="Gill Sans SemiBold"/>
              </a:defRPr>
            </a:lvl1pPr>
          </a:lstStyle>
          <a:p>
            <a:r>
              <a:rPr lang="en-GB" sz="19900" dirty="0">
                <a:latin typeface="Gill Sans MT" panose="020B0502020104020203" pitchFamily="34" charset="77"/>
              </a:rPr>
              <a:t>prison</a:t>
            </a:r>
            <a:endParaRPr sz="16600" dirty="0">
              <a:latin typeface="Gill Sans MT" panose="020B0502020104020203" pitchFamily="34" charset="77"/>
            </a:endParaRPr>
          </a:p>
        </p:txBody>
      </p:sp>
      <p:pic>
        <p:nvPicPr>
          <p:cNvPr id="16" name="Picture 15" descr="A picture containing icon&#10;&#10;Description automatically generated">
            <a:extLst>
              <a:ext uri="{FF2B5EF4-FFF2-40B4-BE49-F238E27FC236}">
                <a16:creationId xmlns:a16="http://schemas.microsoft.com/office/drawing/2014/main" id="{3E53CB39-5300-C440-8601-088D19D5C0F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69887" y="174695"/>
            <a:ext cx="4107534" cy="4107534"/>
          </a:xfrm>
          <a:prstGeom prst="rect">
            <a:avLst/>
          </a:prstGeom>
        </p:spPr>
      </p:pic>
      <p:pic>
        <p:nvPicPr>
          <p:cNvPr id="4" name="Picture 3" descr="Logo&#10;&#10;Description automatically generated">
            <a:extLst>
              <a:ext uri="{FF2B5EF4-FFF2-40B4-BE49-F238E27FC236}">
                <a16:creationId xmlns:a16="http://schemas.microsoft.com/office/drawing/2014/main" id="{C9D11D1F-D29A-4444-929C-E1B760C57ED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5363" y="5699416"/>
            <a:ext cx="3368356" cy="33683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9239315"/>
      </p:ext>
    </p:extLst>
  </p:cSld>
  <p:clrMapOvr>
    <a:masterClrMapping/>
  </p:clrMapOvr>
  <p:transition spd="med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" name="Group 39">
            <a:extLst>
              <a:ext uri="{FF2B5EF4-FFF2-40B4-BE49-F238E27FC236}">
                <a16:creationId xmlns:a16="http://schemas.microsoft.com/office/drawing/2014/main" id="{7EB416CD-9B55-CF42-A04C-30197FD22A3C}"/>
              </a:ext>
            </a:extLst>
          </p:cNvPr>
          <p:cNvGrpSpPr/>
          <p:nvPr/>
        </p:nvGrpSpPr>
        <p:grpSpPr>
          <a:xfrm rot="1007258">
            <a:off x="11968918" y="1439632"/>
            <a:ext cx="8917924" cy="15439250"/>
            <a:chOff x="11782763" y="-862597"/>
            <a:chExt cx="8917924" cy="15439250"/>
          </a:xfrm>
        </p:grpSpPr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A6BF06AC-22FD-FD44-8419-6C2D4AA8FA73}"/>
                </a:ext>
              </a:extLst>
            </p:cNvPr>
            <p:cNvSpPr/>
            <p:nvPr/>
          </p:nvSpPr>
          <p:spPr>
            <a:xfrm rot="896267" flipH="1">
              <a:off x="12315522" y="-525755"/>
              <a:ext cx="8385165" cy="15102408"/>
            </a:xfrm>
            <a:prstGeom prst="rect">
              <a:avLst/>
            </a:prstGeom>
            <a:solidFill>
              <a:srgbClr val="38E1FF"/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id="{9D3503DD-D270-5F47-A19A-8586E0671135}"/>
                </a:ext>
              </a:extLst>
            </p:cNvPr>
            <p:cNvSpPr/>
            <p:nvPr/>
          </p:nvSpPr>
          <p:spPr>
            <a:xfrm rot="896267" flipH="1">
              <a:off x="11782763" y="-862597"/>
              <a:ext cx="6869178" cy="15102408"/>
            </a:xfrm>
            <a:prstGeom prst="rect">
              <a:avLst/>
            </a:prstGeom>
            <a:solidFill>
              <a:srgbClr val="38E1FF">
                <a:alpha val="33000"/>
              </a:srgbClr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</p:grpSp>
      <p:grpSp>
        <p:nvGrpSpPr>
          <p:cNvPr id="43" name="Group 42">
            <a:extLst>
              <a:ext uri="{FF2B5EF4-FFF2-40B4-BE49-F238E27FC236}">
                <a16:creationId xmlns:a16="http://schemas.microsoft.com/office/drawing/2014/main" id="{37D75134-4940-2E43-970D-7151127F0958}"/>
              </a:ext>
            </a:extLst>
          </p:cNvPr>
          <p:cNvGrpSpPr/>
          <p:nvPr/>
        </p:nvGrpSpPr>
        <p:grpSpPr>
          <a:xfrm rot="11574440">
            <a:off x="-8428798" y="-6316639"/>
            <a:ext cx="8917924" cy="15439250"/>
            <a:chOff x="11782763" y="-862597"/>
            <a:chExt cx="8917924" cy="15439250"/>
          </a:xfrm>
        </p:grpSpPr>
        <p:sp>
          <p:nvSpPr>
            <p:cNvPr id="44" name="Rectangle 43">
              <a:extLst>
                <a:ext uri="{FF2B5EF4-FFF2-40B4-BE49-F238E27FC236}">
                  <a16:creationId xmlns:a16="http://schemas.microsoft.com/office/drawing/2014/main" id="{0DE4B2CD-9BA7-F745-975D-04D6E068AAAF}"/>
                </a:ext>
              </a:extLst>
            </p:cNvPr>
            <p:cNvSpPr/>
            <p:nvPr/>
          </p:nvSpPr>
          <p:spPr>
            <a:xfrm rot="896267" flipH="1">
              <a:off x="12315522" y="-525755"/>
              <a:ext cx="8385165" cy="15102408"/>
            </a:xfrm>
            <a:prstGeom prst="rect">
              <a:avLst/>
            </a:prstGeom>
            <a:solidFill>
              <a:srgbClr val="38E1FF"/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E68024AA-F9BA-D840-9EF5-E93003D788D2}"/>
                </a:ext>
              </a:extLst>
            </p:cNvPr>
            <p:cNvSpPr/>
            <p:nvPr/>
          </p:nvSpPr>
          <p:spPr>
            <a:xfrm rot="896267" flipH="1">
              <a:off x="11782763" y="-862597"/>
              <a:ext cx="6869178" cy="15102408"/>
            </a:xfrm>
            <a:prstGeom prst="rect">
              <a:avLst/>
            </a:prstGeom>
            <a:solidFill>
              <a:srgbClr val="38E1FF">
                <a:alpha val="33000"/>
              </a:srgbClr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</p:grpSp>
      <p:sp>
        <p:nvSpPr>
          <p:cNvPr id="3" name="Rectangle 2">
            <a:extLst>
              <a:ext uri="{FF2B5EF4-FFF2-40B4-BE49-F238E27FC236}">
                <a16:creationId xmlns:a16="http://schemas.microsoft.com/office/drawing/2014/main" id="{05EF5107-5BC4-E84A-AB08-D710D9F8D1A2}"/>
              </a:ext>
            </a:extLst>
          </p:cNvPr>
          <p:cNvSpPr/>
          <p:nvPr/>
        </p:nvSpPr>
        <p:spPr>
          <a:xfrm>
            <a:off x="308911" y="305549"/>
            <a:ext cx="12346080" cy="3845827"/>
          </a:xfrm>
          <a:prstGeom prst="rect">
            <a:avLst/>
          </a:prstGeom>
          <a:noFill/>
          <a:ln w="101600" cap="flat" cmpd="thickThin">
            <a:solidFill>
              <a:srgbClr val="0365C0"/>
            </a:solidFill>
            <a:miter lim="400000"/>
          </a:ln>
          <a:effectLst>
            <a:outerShdw blurRad="38100" dist="25400" dir="5400000" rotWithShape="0">
              <a:schemeClr val="bg1">
                <a:alpha val="50000"/>
              </a:scheme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GB" sz="24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Light"/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FDC0D07C-E46E-A94D-BECD-14C267D89B3C}"/>
              </a:ext>
            </a:extLst>
          </p:cNvPr>
          <p:cNvSpPr/>
          <p:nvPr/>
        </p:nvSpPr>
        <p:spPr>
          <a:xfrm>
            <a:off x="329360" y="5427006"/>
            <a:ext cx="12346080" cy="3845827"/>
          </a:xfrm>
          <a:prstGeom prst="rect">
            <a:avLst/>
          </a:prstGeom>
          <a:noFill/>
          <a:ln w="101600" cap="flat" cmpd="thickThin">
            <a:solidFill>
              <a:srgbClr val="0365C0"/>
            </a:solidFill>
            <a:miter lim="400000"/>
          </a:ln>
          <a:effectLst>
            <a:outerShdw blurRad="38100" dist="25400" dir="5400000" rotWithShape="0">
              <a:schemeClr val="bg1">
                <a:alpha val="50000"/>
              </a:scheme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GB" sz="24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Light"/>
            </a:endParaRPr>
          </a:p>
        </p:txBody>
      </p:sp>
      <p:pic>
        <p:nvPicPr>
          <p:cNvPr id="25" name="Picture 24">
            <a:extLst>
              <a:ext uri="{FF2B5EF4-FFF2-40B4-BE49-F238E27FC236}">
                <a16:creationId xmlns:a16="http://schemas.microsoft.com/office/drawing/2014/main" id="{041D68E3-A056-8C4D-97C2-0A47EFC3CE3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10" r="12019" b="14894"/>
          <a:stretch/>
        </p:blipFill>
        <p:spPr>
          <a:xfrm>
            <a:off x="11205349" y="7853396"/>
            <a:ext cx="1470091" cy="1214376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DF9023BC-FE5D-E347-A025-46D87D71425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10" r="12019" b="14894"/>
          <a:stretch/>
        </p:blipFill>
        <p:spPr>
          <a:xfrm>
            <a:off x="349809" y="473186"/>
            <a:ext cx="1470091" cy="1214376"/>
          </a:xfrm>
          <a:prstGeom prst="rect">
            <a:avLst/>
          </a:prstGeom>
        </p:spPr>
      </p:pic>
      <p:sp>
        <p:nvSpPr>
          <p:cNvPr id="27" name="tear">
            <a:extLst>
              <a:ext uri="{FF2B5EF4-FFF2-40B4-BE49-F238E27FC236}">
                <a16:creationId xmlns:a16="http://schemas.microsoft.com/office/drawing/2014/main" id="{305B9BC5-B671-A64C-B9FA-DF2667A61C05}"/>
              </a:ext>
            </a:extLst>
          </p:cNvPr>
          <p:cNvSpPr txBox="1"/>
          <p:nvPr/>
        </p:nvSpPr>
        <p:spPr>
          <a:xfrm>
            <a:off x="1517214" y="158592"/>
            <a:ext cx="6487353" cy="378052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t">
            <a:spAutoFit/>
          </a:bodyPr>
          <a:lstStyle>
            <a:lvl1pPr>
              <a:defRPr sz="7000">
                <a:latin typeface="Gill Sans SemiBold"/>
                <a:ea typeface="Gill Sans SemiBold"/>
                <a:cs typeface="Gill Sans SemiBold"/>
                <a:sym typeface="Gill Sans SemiBold"/>
              </a:defRPr>
            </a:lvl1pPr>
          </a:lstStyle>
          <a:p>
            <a:r>
              <a:rPr lang="en-GB" sz="23900" dirty="0">
                <a:latin typeface="Gill Sans MT" panose="020B0502020104020203" pitchFamily="34" charset="77"/>
              </a:rPr>
              <a:t>hotel</a:t>
            </a:r>
            <a:endParaRPr sz="23900" dirty="0">
              <a:latin typeface="Gill Sans MT" panose="020B0502020104020203" pitchFamily="34" charset="77"/>
            </a:endParaRPr>
          </a:p>
        </p:txBody>
      </p:sp>
      <p:sp>
        <p:nvSpPr>
          <p:cNvPr id="28" name="tear">
            <a:extLst>
              <a:ext uri="{FF2B5EF4-FFF2-40B4-BE49-F238E27FC236}">
                <a16:creationId xmlns:a16="http://schemas.microsoft.com/office/drawing/2014/main" id="{3E0CFD4D-27A2-7842-AA0C-DAD97EB3ECC4}"/>
              </a:ext>
            </a:extLst>
          </p:cNvPr>
          <p:cNvSpPr txBox="1"/>
          <p:nvPr/>
        </p:nvSpPr>
        <p:spPr>
          <a:xfrm>
            <a:off x="1878719" y="6198625"/>
            <a:ext cx="12346080" cy="222625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anchor="t">
            <a:spAutoFit/>
          </a:bodyPr>
          <a:lstStyle>
            <a:lvl1pPr>
              <a:defRPr sz="7000">
                <a:latin typeface="Gill Sans SemiBold"/>
                <a:ea typeface="Gill Sans SemiBold"/>
                <a:cs typeface="Gill Sans SemiBold"/>
                <a:sym typeface="Gill Sans SemiBold"/>
              </a:defRPr>
            </a:lvl1pPr>
          </a:lstStyle>
          <a:p>
            <a:r>
              <a:rPr lang="en-GB" sz="13800" dirty="0">
                <a:latin typeface="Gill Sans MT" panose="020B0502020104020203" pitchFamily="34" charset="77"/>
              </a:rPr>
              <a:t>ambiguous</a:t>
            </a:r>
            <a:endParaRPr sz="9600" dirty="0">
              <a:latin typeface="Gill Sans MT" panose="020B0502020104020203" pitchFamily="34" charset="77"/>
            </a:endParaRPr>
          </a:p>
        </p:txBody>
      </p:sp>
      <p:pic>
        <p:nvPicPr>
          <p:cNvPr id="16" name="Picture 15" descr="Icon&#10;&#10;Description automatically generated">
            <a:extLst>
              <a:ext uri="{FF2B5EF4-FFF2-40B4-BE49-F238E27FC236}">
                <a16:creationId xmlns:a16="http://schemas.microsoft.com/office/drawing/2014/main" id="{C7FF0315-A4C0-C442-934C-CEE040BA356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19665" y="518348"/>
            <a:ext cx="3420228" cy="3420228"/>
          </a:xfrm>
          <a:prstGeom prst="rect">
            <a:avLst/>
          </a:prstGeom>
        </p:spPr>
      </p:pic>
      <p:pic>
        <p:nvPicPr>
          <p:cNvPr id="5" name="Picture 4" descr="Icon&#10;&#10;Description automatically generated">
            <a:extLst>
              <a:ext uri="{FF2B5EF4-FFF2-40B4-BE49-F238E27FC236}">
                <a16:creationId xmlns:a16="http://schemas.microsoft.com/office/drawing/2014/main" id="{38ABF749-B228-8B40-9BD6-45E7089BD96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931" y="5715997"/>
            <a:ext cx="3351775" cy="3351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0166786"/>
      </p:ext>
    </p:extLst>
  </p:cSld>
  <p:clrMapOvr>
    <a:masterClrMapping/>
  </p:clrMapOvr>
  <p:transition spd="med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" name="Group 39">
            <a:extLst>
              <a:ext uri="{FF2B5EF4-FFF2-40B4-BE49-F238E27FC236}">
                <a16:creationId xmlns:a16="http://schemas.microsoft.com/office/drawing/2014/main" id="{7EB416CD-9B55-CF42-A04C-30197FD22A3C}"/>
              </a:ext>
            </a:extLst>
          </p:cNvPr>
          <p:cNvGrpSpPr/>
          <p:nvPr/>
        </p:nvGrpSpPr>
        <p:grpSpPr>
          <a:xfrm rot="1007258">
            <a:off x="11968918" y="1439632"/>
            <a:ext cx="8917924" cy="15439250"/>
            <a:chOff x="11782763" y="-862597"/>
            <a:chExt cx="8917924" cy="15439250"/>
          </a:xfrm>
        </p:grpSpPr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A6BF06AC-22FD-FD44-8419-6C2D4AA8FA73}"/>
                </a:ext>
              </a:extLst>
            </p:cNvPr>
            <p:cNvSpPr/>
            <p:nvPr/>
          </p:nvSpPr>
          <p:spPr>
            <a:xfrm rot="896267" flipH="1">
              <a:off x="12315522" y="-525755"/>
              <a:ext cx="8385165" cy="15102408"/>
            </a:xfrm>
            <a:prstGeom prst="rect">
              <a:avLst/>
            </a:prstGeom>
            <a:solidFill>
              <a:srgbClr val="38E1FF"/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id="{9D3503DD-D270-5F47-A19A-8586E0671135}"/>
                </a:ext>
              </a:extLst>
            </p:cNvPr>
            <p:cNvSpPr/>
            <p:nvPr/>
          </p:nvSpPr>
          <p:spPr>
            <a:xfrm rot="896267" flipH="1">
              <a:off x="11782763" y="-862597"/>
              <a:ext cx="6869178" cy="15102408"/>
            </a:xfrm>
            <a:prstGeom prst="rect">
              <a:avLst/>
            </a:prstGeom>
            <a:solidFill>
              <a:srgbClr val="38E1FF">
                <a:alpha val="33000"/>
              </a:srgbClr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</p:grpSp>
      <p:grpSp>
        <p:nvGrpSpPr>
          <p:cNvPr id="43" name="Group 42">
            <a:extLst>
              <a:ext uri="{FF2B5EF4-FFF2-40B4-BE49-F238E27FC236}">
                <a16:creationId xmlns:a16="http://schemas.microsoft.com/office/drawing/2014/main" id="{37D75134-4940-2E43-970D-7151127F0958}"/>
              </a:ext>
            </a:extLst>
          </p:cNvPr>
          <p:cNvGrpSpPr/>
          <p:nvPr/>
        </p:nvGrpSpPr>
        <p:grpSpPr>
          <a:xfrm rot="11574440">
            <a:off x="-8428798" y="-6316639"/>
            <a:ext cx="8917924" cy="15439250"/>
            <a:chOff x="11782763" y="-862597"/>
            <a:chExt cx="8917924" cy="15439250"/>
          </a:xfrm>
        </p:grpSpPr>
        <p:sp>
          <p:nvSpPr>
            <p:cNvPr id="44" name="Rectangle 43">
              <a:extLst>
                <a:ext uri="{FF2B5EF4-FFF2-40B4-BE49-F238E27FC236}">
                  <a16:creationId xmlns:a16="http://schemas.microsoft.com/office/drawing/2014/main" id="{0DE4B2CD-9BA7-F745-975D-04D6E068AAAF}"/>
                </a:ext>
              </a:extLst>
            </p:cNvPr>
            <p:cNvSpPr/>
            <p:nvPr/>
          </p:nvSpPr>
          <p:spPr>
            <a:xfrm rot="896267" flipH="1">
              <a:off x="12315522" y="-525755"/>
              <a:ext cx="8385165" cy="15102408"/>
            </a:xfrm>
            <a:prstGeom prst="rect">
              <a:avLst/>
            </a:prstGeom>
            <a:solidFill>
              <a:srgbClr val="38E1FF"/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E68024AA-F9BA-D840-9EF5-E93003D788D2}"/>
                </a:ext>
              </a:extLst>
            </p:cNvPr>
            <p:cNvSpPr/>
            <p:nvPr/>
          </p:nvSpPr>
          <p:spPr>
            <a:xfrm rot="896267" flipH="1">
              <a:off x="11782763" y="-862597"/>
              <a:ext cx="6869178" cy="15102408"/>
            </a:xfrm>
            <a:prstGeom prst="rect">
              <a:avLst/>
            </a:prstGeom>
            <a:solidFill>
              <a:srgbClr val="38E1FF">
                <a:alpha val="33000"/>
              </a:srgbClr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</p:grpSp>
      <p:sp>
        <p:nvSpPr>
          <p:cNvPr id="3" name="Rectangle 2">
            <a:extLst>
              <a:ext uri="{FF2B5EF4-FFF2-40B4-BE49-F238E27FC236}">
                <a16:creationId xmlns:a16="http://schemas.microsoft.com/office/drawing/2014/main" id="{05EF5107-5BC4-E84A-AB08-D710D9F8D1A2}"/>
              </a:ext>
            </a:extLst>
          </p:cNvPr>
          <p:cNvSpPr/>
          <p:nvPr/>
        </p:nvSpPr>
        <p:spPr>
          <a:xfrm>
            <a:off x="308911" y="305549"/>
            <a:ext cx="12346080" cy="3845827"/>
          </a:xfrm>
          <a:prstGeom prst="rect">
            <a:avLst/>
          </a:prstGeom>
          <a:noFill/>
          <a:ln w="101600" cap="flat" cmpd="thickThin">
            <a:solidFill>
              <a:srgbClr val="0365C0"/>
            </a:solidFill>
            <a:miter lim="400000"/>
          </a:ln>
          <a:effectLst>
            <a:outerShdw blurRad="38100" dist="25400" dir="5400000" rotWithShape="0">
              <a:schemeClr val="bg1">
                <a:alpha val="50000"/>
              </a:scheme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GB" sz="24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Light"/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FDC0D07C-E46E-A94D-BECD-14C267D89B3C}"/>
              </a:ext>
            </a:extLst>
          </p:cNvPr>
          <p:cNvSpPr/>
          <p:nvPr/>
        </p:nvSpPr>
        <p:spPr>
          <a:xfrm>
            <a:off x="329360" y="5427006"/>
            <a:ext cx="12346080" cy="3845827"/>
          </a:xfrm>
          <a:prstGeom prst="rect">
            <a:avLst/>
          </a:prstGeom>
          <a:noFill/>
          <a:ln w="101600" cap="flat" cmpd="thickThin">
            <a:solidFill>
              <a:srgbClr val="0365C0"/>
            </a:solidFill>
            <a:miter lim="400000"/>
          </a:ln>
          <a:effectLst>
            <a:outerShdw blurRad="38100" dist="25400" dir="5400000" rotWithShape="0">
              <a:schemeClr val="bg1">
                <a:alpha val="50000"/>
              </a:scheme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GB" sz="24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Light"/>
            </a:endParaRPr>
          </a:p>
        </p:txBody>
      </p:sp>
      <p:pic>
        <p:nvPicPr>
          <p:cNvPr id="25" name="Picture 24">
            <a:extLst>
              <a:ext uri="{FF2B5EF4-FFF2-40B4-BE49-F238E27FC236}">
                <a16:creationId xmlns:a16="http://schemas.microsoft.com/office/drawing/2014/main" id="{041D68E3-A056-8C4D-97C2-0A47EFC3CE3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10" r="12019" b="14894"/>
          <a:stretch/>
        </p:blipFill>
        <p:spPr>
          <a:xfrm>
            <a:off x="11205349" y="7853396"/>
            <a:ext cx="1470091" cy="1214376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DF9023BC-FE5D-E347-A025-46D87D71425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10" r="12019" b="14894"/>
          <a:stretch/>
        </p:blipFill>
        <p:spPr>
          <a:xfrm>
            <a:off x="349809" y="473186"/>
            <a:ext cx="1470091" cy="1214376"/>
          </a:xfrm>
          <a:prstGeom prst="rect">
            <a:avLst/>
          </a:prstGeom>
        </p:spPr>
      </p:pic>
      <p:sp>
        <p:nvSpPr>
          <p:cNvPr id="27" name="tear">
            <a:extLst>
              <a:ext uri="{FF2B5EF4-FFF2-40B4-BE49-F238E27FC236}">
                <a16:creationId xmlns:a16="http://schemas.microsoft.com/office/drawing/2014/main" id="{305B9BC5-B671-A64C-B9FA-DF2667A61C05}"/>
              </a:ext>
            </a:extLst>
          </p:cNvPr>
          <p:cNvSpPr txBox="1"/>
          <p:nvPr/>
        </p:nvSpPr>
        <p:spPr>
          <a:xfrm>
            <a:off x="-1553372" y="455978"/>
            <a:ext cx="11999897" cy="316496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50800" tIns="50800" rIns="50800" bIns="50800" anchor="t">
            <a:spAutoFit/>
          </a:bodyPr>
          <a:lstStyle>
            <a:lvl1pPr>
              <a:defRPr sz="7000">
                <a:latin typeface="Gill Sans SemiBold"/>
                <a:ea typeface="Gill Sans SemiBold"/>
                <a:cs typeface="Gill Sans SemiBold"/>
                <a:sym typeface="Gill Sans SemiBold"/>
              </a:defRPr>
            </a:lvl1pPr>
          </a:lstStyle>
          <a:p>
            <a:r>
              <a:rPr lang="en-GB" sz="19900" dirty="0">
                <a:latin typeface="Gill Sans MT" panose="020B0502020104020203" pitchFamily="34" charset="77"/>
              </a:rPr>
              <a:t>varied</a:t>
            </a:r>
            <a:endParaRPr sz="11500" dirty="0">
              <a:latin typeface="Gill Sans MT" panose="020B0502020104020203" pitchFamily="34" charset="77"/>
            </a:endParaRPr>
          </a:p>
        </p:txBody>
      </p:sp>
      <p:sp>
        <p:nvSpPr>
          <p:cNvPr id="28" name="tear">
            <a:extLst>
              <a:ext uri="{FF2B5EF4-FFF2-40B4-BE49-F238E27FC236}">
                <a16:creationId xmlns:a16="http://schemas.microsoft.com/office/drawing/2014/main" id="{3E0CFD4D-27A2-7842-AA0C-DAD97EB3ECC4}"/>
              </a:ext>
            </a:extLst>
          </p:cNvPr>
          <p:cNvSpPr txBox="1"/>
          <p:nvPr/>
        </p:nvSpPr>
        <p:spPr>
          <a:xfrm>
            <a:off x="2647170" y="5287250"/>
            <a:ext cx="10288591" cy="378052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50800" tIns="50800" rIns="50800" bIns="50800" anchor="t">
            <a:spAutoFit/>
          </a:bodyPr>
          <a:lstStyle>
            <a:lvl1pPr>
              <a:defRPr sz="7000">
                <a:latin typeface="Gill Sans SemiBold"/>
                <a:ea typeface="Gill Sans SemiBold"/>
                <a:cs typeface="Gill Sans SemiBold"/>
                <a:sym typeface="Gill Sans SemiBold"/>
              </a:defRPr>
            </a:lvl1pPr>
          </a:lstStyle>
          <a:p>
            <a:r>
              <a:rPr lang="en-GB" sz="23900" dirty="0">
                <a:latin typeface="Gill Sans MT" panose="020B0502020104020203" pitchFamily="34" charset="77"/>
              </a:rPr>
              <a:t>bisect</a:t>
            </a:r>
            <a:endParaRPr sz="16600" dirty="0">
              <a:latin typeface="Gill Sans MT" panose="020B0502020104020203" pitchFamily="34" charset="77"/>
            </a:endParaRP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76FFB81E-8021-8F4F-864E-DD49E0F4FE4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35337" y="576376"/>
            <a:ext cx="3304171" cy="3304171"/>
          </a:xfrm>
          <a:prstGeom prst="rect">
            <a:avLst/>
          </a:prstGeom>
        </p:spPr>
      </p:pic>
      <p:pic>
        <p:nvPicPr>
          <p:cNvPr id="4" name="Picture 3" descr="A picture containing text, yellow, sign&#10;&#10;Description automatically generated">
            <a:extLst>
              <a:ext uri="{FF2B5EF4-FFF2-40B4-BE49-F238E27FC236}">
                <a16:creationId xmlns:a16="http://schemas.microsoft.com/office/drawing/2014/main" id="{F5BC0807-6A85-DA49-8AE4-FE7B385CF47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6690" y="5964028"/>
            <a:ext cx="2924791" cy="29247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1073295"/>
      </p:ext>
    </p:extLst>
  </p:cSld>
  <p:clrMapOvr>
    <a:masterClrMapping/>
  </p:clrMapOvr>
  <p:transition spd="med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" name="Group 39">
            <a:extLst>
              <a:ext uri="{FF2B5EF4-FFF2-40B4-BE49-F238E27FC236}">
                <a16:creationId xmlns:a16="http://schemas.microsoft.com/office/drawing/2014/main" id="{7EB416CD-9B55-CF42-A04C-30197FD22A3C}"/>
              </a:ext>
            </a:extLst>
          </p:cNvPr>
          <p:cNvGrpSpPr/>
          <p:nvPr/>
        </p:nvGrpSpPr>
        <p:grpSpPr>
          <a:xfrm rot="1007258">
            <a:off x="11968918" y="1439632"/>
            <a:ext cx="8917924" cy="15439250"/>
            <a:chOff x="11782763" y="-862597"/>
            <a:chExt cx="8917924" cy="15439250"/>
          </a:xfrm>
        </p:grpSpPr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A6BF06AC-22FD-FD44-8419-6C2D4AA8FA73}"/>
                </a:ext>
              </a:extLst>
            </p:cNvPr>
            <p:cNvSpPr/>
            <p:nvPr/>
          </p:nvSpPr>
          <p:spPr>
            <a:xfrm rot="896267" flipH="1">
              <a:off x="12315522" y="-525755"/>
              <a:ext cx="8385165" cy="15102408"/>
            </a:xfrm>
            <a:prstGeom prst="rect">
              <a:avLst/>
            </a:prstGeom>
            <a:solidFill>
              <a:srgbClr val="38E1FF"/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id="{9D3503DD-D270-5F47-A19A-8586E0671135}"/>
                </a:ext>
              </a:extLst>
            </p:cNvPr>
            <p:cNvSpPr/>
            <p:nvPr/>
          </p:nvSpPr>
          <p:spPr>
            <a:xfrm rot="896267" flipH="1">
              <a:off x="11782763" y="-862597"/>
              <a:ext cx="6869178" cy="15102408"/>
            </a:xfrm>
            <a:prstGeom prst="rect">
              <a:avLst/>
            </a:prstGeom>
            <a:solidFill>
              <a:srgbClr val="38E1FF">
                <a:alpha val="33000"/>
              </a:srgbClr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</p:grpSp>
      <p:grpSp>
        <p:nvGrpSpPr>
          <p:cNvPr id="43" name="Group 42">
            <a:extLst>
              <a:ext uri="{FF2B5EF4-FFF2-40B4-BE49-F238E27FC236}">
                <a16:creationId xmlns:a16="http://schemas.microsoft.com/office/drawing/2014/main" id="{37D75134-4940-2E43-970D-7151127F0958}"/>
              </a:ext>
            </a:extLst>
          </p:cNvPr>
          <p:cNvGrpSpPr/>
          <p:nvPr/>
        </p:nvGrpSpPr>
        <p:grpSpPr>
          <a:xfrm rot="11574440">
            <a:off x="-8428798" y="-6316639"/>
            <a:ext cx="8917924" cy="15439250"/>
            <a:chOff x="11782763" y="-862597"/>
            <a:chExt cx="8917924" cy="15439250"/>
          </a:xfrm>
        </p:grpSpPr>
        <p:sp>
          <p:nvSpPr>
            <p:cNvPr id="44" name="Rectangle 43">
              <a:extLst>
                <a:ext uri="{FF2B5EF4-FFF2-40B4-BE49-F238E27FC236}">
                  <a16:creationId xmlns:a16="http://schemas.microsoft.com/office/drawing/2014/main" id="{0DE4B2CD-9BA7-F745-975D-04D6E068AAAF}"/>
                </a:ext>
              </a:extLst>
            </p:cNvPr>
            <p:cNvSpPr/>
            <p:nvPr/>
          </p:nvSpPr>
          <p:spPr>
            <a:xfrm rot="896267" flipH="1">
              <a:off x="12315522" y="-525755"/>
              <a:ext cx="8385165" cy="15102408"/>
            </a:xfrm>
            <a:prstGeom prst="rect">
              <a:avLst/>
            </a:prstGeom>
            <a:solidFill>
              <a:srgbClr val="38E1FF"/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E68024AA-F9BA-D840-9EF5-E93003D788D2}"/>
                </a:ext>
              </a:extLst>
            </p:cNvPr>
            <p:cNvSpPr/>
            <p:nvPr/>
          </p:nvSpPr>
          <p:spPr>
            <a:xfrm rot="896267" flipH="1">
              <a:off x="11782763" y="-862597"/>
              <a:ext cx="6869178" cy="15102408"/>
            </a:xfrm>
            <a:prstGeom prst="rect">
              <a:avLst/>
            </a:prstGeom>
            <a:solidFill>
              <a:srgbClr val="38E1FF">
                <a:alpha val="33000"/>
              </a:srgbClr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</p:grpSp>
      <p:sp>
        <p:nvSpPr>
          <p:cNvPr id="3" name="Rectangle 2">
            <a:extLst>
              <a:ext uri="{FF2B5EF4-FFF2-40B4-BE49-F238E27FC236}">
                <a16:creationId xmlns:a16="http://schemas.microsoft.com/office/drawing/2014/main" id="{05EF5107-5BC4-E84A-AB08-D710D9F8D1A2}"/>
              </a:ext>
            </a:extLst>
          </p:cNvPr>
          <p:cNvSpPr/>
          <p:nvPr/>
        </p:nvSpPr>
        <p:spPr>
          <a:xfrm>
            <a:off x="308911" y="305549"/>
            <a:ext cx="12346080" cy="3845827"/>
          </a:xfrm>
          <a:prstGeom prst="rect">
            <a:avLst/>
          </a:prstGeom>
          <a:noFill/>
          <a:ln w="101600" cap="flat" cmpd="thickThin">
            <a:solidFill>
              <a:srgbClr val="0365C0"/>
            </a:solidFill>
            <a:miter lim="400000"/>
          </a:ln>
          <a:effectLst>
            <a:outerShdw blurRad="38100" dist="25400" dir="5400000" rotWithShape="0">
              <a:schemeClr val="bg1">
                <a:alpha val="50000"/>
              </a:scheme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GB" sz="24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Light"/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FDC0D07C-E46E-A94D-BECD-14C267D89B3C}"/>
              </a:ext>
            </a:extLst>
          </p:cNvPr>
          <p:cNvSpPr/>
          <p:nvPr/>
        </p:nvSpPr>
        <p:spPr>
          <a:xfrm>
            <a:off x="329360" y="5427006"/>
            <a:ext cx="12346080" cy="3845827"/>
          </a:xfrm>
          <a:prstGeom prst="rect">
            <a:avLst/>
          </a:prstGeom>
          <a:noFill/>
          <a:ln w="101600" cap="flat" cmpd="thickThin">
            <a:solidFill>
              <a:srgbClr val="0365C0"/>
            </a:solidFill>
            <a:miter lim="400000"/>
          </a:ln>
          <a:effectLst>
            <a:outerShdw blurRad="38100" dist="25400" dir="5400000" rotWithShape="0">
              <a:schemeClr val="bg1">
                <a:alpha val="50000"/>
              </a:scheme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GB" sz="24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Light"/>
            </a:endParaRPr>
          </a:p>
        </p:txBody>
      </p:sp>
      <p:pic>
        <p:nvPicPr>
          <p:cNvPr id="25" name="Picture 24">
            <a:extLst>
              <a:ext uri="{FF2B5EF4-FFF2-40B4-BE49-F238E27FC236}">
                <a16:creationId xmlns:a16="http://schemas.microsoft.com/office/drawing/2014/main" id="{041D68E3-A056-8C4D-97C2-0A47EFC3CE3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10" r="12019" b="14894"/>
          <a:stretch/>
        </p:blipFill>
        <p:spPr>
          <a:xfrm>
            <a:off x="11205349" y="7853396"/>
            <a:ext cx="1470091" cy="1214376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DF9023BC-FE5D-E347-A025-46D87D71425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10" r="12019" b="14894"/>
          <a:stretch/>
        </p:blipFill>
        <p:spPr>
          <a:xfrm>
            <a:off x="349809" y="473186"/>
            <a:ext cx="1470091" cy="1214376"/>
          </a:xfrm>
          <a:prstGeom prst="rect">
            <a:avLst/>
          </a:prstGeom>
        </p:spPr>
      </p:pic>
      <p:sp>
        <p:nvSpPr>
          <p:cNvPr id="27" name="tear">
            <a:extLst>
              <a:ext uri="{FF2B5EF4-FFF2-40B4-BE49-F238E27FC236}">
                <a16:creationId xmlns:a16="http://schemas.microsoft.com/office/drawing/2014/main" id="{305B9BC5-B671-A64C-B9FA-DF2667A61C05}"/>
              </a:ext>
            </a:extLst>
          </p:cNvPr>
          <p:cNvSpPr txBox="1"/>
          <p:nvPr/>
        </p:nvSpPr>
        <p:spPr>
          <a:xfrm>
            <a:off x="1212183" y="431200"/>
            <a:ext cx="7144585" cy="316496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t">
            <a:spAutoFit/>
          </a:bodyPr>
          <a:lstStyle>
            <a:lvl1pPr>
              <a:defRPr sz="7000">
                <a:latin typeface="Gill Sans SemiBold"/>
                <a:ea typeface="Gill Sans SemiBold"/>
                <a:cs typeface="Gill Sans SemiBold"/>
                <a:sym typeface="Gill Sans SemiBold"/>
              </a:defRPr>
            </a:lvl1pPr>
          </a:lstStyle>
          <a:p>
            <a:r>
              <a:rPr lang="en-GB" sz="19900" dirty="0">
                <a:latin typeface="Gill Sans MT" panose="020B0502020104020203" pitchFamily="34" charset="77"/>
              </a:rPr>
              <a:t>export</a:t>
            </a:r>
            <a:endParaRPr sz="9600" dirty="0">
              <a:latin typeface="Gill Sans MT" panose="020B0502020104020203" pitchFamily="34" charset="77"/>
            </a:endParaRPr>
          </a:p>
        </p:txBody>
      </p:sp>
      <p:sp>
        <p:nvSpPr>
          <p:cNvPr id="28" name="tear">
            <a:extLst>
              <a:ext uri="{FF2B5EF4-FFF2-40B4-BE49-F238E27FC236}">
                <a16:creationId xmlns:a16="http://schemas.microsoft.com/office/drawing/2014/main" id="{3E0CFD4D-27A2-7842-AA0C-DAD97EB3ECC4}"/>
              </a:ext>
            </a:extLst>
          </p:cNvPr>
          <p:cNvSpPr txBox="1"/>
          <p:nvPr/>
        </p:nvSpPr>
        <p:spPr>
          <a:xfrm>
            <a:off x="1057600" y="6155165"/>
            <a:ext cx="12346080" cy="222625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anchor="t">
            <a:spAutoFit/>
          </a:bodyPr>
          <a:lstStyle>
            <a:lvl1pPr>
              <a:defRPr sz="7000">
                <a:latin typeface="Gill Sans SemiBold"/>
                <a:ea typeface="Gill Sans SemiBold"/>
                <a:cs typeface="Gill Sans SemiBold"/>
                <a:sym typeface="Gill Sans SemiBold"/>
              </a:defRPr>
            </a:lvl1pPr>
          </a:lstStyle>
          <a:p>
            <a:r>
              <a:rPr lang="en-GB" sz="13800" dirty="0">
                <a:latin typeface="Gill Sans MT" panose="020B0502020104020203" pitchFamily="34" charset="77"/>
              </a:rPr>
              <a:t>surreptitious</a:t>
            </a:r>
            <a:endParaRPr sz="13800" dirty="0">
              <a:latin typeface="Gill Sans MT" panose="020B0502020104020203" pitchFamily="34" charset="77"/>
            </a:endParaRPr>
          </a:p>
        </p:txBody>
      </p:sp>
      <p:pic>
        <p:nvPicPr>
          <p:cNvPr id="17" name="Picture 16" descr="Icon&#10;&#10;Description automatically generated">
            <a:extLst>
              <a:ext uri="{FF2B5EF4-FFF2-40B4-BE49-F238E27FC236}">
                <a16:creationId xmlns:a16="http://schemas.microsoft.com/office/drawing/2014/main" id="{3A8E43C3-076F-0146-ABD4-30F220CDD5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50490" y="685828"/>
            <a:ext cx="3326809" cy="3326809"/>
          </a:xfrm>
          <a:prstGeom prst="rect">
            <a:avLst/>
          </a:prstGeom>
        </p:spPr>
      </p:pic>
      <p:pic>
        <p:nvPicPr>
          <p:cNvPr id="4" name="Picture 3" descr="Logo&#10;&#10;Description automatically generated">
            <a:extLst>
              <a:ext uri="{FF2B5EF4-FFF2-40B4-BE49-F238E27FC236}">
                <a16:creationId xmlns:a16="http://schemas.microsoft.com/office/drawing/2014/main" id="{10696547-D459-244E-A8FC-B4D2D2A63E0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358" y="6503313"/>
            <a:ext cx="1957271" cy="19572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3650429"/>
      </p:ext>
    </p:extLst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Vocabulary Ninja"/>
          <p:cNvSpPr txBox="1"/>
          <p:nvPr/>
        </p:nvSpPr>
        <p:spPr>
          <a:xfrm>
            <a:off x="2762055" y="8514866"/>
            <a:ext cx="102656" cy="79508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500" b="1">
                <a:solidFill>
                  <a:schemeClr val="accent5"/>
                </a:solidFill>
                <a:latin typeface="American Typewriter"/>
                <a:ea typeface="American Typewriter"/>
                <a:cs typeface="American Typewriter"/>
                <a:sym typeface="American Typewriter"/>
              </a:defRPr>
            </a:lvl1pPr>
          </a:lstStyle>
          <a:p>
            <a:endParaRPr dirty="0">
              <a:latin typeface="Gill Sans MT" panose="020B0502020104020203" pitchFamily="34" charset="77"/>
            </a:endParaRPr>
          </a:p>
        </p:txBody>
      </p:sp>
      <p:sp>
        <p:nvSpPr>
          <p:cNvPr id="130" name="This Week's Words"/>
          <p:cNvSpPr txBox="1"/>
          <p:nvPr/>
        </p:nvSpPr>
        <p:spPr>
          <a:xfrm>
            <a:off x="472709" y="430311"/>
            <a:ext cx="12059391" cy="1456809"/>
          </a:xfrm>
          <a:prstGeom prst="rect">
            <a:avLst/>
          </a:prstGeom>
          <a:ln w="12700">
            <a:noFill/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10100">
                <a:solidFill>
                  <a:schemeClr val="accent5"/>
                </a:solidFill>
                <a:latin typeface="Gill Sans SemiBold"/>
                <a:ea typeface="Gill Sans SemiBold"/>
                <a:cs typeface="Gill Sans SemiBold"/>
                <a:sym typeface="Gill Sans SemiBold"/>
              </a:defRPr>
            </a:lvl1pPr>
          </a:lstStyle>
          <a:p>
            <a:r>
              <a:rPr lang="en-GB" sz="8800" b="1" dirty="0">
                <a:ln w="0">
                  <a:solidFill>
                    <a:schemeClr val="bg1"/>
                  </a:solidFill>
                </a:ln>
                <a:solidFill>
                  <a:schemeClr val="tx1"/>
                </a:solidFill>
                <a:effectLst>
                  <a:outerShdw dist="38100" algn="l" rotWithShape="0">
                    <a:schemeClr val="bg1"/>
                  </a:outerShdw>
                </a:effectLst>
                <a:latin typeface="Gill Sans" panose="020B0502020104020203" pitchFamily="34" charset="-79"/>
                <a:cs typeface="Gill Sans" panose="020B0502020104020203" pitchFamily="34" charset="-79"/>
              </a:rPr>
              <a:t>Grasshopper (Tier 1)</a:t>
            </a:r>
            <a:endParaRPr sz="8800" b="1" dirty="0">
              <a:ln w="0">
                <a:solidFill>
                  <a:schemeClr val="bg1"/>
                </a:solidFill>
              </a:ln>
              <a:solidFill>
                <a:schemeClr val="tx1"/>
              </a:solidFill>
              <a:effectLst>
                <a:outerShdw dist="38100" algn="l" rotWithShape="0">
                  <a:schemeClr val="bg1"/>
                </a:outerShdw>
              </a:effectLst>
              <a:latin typeface="Gill Sans" panose="020B0502020104020203" pitchFamily="34" charset="-79"/>
              <a:cs typeface="Gill Sans" panose="020B0502020104020203" pitchFamily="34" charset="-79"/>
            </a:endParaRPr>
          </a:p>
        </p:txBody>
      </p:sp>
      <p:sp>
        <p:nvSpPr>
          <p:cNvPr id="133" name="tear"/>
          <p:cNvSpPr txBox="1"/>
          <p:nvPr/>
        </p:nvSpPr>
        <p:spPr>
          <a:xfrm>
            <a:off x="6012473" y="2274766"/>
            <a:ext cx="1096455" cy="85664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900" b="1">
                <a:latin typeface="American Typewriter"/>
                <a:ea typeface="American Typewriter"/>
                <a:cs typeface="American Typewriter"/>
                <a:sym typeface="American Typewriter"/>
              </a:defRPr>
            </a:lvl1pPr>
          </a:lstStyle>
          <a:p>
            <a:pPr>
              <a:defRPr b="0">
                <a:latin typeface="+mn-lt"/>
                <a:ea typeface="+mn-ea"/>
                <a:cs typeface="+mn-cs"/>
                <a:sym typeface="Helvetica Light"/>
              </a:defRPr>
            </a:pPr>
            <a:r>
              <a:rPr lang="en-GB" b="1" dirty="0">
                <a:latin typeface="Gill Sans MT" panose="020B0502020104020203" pitchFamily="34" charset="77"/>
                <a:sym typeface="American Typewriter"/>
              </a:rPr>
              <a:t>law</a:t>
            </a:r>
            <a:endParaRPr b="1" dirty="0">
              <a:latin typeface="Gill Sans MT" panose="020B0502020104020203" pitchFamily="34" charset="77"/>
              <a:sym typeface="American Typewriter"/>
            </a:endParaRPr>
          </a:p>
        </p:txBody>
      </p:sp>
      <p:sp>
        <p:nvSpPr>
          <p:cNvPr id="134" name="office"/>
          <p:cNvSpPr txBox="1"/>
          <p:nvPr/>
        </p:nvSpPr>
        <p:spPr>
          <a:xfrm>
            <a:off x="5795277" y="3183419"/>
            <a:ext cx="1530868" cy="85664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900" b="1">
                <a:latin typeface="American Typewriter"/>
                <a:ea typeface="American Typewriter"/>
                <a:cs typeface="American Typewriter"/>
                <a:sym typeface="American Typewriter"/>
              </a:defRPr>
            </a:lvl1pPr>
          </a:lstStyle>
          <a:p>
            <a:r>
              <a:rPr lang="en-GB" dirty="0">
                <a:latin typeface="Gill Sans MT" panose="020B0502020104020203" pitchFamily="34" charset="77"/>
              </a:rPr>
              <a:t>body</a:t>
            </a:r>
            <a:endParaRPr dirty="0">
              <a:latin typeface="Gill Sans MT" panose="020B0502020104020203" pitchFamily="34" charset="77"/>
            </a:endParaRPr>
          </a:p>
        </p:txBody>
      </p:sp>
      <p:sp>
        <p:nvSpPr>
          <p:cNvPr id="135" name="spare"/>
          <p:cNvSpPr txBox="1"/>
          <p:nvPr/>
        </p:nvSpPr>
        <p:spPr>
          <a:xfrm>
            <a:off x="5651803" y="4033018"/>
            <a:ext cx="1817806" cy="85664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900" b="1">
                <a:latin typeface="American Typewriter"/>
                <a:ea typeface="American Typewriter"/>
                <a:cs typeface="American Typewriter"/>
                <a:sym typeface="American Typewriter"/>
              </a:defRPr>
            </a:lvl1pPr>
          </a:lstStyle>
          <a:p>
            <a:pPr>
              <a:defRPr b="0">
                <a:latin typeface="+mn-lt"/>
                <a:ea typeface="+mn-ea"/>
                <a:cs typeface="+mn-cs"/>
                <a:sym typeface="Helvetica Light"/>
              </a:defRPr>
            </a:pPr>
            <a:r>
              <a:rPr lang="en-GB" b="1" dirty="0">
                <a:latin typeface="Gill Sans MT" panose="020B0502020104020203" pitchFamily="34" charset="77"/>
                <a:sym typeface="American Typewriter"/>
              </a:rPr>
              <a:t>circus</a:t>
            </a:r>
            <a:endParaRPr b="1" dirty="0">
              <a:latin typeface="Gill Sans MT" panose="020B0502020104020203" pitchFamily="34" charset="77"/>
              <a:sym typeface="American Typewriter"/>
            </a:endParaRPr>
          </a:p>
        </p:txBody>
      </p:sp>
      <p:sp>
        <p:nvSpPr>
          <p:cNvPr id="136" name="chipped"/>
          <p:cNvSpPr txBox="1"/>
          <p:nvPr/>
        </p:nvSpPr>
        <p:spPr>
          <a:xfrm>
            <a:off x="5595700" y="4958818"/>
            <a:ext cx="1930016" cy="85664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900" b="1">
                <a:latin typeface="American Typewriter"/>
                <a:ea typeface="American Typewriter"/>
                <a:cs typeface="American Typewriter"/>
                <a:sym typeface="American Typewriter"/>
              </a:defRPr>
            </a:lvl1pPr>
          </a:lstStyle>
          <a:p>
            <a:r>
              <a:rPr lang="en-GB" dirty="0">
                <a:latin typeface="Gill Sans MT" panose="020B0502020104020203" pitchFamily="34" charset="77"/>
              </a:rPr>
              <a:t>prison</a:t>
            </a:r>
            <a:endParaRPr dirty="0">
              <a:latin typeface="Gill Sans MT" panose="020B0502020104020203" pitchFamily="34" charset="77"/>
            </a:endParaRPr>
          </a:p>
        </p:txBody>
      </p:sp>
      <p:sp>
        <p:nvSpPr>
          <p:cNvPr id="137" name="lift"/>
          <p:cNvSpPr txBox="1"/>
          <p:nvPr/>
        </p:nvSpPr>
        <p:spPr>
          <a:xfrm>
            <a:off x="5753595" y="5829370"/>
            <a:ext cx="1614224" cy="85664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900" b="1">
                <a:latin typeface="American Typewriter"/>
                <a:ea typeface="American Typewriter"/>
                <a:cs typeface="American Typewriter"/>
                <a:sym typeface="American Typewriter"/>
              </a:defRPr>
            </a:lvl1pPr>
          </a:lstStyle>
          <a:p>
            <a:r>
              <a:rPr lang="en-GB" dirty="0">
                <a:latin typeface="Gill Sans MT" panose="020B0502020104020203" pitchFamily="34" charset="77"/>
              </a:rPr>
              <a:t>hotel</a:t>
            </a:r>
            <a:endParaRPr dirty="0">
              <a:latin typeface="Gill Sans MT" panose="020B0502020104020203" pitchFamily="34" charset="77"/>
            </a:endParaRPr>
          </a:p>
        </p:txBody>
      </p:sp>
      <p:pic>
        <p:nvPicPr>
          <p:cNvPr id="6" name="Picture 5" descr="A close up of a sign&#10;&#10;Description automatically generated">
            <a:extLst>
              <a:ext uri="{FF2B5EF4-FFF2-40B4-BE49-F238E27FC236}">
                <a16:creationId xmlns:a16="http://schemas.microsoft.com/office/drawing/2014/main" id="{425C565A-0887-F647-81E8-E14EE96CE6C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8591" y="7184741"/>
            <a:ext cx="3124200" cy="2387600"/>
          </a:xfrm>
          <a:prstGeom prst="rect">
            <a:avLst/>
          </a:prstGeom>
        </p:spPr>
      </p:pic>
      <p:grpSp>
        <p:nvGrpSpPr>
          <p:cNvPr id="9" name="Group 8">
            <a:extLst>
              <a:ext uri="{FF2B5EF4-FFF2-40B4-BE49-F238E27FC236}">
                <a16:creationId xmlns:a16="http://schemas.microsoft.com/office/drawing/2014/main" id="{85AC141E-CA5D-8D41-B1C5-845DA38E949D}"/>
              </a:ext>
            </a:extLst>
          </p:cNvPr>
          <p:cNvGrpSpPr/>
          <p:nvPr/>
        </p:nvGrpSpPr>
        <p:grpSpPr>
          <a:xfrm>
            <a:off x="-8642579" y="-164678"/>
            <a:ext cx="10029965" cy="15256120"/>
            <a:chOff x="-8642579" y="-164678"/>
            <a:chExt cx="10029965" cy="15256120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32EBAF2A-443F-9D47-8F51-8E2A05EE57A3}"/>
                </a:ext>
              </a:extLst>
            </p:cNvPr>
            <p:cNvSpPr/>
            <p:nvPr/>
          </p:nvSpPr>
          <p:spPr>
            <a:xfrm rot="20706798" flipH="1">
              <a:off x="-8642579" y="-10966"/>
              <a:ext cx="9434333" cy="15102408"/>
            </a:xfrm>
            <a:prstGeom prst="rect">
              <a:avLst/>
            </a:prstGeom>
            <a:solidFill>
              <a:srgbClr val="38E1FF"/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5D0D608D-EA4B-C641-B3F4-55E05D9D72CF}"/>
                </a:ext>
              </a:extLst>
            </p:cNvPr>
            <p:cNvSpPr/>
            <p:nvPr/>
          </p:nvSpPr>
          <p:spPr>
            <a:xfrm rot="20706798" flipH="1">
              <a:off x="-8046947" y="-164678"/>
              <a:ext cx="9434333" cy="15102408"/>
            </a:xfrm>
            <a:prstGeom prst="rect">
              <a:avLst/>
            </a:prstGeom>
            <a:solidFill>
              <a:srgbClr val="38E1FF">
                <a:alpha val="32941"/>
              </a:srgbClr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FB171C41-4AFD-8D4B-A83D-67CE57D57162}"/>
              </a:ext>
            </a:extLst>
          </p:cNvPr>
          <p:cNvGrpSpPr/>
          <p:nvPr/>
        </p:nvGrpSpPr>
        <p:grpSpPr>
          <a:xfrm>
            <a:off x="11782763" y="-862597"/>
            <a:ext cx="8917924" cy="15439250"/>
            <a:chOff x="11782763" y="-862597"/>
            <a:chExt cx="8917924" cy="15439250"/>
          </a:xfrm>
        </p:grpSpPr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DDF6FD70-A615-D74C-9710-17CB98A41F5F}"/>
                </a:ext>
              </a:extLst>
            </p:cNvPr>
            <p:cNvSpPr/>
            <p:nvPr/>
          </p:nvSpPr>
          <p:spPr>
            <a:xfrm rot="896267" flipH="1">
              <a:off x="12315522" y="-525755"/>
              <a:ext cx="8385165" cy="15102408"/>
            </a:xfrm>
            <a:prstGeom prst="rect">
              <a:avLst/>
            </a:prstGeom>
            <a:solidFill>
              <a:srgbClr val="38E1FF"/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D4261B65-2D56-2B4A-A149-97BDDFE74A81}"/>
                </a:ext>
              </a:extLst>
            </p:cNvPr>
            <p:cNvSpPr/>
            <p:nvPr/>
          </p:nvSpPr>
          <p:spPr>
            <a:xfrm rot="896267" flipH="1">
              <a:off x="11782763" y="-862597"/>
              <a:ext cx="6869178" cy="15102408"/>
            </a:xfrm>
            <a:prstGeom prst="rect">
              <a:avLst/>
            </a:prstGeom>
            <a:solidFill>
              <a:srgbClr val="38E1FF">
                <a:alpha val="33000"/>
              </a:srgbClr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84110339"/>
      </p:ext>
    </p:extLst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Vocabulary Ninja"/>
          <p:cNvSpPr txBox="1"/>
          <p:nvPr/>
        </p:nvSpPr>
        <p:spPr>
          <a:xfrm>
            <a:off x="2762055" y="8514866"/>
            <a:ext cx="102656" cy="79508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500" b="1">
                <a:solidFill>
                  <a:schemeClr val="accent5"/>
                </a:solidFill>
                <a:latin typeface="American Typewriter"/>
                <a:ea typeface="American Typewriter"/>
                <a:cs typeface="American Typewriter"/>
                <a:sym typeface="American Typewriter"/>
              </a:defRPr>
            </a:lvl1pPr>
          </a:lstStyle>
          <a:p>
            <a:endParaRPr dirty="0">
              <a:latin typeface="Gill Sans MT" panose="020B0502020104020203" pitchFamily="34" charset="77"/>
            </a:endParaRPr>
          </a:p>
        </p:txBody>
      </p:sp>
      <p:sp>
        <p:nvSpPr>
          <p:cNvPr id="130" name="This Week's Words"/>
          <p:cNvSpPr txBox="1"/>
          <p:nvPr/>
        </p:nvSpPr>
        <p:spPr>
          <a:xfrm>
            <a:off x="1407262" y="368756"/>
            <a:ext cx="10190290" cy="1579920"/>
          </a:xfrm>
          <a:prstGeom prst="rect">
            <a:avLst/>
          </a:prstGeom>
          <a:ln w="12700">
            <a:noFill/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10100">
                <a:solidFill>
                  <a:schemeClr val="accent5"/>
                </a:solidFill>
                <a:latin typeface="Gill Sans SemiBold"/>
                <a:ea typeface="Gill Sans SemiBold"/>
                <a:cs typeface="Gill Sans SemiBold"/>
                <a:sym typeface="Gill Sans SemiBold"/>
              </a:defRPr>
            </a:lvl1pPr>
          </a:lstStyle>
          <a:p>
            <a:r>
              <a:rPr lang="en-GB" sz="9600" b="1" dirty="0">
                <a:ln w="0">
                  <a:solidFill>
                    <a:schemeClr val="bg1"/>
                  </a:solidFill>
                </a:ln>
                <a:solidFill>
                  <a:schemeClr val="tx1"/>
                </a:solidFill>
                <a:effectLst>
                  <a:outerShdw dist="38100" algn="l" rotWithShape="0">
                    <a:schemeClr val="bg1"/>
                  </a:outerShdw>
                </a:effectLst>
                <a:latin typeface="Gill Sans" panose="020B0502020104020203" pitchFamily="34" charset="-79"/>
                <a:cs typeface="Gill Sans" panose="020B0502020104020203" pitchFamily="34" charset="-79"/>
              </a:rPr>
              <a:t>Shinobi (Tier 2)</a:t>
            </a:r>
            <a:endParaRPr sz="9600" b="1" dirty="0">
              <a:ln w="0">
                <a:solidFill>
                  <a:schemeClr val="bg1"/>
                </a:solidFill>
              </a:ln>
              <a:solidFill>
                <a:schemeClr val="tx1"/>
              </a:solidFill>
              <a:effectLst>
                <a:outerShdw dist="38100" algn="l" rotWithShape="0">
                  <a:schemeClr val="bg1"/>
                </a:outerShdw>
              </a:effectLst>
              <a:latin typeface="Gill Sans" panose="020B0502020104020203" pitchFamily="34" charset="-79"/>
              <a:cs typeface="Gill Sans" panose="020B0502020104020203" pitchFamily="34" charset="-79"/>
            </a:endParaRPr>
          </a:p>
        </p:txBody>
      </p:sp>
      <p:sp>
        <p:nvSpPr>
          <p:cNvPr id="138" name="mutter"/>
          <p:cNvSpPr txBox="1"/>
          <p:nvPr/>
        </p:nvSpPr>
        <p:spPr>
          <a:xfrm>
            <a:off x="5599711" y="3418118"/>
            <a:ext cx="1922001" cy="85664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900" b="1">
                <a:latin typeface="American Typewriter"/>
                <a:ea typeface="American Typewriter"/>
                <a:cs typeface="American Typewriter"/>
                <a:sym typeface="American Typewriter"/>
              </a:defRPr>
            </a:lvl1pPr>
          </a:lstStyle>
          <a:p>
            <a:pPr>
              <a:defRPr b="0">
                <a:latin typeface="+mn-lt"/>
                <a:ea typeface="+mn-ea"/>
                <a:cs typeface="+mn-cs"/>
                <a:sym typeface="Helvetica Light"/>
              </a:defRPr>
            </a:pPr>
            <a:r>
              <a:rPr lang="en-GB" b="1" dirty="0">
                <a:latin typeface="Gill Sans MT" panose="020B0502020104020203" pitchFamily="34" charset="77"/>
                <a:sym typeface="American Typewriter"/>
              </a:rPr>
              <a:t>varied</a:t>
            </a:r>
            <a:endParaRPr b="1" dirty="0">
              <a:latin typeface="Gill Sans MT" panose="020B0502020104020203" pitchFamily="34" charset="77"/>
              <a:sym typeface="American Typewriter"/>
            </a:endParaRPr>
          </a:p>
        </p:txBody>
      </p:sp>
      <p:sp>
        <p:nvSpPr>
          <p:cNvPr id="139" name="unveil"/>
          <p:cNvSpPr txBox="1"/>
          <p:nvPr/>
        </p:nvSpPr>
        <p:spPr>
          <a:xfrm>
            <a:off x="5429393" y="5206217"/>
            <a:ext cx="2072683" cy="85664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900" b="1">
                <a:latin typeface="American Typewriter"/>
                <a:ea typeface="American Typewriter"/>
                <a:cs typeface="American Typewriter"/>
                <a:sym typeface="American Typewriter"/>
              </a:defRPr>
            </a:lvl1pPr>
          </a:lstStyle>
          <a:p>
            <a:pPr>
              <a:defRPr b="0">
                <a:latin typeface="+mn-lt"/>
                <a:ea typeface="+mn-ea"/>
                <a:cs typeface="+mn-cs"/>
                <a:sym typeface="Helvetica Light"/>
              </a:defRPr>
            </a:pPr>
            <a:r>
              <a:rPr lang="en-GB" b="1" dirty="0">
                <a:latin typeface="Gill Sans MT" panose="020B0502020104020203" pitchFamily="34" charset="77"/>
                <a:sym typeface="American Typewriter"/>
              </a:rPr>
              <a:t>export</a:t>
            </a:r>
            <a:endParaRPr b="1" dirty="0">
              <a:latin typeface="Gill Sans MT" panose="020B0502020104020203" pitchFamily="34" charset="77"/>
              <a:sym typeface="American Typewriter"/>
            </a:endParaRPr>
          </a:p>
        </p:txBody>
      </p:sp>
      <p:sp>
        <p:nvSpPr>
          <p:cNvPr id="140" name="tolerate"/>
          <p:cNvSpPr txBox="1"/>
          <p:nvPr/>
        </p:nvSpPr>
        <p:spPr>
          <a:xfrm>
            <a:off x="4915235" y="2522165"/>
            <a:ext cx="3290966" cy="85664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900" b="1">
                <a:latin typeface="American Typewriter"/>
                <a:ea typeface="American Typewriter"/>
                <a:cs typeface="American Typewriter"/>
                <a:sym typeface="American Typewriter"/>
              </a:defRPr>
            </a:lvl1pPr>
          </a:lstStyle>
          <a:p>
            <a:r>
              <a:rPr lang="en-GB" dirty="0">
                <a:latin typeface="Gill Sans MT" panose="020B0502020104020203" pitchFamily="34" charset="77"/>
              </a:rPr>
              <a:t>ambiguous</a:t>
            </a:r>
            <a:endParaRPr dirty="0">
              <a:latin typeface="Gill Sans MT" panose="020B0502020104020203" pitchFamily="34" charset="77"/>
            </a:endParaRPr>
          </a:p>
        </p:txBody>
      </p:sp>
      <p:sp>
        <p:nvSpPr>
          <p:cNvPr id="141" name="fixation"/>
          <p:cNvSpPr txBox="1"/>
          <p:nvPr/>
        </p:nvSpPr>
        <p:spPr>
          <a:xfrm>
            <a:off x="5649411" y="4280417"/>
            <a:ext cx="1822615" cy="85664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900" b="1">
                <a:latin typeface="American Typewriter"/>
                <a:ea typeface="American Typewriter"/>
                <a:cs typeface="American Typewriter"/>
                <a:sym typeface="American Typewriter"/>
              </a:defRPr>
            </a:lvl1pPr>
          </a:lstStyle>
          <a:p>
            <a:r>
              <a:rPr lang="en-GB" dirty="0">
                <a:latin typeface="Gill Sans MT" panose="020B0502020104020203" pitchFamily="34" charset="77"/>
              </a:rPr>
              <a:t>bisect</a:t>
            </a:r>
            <a:endParaRPr dirty="0">
              <a:latin typeface="Gill Sans MT" panose="020B0502020104020203" pitchFamily="34" charset="77"/>
            </a:endParaRP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85AC141E-CA5D-8D41-B1C5-845DA38E949D}"/>
              </a:ext>
            </a:extLst>
          </p:cNvPr>
          <p:cNvGrpSpPr/>
          <p:nvPr/>
        </p:nvGrpSpPr>
        <p:grpSpPr>
          <a:xfrm>
            <a:off x="-8642579" y="-164678"/>
            <a:ext cx="10029965" cy="15256120"/>
            <a:chOff x="-8642579" y="-164678"/>
            <a:chExt cx="10029965" cy="15256120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32EBAF2A-443F-9D47-8F51-8E2A05EE57A3}"/>
                </a:ext>
              </a:extLst>
            </p:cNvPr>
            <p:cNvSpPr/>
            <p:nvPr/>
          </p:nvSpPr>
          <p:spPr>
            <a:xfrm rot="20706798" flipH="1">
              <a:off x="-8642579" y="-10966"/>
              <a:ext cx="9434333" cy="15102408"/>
            </a:xfrm>
            <a:prstGeom prst="rect">
              <a:avLst/>
            </a:prstGeom>
            <a:solidFill>
              <a:srgbClr val="38E1FF"/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5D0D608D-EA4B-C641-B3F4-55E05D9D72CF}"/>
                </a:ext>
              </a:extLst>
            </p:cNvPr>
            <p:cNvSpPr/>
            <p:nvPr/>
          </p:nvSpPr>
          <p:spPr>
            <a:xfrm rot="20706798" flipH="1">
              <a:off x="-8046947" y="-164678"/>
              <a:ext cx="9434333" cy="15102408"/>
            </a:xfrm>
            <a:prstGeom prst="rect">
              <a:avLst/>
            </a:prstGeom>
            <a:solidFill>
              <a:srgbClr val="38E1FF">
                <a:alpha val="32941"/>
              </a:srgbClr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FB171C41-4AFD-8D4B-A83D-67CE57D57162}"/>
              </a:ext>
            </a:extLst>
          </p:cNvPr>
          <p:cNvGrpSpPr/>
          <p:nvPr/>
        </p:nvGrpSpPr>
        <p:grpSpPr>
          <a:xfrm>
            <a:off x="11782763" y="-862597"/>
            <a:ext cx="8917924" cy="15439250"/>
            <a:chOff x="11782763" y="-862597"/>
            <a:chExt cx="8917924" cy="15439250"/>
          </a:xfrm>
        </p:grpSpPr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DDF6FD70-A615-D74C-9710-17CB98A41F5F}"/>
                </a:ext>
              </a:extLst>
            </p:cNvPr>
            <p:cNvSpPr/>
            <p:nvPr/>
          </p:nvSpPr>
          <p:spPr>
            <a:xfrm rot="896267" flipH="1">
              <a:off x="12315522" y="-525755"/>
              <a:ext cx="8385165" cy="15102408"/>
            </a:xfrm>
            <a:prstGeom prst="rect">
              <a:avLst/>
            </a:prstGeom>
            <a:solidFill>
              <a:srgbClr val="38E1FF"/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D4261B65-2D56-2B4A-A149-97BDDFE74A81}"/>
                </a:ext>
              </a:extLst>
            </p:cNvPr>
            <p:cNvSpPr/>
            <p:nvPr/>
          </p:nvSpPr>
          <p:spPr>
            <a:xfrm rot="896267" flipH="1">
              <a:off x="11782763" y="-862597"/>
              <a:ext cx="6869178" cy="15102408"/>
            </a:xfrm>
            <a:prstGeom prst="rect">
              <a:avLst/>
            </a:prstGeom>
            <a:solidFill>
              <a:srgbClr val="38E1FF">
                <a:alpha val="33000"/>
              </a:srgbClr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</p:grpSp>
      <p:sp>
        <p:nvSpPr>
          <p:cNvPr id="23" name="unveil">
            <a:extLst>
              <a:ext uri="{FF2B5EF4-FFF2-40B4-BE49-F238E27FC236}">
                <a16:creationId xmlns:a16="http://schemas.microsoft.com/office/drawing/2014/main" id="{3DFB6E10-D309-C545-A6B1-2341096960A8}"/>
              </a:ext>
            </a:extLst>
          </p:cNvPr>
          <p:cNvSpPr txBox="1"/>
          <p:nvPr/>
        </p:nvSpPr>
        <p:spPr>
          <a:xfrm>
            <a:off x="4584607" y="6095818"/>
            <a:ext cx="3872856" cy="85664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900" b="1">
                <a:latin typeface="American Typewriter"/>
                <a:ea typeface="American Typewriter"/>
                <a:cs typeface="American Typewriter"/>
                <a:sym typeface="American Typewriter"/>
              </a:defRPr>
            </a:lvl1pPr>
          </a:lstStyle>
          <a:p>
            <a:pPr>
              <a:defRPr b="0">
                <a:latin typeface="+mn-lt"/>
                <a:ea typeface="+mn-ea"/>
                <a:cs typeface="+mn-cs"/>
                <a:sym typeface="Helvetica Light"/>
              </a:defRPr>
            </a:pPr>
            <a:r>
              <a:rPr lang="en-GB" b="1" dirty="0">
                <a:latin typeface="Gill Sans MT" panose="020B0502020104020203" pitchFamily="34" charset="77"/>
                <a:sym typeface="American Typewriter"/>
              </a:rPr>
              <a:t>surreptitious</a:t>
            </a:r>
            <a:endParaRPr b="1" dirty="0">
              <a:latin typeface="Gill Sans MT" panose="020B0502020104020203" pitchFamily="34" charset="77"/>
              <a:sym typeface="American Typewriter"/>
            </a:endParaRPr>
          </a:p>
        </p:txBody>
      </p:sp>
      <p:pic>
        <p:nvPicPr>
          <p:cNvPr id="24" name="Picture 23" descr="A close up of a sign&#10;&#10;Description automatically generated">
            <a:extLst>
              <a:ext uri="{FF2B5EF4-FFF2-40B4-BE49-F238E27FC236}">
                <a16:creationId xmlns:a16="http://schemas.microsoft.com/office/drawing/2014/main" id="{12CD5A4C-BE25-E144-93E5-DE9DD9D8068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8591" y="7184741"/>
            <a:ext cx="3124200" cy="238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7408785"/>
      </p:ext>
    </p:extLst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Grasshopper Word of the Day"/>
          <p:cNvSpPr txBox="1"/>
          <p:nvPr/>
        </p:nvSpPr>
        <p:spPr>
          <a:xfrm>
            <a:off x="1751855" y="358709"/>
            <a:ext cx="11006218" cy="102592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700" b="1">
                <a:solidFill>
                  <a:schemeClr val="accent5"/>
                </a:solidFill>
                <a:latin typeface="American Typewriter"/>
                <a:ea typeface="American Typewriter"/>
                <a:cs typeface="American Typewriter"/>
                <a:sym typeface="American Typewriter"/>
              </a:defRPr>
            </a:lvl1pPr>
          </a:lstStyle>
          <a:p>
            <a:r>
              <a:rPr sz="6000" dirty="0">
                <a:solidFill>
                  <a:srgbClr val="00AEEE"/>
                </a:solidFill>
                <a:latin typeface="Gill Sans MT" panose="020B0502020104020203" pitchFamily="34" charset="77"/>
              </a:rPr>
              <a:t>Grasshopper Word of the Day</a:t>
            </a:r>
          </a:p>
        </p:txBody>
      </p:sp>
      <p:sp>
        <p:nvSpPr>
          <p:cNvPr id="150" name="Word of the Day:"/>
          <p:cNvSpPr txBox="1"/>
          <p:nvPr/>
        </p:nvSpPr>
        <p:spPr>
          <a:xfrm>
            <a:off x="981031" y="1607149"/>
            <a:ext cx="3930563" cy="73353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100">
                <a:solidFill>
                  <a:schemeClr val="accent5"/>
                </a:solidFill>
                <a:latin typeface="Gill Sans SemiBold"/>
                <a:ea typeface="Gill Sans SemiBold"/>
                <a:cs typeface="Gill Sans SemiBold"/>
                <a:sym typeface="Gill Sans SemiBold"/>
              </a:defRPr>
            </a:lvl1pPr>
          </a:lstStyle>
          <a:p>
            <a:r>
              <a:rPr dirty="0">
                <a:latin typeface="Gill Sans MT" panose="020B0502020104020203" pitchFamily="34" charset="77"/>
              </a:rPr>
              <a:t>Word of the Day:</a:t>
            </a:r>
          </a:p>
        </p:txBody>
      </p:sp>
      <p:sp>
        <p:nvSpPr>
          <p:cNvPr id="151" name="tear"/>
          <p:cNvSpPr txBox="1"/>
          <p:nvPr/>
        </p:nvSpPr>
        <p:spPr>
          <a:xfrm>
            <a:off x="6344696" y="1309202"/>
            <a:ext cx="1328890" cy="117981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7000">
                <a:latin typeface="Gill Sans SemiBold"/>
                <a:ea typeface="Gill Sans SemiBold"/>
                <a:cs typeface="Gill Sans SemiBold"/>
                <a:sym typeface="Gill Sans SemiBold"/>
              </a:defRPr>
            </a:lvl1pPr>
          </a:lstStyle>
          <a:p>
            <a:r>
              <a:rPr lang="en-GB" dirty="0">
                <a:latin typeface="Gill Sans MT" panose="020B0502020104020203" pitchFamily="34" charset="77"/>
              </a:rPr>
              <a:t>law</a:t>
            </a:r>
            <a:endParaRPr dirty="0">
              <a:latin typeface="Gill Sans MT" panose="020B0502020104020203" pitchFamily="34" charset="77"/>
            </a:endParaRPr>
          </a:p>
        </p:txBody>
      </p:sp>
      <p:sp>
        <p:nvSpPr>
          <p:cNvPr id="152" name="Definition:"/>
          <p:cNvSpPr txBox="1"/>
          <p:nvPr/>
        </p:nvSpPr>
        <p:spPr>
          <a:xfrm>
            <a:off x="2212466" y="3137585"/>
            <a:ext cx="2478243" cy="73353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100">
                <a:solidFill>
                  <a:schemeClr val="accent5"/>
                </a:solidFill>
                <a:latin typeface="Gill Sans SemiBold"/>
                <a:ea typeface="Gill Sans SemiBold"/>
                <a:cs typeface="Gill Sans SemiBold"/>
                <a:sym typeface="Gill Sans SemiBold"/>
              </a:defRPr>
            </a:lvl1pPr>
          </a:lstStyle>
          <a:p>
            <a:r>
              <a:rPr dirty="0">
                <a:latin typeface="Gill Sans MT" panose="020B0502020104020203" pitchFamily="34" charset="77"/>
              </a:rPr>
              <a:t>Definition: </a:t>
            </a:r>
          </a:p>
        </p:txBody>
      </p:sp>
      <p:sp>
        <p:nvSpPr>
          <p:cNvPr id="153" name="(verb / noun)"/>
          <p:cNvSpPr txBox="1"/>
          <p:nvPr/>
        </p:nvSpPr>
        <p:spPr>
          <a:xfrm>
            <a:off x="8652718" y="1645578"/>
            <a:ext cx="4232357" cy="65659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>
                <a:latin typeface="Gill Sans"/>
                <a:ea typeface="Gill Sans"/>
                <a:cs typeface="Gill Sans"/>
                <a:sym typeface="Gill Sans"/>
              </a:defRPr>
            </a:lvl1pPr>
          </a:lstStyle>
          <a:p>
            <a:r>
              <a:rPr dirty="0">
                <a:latin typeface="Gill Sans MT" panose="020B0502020104020203" pitchFamily="34" charset="77"/>
              </a:rPr>
              <a:t>(</a:t>
            </a:r>
            <a:r>
              <a:rPr lang="en-GB" dirty="0">
                <a:latin typeface="Gill Sans MT" panose="020B0502020104020203" pitchFamily="34" charset="77"/>
              </a:rPr>
              <a:t>noun</a:t>
            </a:r>
            <a:r>
              <a:rPr dirty="0">
                <a:latin typeface="Gill Sans MT" panose="020B0502020104020203" pitchFamily="34" charset="77"/>
              </a:rPr>
              <a:t>)</a:t>
            </a:r>
          </a:p>
        </p:txBody>
      </p:sp>
      <p:sp>
        <p:nvSpPr>
          <p:cNvPr id="154" name="If you tear paper, cloth, or another material, or if it tears, you pull it into two pieces or you pull it so that a hole appears in it."/>
          <p:cNvSpPr txBox="1"/>
          <p:nvPr/>
        </p:nvSpPr>
        <p:spPr>
          <a:xfrm>
            <a:off x="579636" y="4225573"/>
            <a:ext cx="6410394" cy="207236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anchor="ctr">
            <a:spAutoFit/>
          </a:bodyPr>
          <a:lstStyle>
            <a:lvl1pPr>
              <a:defRPr sz="3100">
                <a:latin typeface="Gill Sans"/>
                <a:ea typeface="Gill Sans"/>
                <a:cs typeface="Gill Sans"/>
                <a:sym typeface="Gill Sans"/>
              </a:defRPr>
            </a:lvl1pPr>
          </a:lstStyle>
          <a:p>
            <a:r>
              <a:rPr lang="en-GB" sz="3200" dirty="0">
                <a:latin typeface="Gill Sans MT" panose="020B0502020104020203" pitchFamily="34" charset="77"/>
              </a:rPr>
              <a:t>The law is a system of rules that a society or government develops in order to deal with crime, business agreements, and social relationships. </a:t>
            </a:r>
            <a:endParaRPr sz="3200" dirty="0">
              <a:latin typeface="Gill Sans MT" panose="020B0502020104020203" pitchFamily="34" charset="77"/>
            </a:endParaRPr>
          </a:p>
        </p:txBody>
      </p:sp>
      <p:sp>
        <p:nvSpPr>
          <p:cNvPr id="155" name="The was a tear in Freddie’s new school jumper."/>
          <p:cNvSpPr txBox="1"/>
          <p:nvPr/>
        </p:nvSpPr>
        <p:spPr>
          <a:xfrm>
            <a:off x="0" y="6675838"/>
            <a:ext cx="12999688" cy="71814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anchor="ctr">
            <a:spAutoFit/>
          </a:bodyPr>
          <a:lstStyle/>
          <a:p>
            <a:pPr>
              <a:defRPr sz="4000">
                <a:solidFill>
                  <a:schemeClr val="accent2"/>
                </a:solidFill>
                <a:latin typeface="Gill Sans"/>
                <a:ea typeface="Gill Sans"/>
                <a:cs typeface="Gill Sans"/>
                <a:sym typeface="Gill Sans"/>
              </a:defRPr>
            </a:pPr>
            <a:r>
              <a:rPr lang="en-GB" sz="4000" dirty="0">
                <a:latin typeface="Gill Sans MT" panose="020B0502020104020203" pitchFamily="34" charset="77"/>
              </a:rPr>
              <a:t>The </a:t>
            </a:r>
            <a:r>
              <a:rPr lang="en-GB" sz="4000" b="1" dirty="0">
                <a:latin typeface="Gill Sans MT" panose="020B0502020104020203" pitchFamily="34" charset="77"/>
              </a:rPr>
              <a:t>law</a:t>
            </a:r>
            <a:r>
              <a:rPr lang="en-GB" sz="4000" dirty="0">
                <a:latin typeface="Gill Sans MT" panose="020B0502020104020203" pitchFamily="34" charset="77"/>
              </a:rPr>
              <a:t> was there to keep people safe.</a:t>
            </a:r>
            <a:endParaRPr sz="4000" dirty="0">
              <a:latin typeface="Gill Sans MT" panose="020B0502020104020203" pitchFamily="34" charset="77"/>
            </a:endParaRPr>
          </a:p>
        </p:txBody>
      </p:sp>
      <p:sp>
        <p:nvSpPr>
          <p:cNvPr id="165" name="Word Class"/>
          <p:cNvSpPr txBox="1"/>
          <p:nvPr/>
        </p:nvSpPr>
        <p:spPr>
          <a:xfrm>
            <a:off x="9722676" y="1227405"/>
            <a:ext cx="2114361" cy="59503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2600">
                <a:solidFill>
                  <a:schemeClr val="accent1"/>
                </a:solidFill>
                <a:latin typeface="Gill Sans SemiBold"/>
                <a:ea typeface="Gill Sans SemiBold"/>
                <a:cs typeface="Gill Sans SemiBold"/>
                <a:sym typeface="Gill Sans SemiBold"/>
              </a:defRPr>
            </a:lvl1pPr>
          </a:lstStyle>
          <a:p>
            <a:r>
              <a:rPr sz="3200" dirty="0">
                <a:solidFill>
                  <a:srgbClr val="C92405"/>
                </a:solidFill>
                <a:latin typeface="Gill Sans MT" panose="020B0502020104020203" pitchFamily="34" charset="77"/>
              </a:rPr>
              <a:t>Word Class</a:t>
            </a:r>
          </a:p>
        </p:txBody>
      </p:sp>
      <p:sp>
        <p:nvSpPr>
          <p:cNvPr id="166" name="(tear)"/>
          <p:cNvSpPr txBox="1"/>
          <p:nvPr/>
        </p:nvSpPr>
        <p:spPr>
          <a:xfrm>
            <a:off x="4873897" y="2182175"/>
            <a:ext cx="4232357" cy="87203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 sz="5000" i="1">
                <a:solidFill>
                  <a:srgbClr val="A6AAA9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</a:lstStyle>
          <a:p>
            <a:r>
              <a:rPr dirty="0">
                <a:latin typeface="Gill Sans MT" panose="020B0502020104020203" pitchFamily="34" charset="77"/>
              </a:rPr>
              <a:t>(</a:t>
            </a:r>
            <a:r>
              <a:rPr lang="en-GB" dirty="0">
                <a:latin typeface="Gill Sans MT" panose="020B0502020104020203" pitchFamily="34" charset="77"/>
              </a:rPr>
              <a:t>law</a:t>
            </a:r>
            <a:r>
              <a:rPr dirty="0">
                <a:latin typeface="Gill Sans MT" panose="020B0502020104020203" pitchFamily="34" charset="77"/>
              </a:rPr>
              <a:t>)</a:t>
            </a:r>
          </a:p>
        </p:txBody>
      </p:sp>
      <p:sp>
        <p:nvSpPr>
          <p:cNvPr id="167" name="Pronunciation / Syllables"/>
          <p:cNvSpPr txBox="1"/>
          <p:nvPr/>
        </p:nvSpPr>
        <p:spPr>
          <a:xfrm>
            <a:off x="1145551" y="2437628"/>
            <a:ext cx="3382336" cy="50270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2600">
                <a:solidFill>
                  <a:schemeClr val="accent1"/>
                </a:solidFill>
                <a:latin typeface="Gill Sans SemiBold"/>
                <a:ea typeface="Gill Sans SemiBold"/>
                <a:cs typeface="Gill Sans SemiBold"/>
                <a:sym typeface="Gill Sans SemiBold"/>
              </a:defRPr>
            </a:lvl1pPr>
          </a:lstStyle>
          <a:p>
            <a:r>
              <a:rPr dirty="0">
                <a:latin typeface="Gill Sans MT" panose="020B0502020104020203" pitchFamily="34" charset="77"/>
              </a:rPr>
              <a:t>Pronunciation / Syllables</a:t>
            </a:r>
          </a:p>
        </p:txBody>
      </p:sp>
      <p:grpSp>
        <p:nvGrpSpPr>
          <p:cNvPr id="40" name="Group 39">
            <a:extLst>
              <a:ext uri="{FF2B5EF4-FFF2-40B4-BE49-F238E27FC236}">
                <a16:creationId xmlns:a16="http://schemas.microsoft.com/office/drawing/2014/main" id="{7EB416CD-9B55-CF42-A04C-30197FD22A3C}"/>
              </a:ext>
            </a:extLst>
          </p:cNvPr>
          <p:cNvGrpSpPr/>
          <p:nvPr/>
        </p:nvGrpSpPr>
        <p:grpSpPr>
          <a:xfrm>
            <a:off x="12304821" y="1110918"/>
            <a:ext cx="8917924" cy="15439250"/>
            <a:chOff x="11782763" y="-862597"/>
            <a:chExt cx="8917924" cy="15439250"/>
          </a:xfrm>
        </p:grpSpPr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A6BF06AC-22FD-FD44-8419-6C2D4AA8FA73}"/>
                </a:ext>
              </a:extLst>
            </p:cNvPr>
            <p:cNvSpPr/>
            <p:nvPr/>
          </p:nvSpPr>
          <p:spPr>
            <a:xfrm rot="896267" flipH="1">
              <a:off x="12315522" y="-525755"/>
              <a:ext cx="8385165" cy="15102408"/>
            </a:xfrm>
            <a:prstGeom prst="rect">
              <a:avLst/>
            </a:prstGeom>
            <a:solidFill>
              <a:srgbClr val="38E1FF"/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id="{9D3503DD-D270-5F47-A19A-8586E0671135}"/>
                </a:ext>
              </a:extLst>
            </p:cNvPr>
            <p:cNvSpPr/>
            <p:nvPr/>
          </p:nvSpPr>
          <p:spPr>
            <a:xfrm rot="896267" flipH="1">
              <a:off x="11782763" y="-862597"/>
              <a:ext cx="6869178" cy="15102408"/>
            </a:xfrm>
            <a:prstGeom prst="rect">
              <a:avLst/>
            </a:prstGeom>
            <a:solidFill>
              <a:srgbClr val="38E1FF">
                <a:alpha val="33000"/>
              </a:srgbClr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</p:grpSp>
      <p:grpSp>
        <p:nvGrpSpPr>
          <p:cNvPr id="43" name="Group 42">
            <a:extLst>
              <a:ext uri="{FF2B5EF4-FFF2-40B4-BE49-F238E27FC236}">
                <a16:creationId xmlns:a16="http://schemas.microsoft.com/office/drawing/2014/main" id="{37D75134-4940-2E43-970D-7151127F0958}"/>
              </a:ext>
            </a:extLst>
          </p:cNvPr>
          <p:cNvGrpSpPr/>
          <p:nvPr/>
        </p:nvGrpSpPr>
        <p:grpSpPr>
          <a:xfrm rot="11574440">
            <a:off x="-8428798" y="-6316639"/>
            <a:ext cx="8917924" cy="15439250"/>
            <a:chOff x="11782763" y="-862597"/>
            <a:chExt cx="8917924" cy="15439250"/>
          </a:xfrm>
        </p:grpSpPr>
        <p:sp>
          <p:nvSpPr>
            <p:cNvPr id="44" name="Rectangle 43">
              <a:extLst>
                <a:ext uri="{FF2B5EF4-FFF2-40B4-BE49-F238E27FC236}">
                  <a16:creationId xmlns:a16="http://schemas.microsoft.com/office/drawing/2014/main" id="{0DE4B2CD-9BA7-F745-975D-04D6E068AAAF}"/>
                </a:ext>
              </a:extLst>
            </p:cNvPr>
            <p:cNvSpPr/>
            <p:nvPr/>
          </p:nvSpPr>
          <p:spPr>
            <a:xfrm rot="896267" flipH="1">
              <a:off x="12315522" y="-525755"/>
              <a:ext cx="8385165" cy="15102408"/>
            </a:xfrm>
            <a:prstGeom prst="rect">
              <a:avLst/>
            </a:prstGeom>
            <a:solidFill>
              <a:srgbClr val="38E1FF"/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E68024AA-F9BA-D840-9EF5-E93003D788D2}"/>
                </a:ext>
              </a:extLst>
            </p:cNvPr>
            <p:cNvSpPr/>
            <p:nvPr/>
          </p:nvSpPr>
          <p:spPr>
            <a:xfrm rot="896267" flipH="1">
              <a:off x="11782763" y="-862597"/>
              <a:ext cx="6869178" cy="15102408"/>
            </a:xfrm>
            <a:prstGeom prst="rect">
              <a:avLst/>
            </a:prstGeom>
            <a:solidFill>
              <a:srgbClr val="38E1FF">
                <a:alpha val="33000"/>
              </a:srgbClr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</p:grpSp>
      <p:pic>
        <p:nvPicPr>
          <p:cNvPr id="9" name="Picture 8">
            <a:extLst>
              <a:ext uri="{FF2B5EF4-FFF2-40B4-BE49-F238E27FC236}">
                <a16:creationId xmlns:a16="http://schemas.microsoft.com/office/drawing/2014/main" id="{E1C808EC-8455-CA43-8401-6823600E178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10" r="12019" b="14894"/>
          <a:stretch/>
        </p:blipFill>
        <p:spPr>
          <a:xfrm>
            <a:off x="308911" y="305549"/>
            <a:ext cx="1622203" cy="1340029"/>
          </a:xfrm>
          <a:prstGeom prst="rect">
            <a:avLst/>
          </a:prstGeom>
        </p:spPr>
      </p:pic>
      <p:pic>
        <p:nvPicPr>
          <p:cNvPr id="4" name="Picture 3" descr="Icon&#10;&#10;Description automatically generated">
            <a:extLst>
              <a:ext uri="{FF2B5EF4-FFF2-40B4-BE49-F238E27FC236}">
                <a16:creationId xmlns:a16="http://schemas.microsoft.com/office/drawing/2014/main" id="{7E5263DF-CCD9-B84C-A65E-D2429ACB12B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67461" y="2291757"/>
            <a:ext cx="3532693" cy="3532693"/>
          </a:xfrm>
          <a:prstGeom prst="rect">
            <a:avLst/>
          </a:prstGeom>
        </p:spPr>
      </p:pic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8F318E65-8A1C-B2FD-2C35-9F2D795B993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84464154"/>
              </p:ext>
            </p:extLst>
          </p:nvPr>
        </p:nvGraphicFramePr>
        <p:xfrm>
          <a:off x="5112" y="7748437"/>
          <a:ext cx="12999690" cy="180444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599938">
                  <a:extLst>
                    <a:ext uri="{9D8B030D-6E8A-4147-A177-3AD203B41FA5}">
                      <a16:colId xmlns:a16="http://schemas.microsoft.com/office/drawing/2014/main" val="1062734036"/>
                    </a:ext>
                  </a:extLst>
                </a:gridCol>
                <a:gridCol w="2599938">
                  <a:extLst>
                    <a:ext uri="{9D8B030D-6E8A-4147-A177-3AD203B41FA5}">
                      <a16:colId xmlns:a16="http://schemas.microsoft.com/office/drawing/2014/main" val="2844254734"/>
                    </a:ext>
                  </a:extLst>
                </a:gridCol>
                <a:gridCol w="2599938">
                  <a:extLst>
                    <a:ext uri="{9D8B030D-6E8A-4147-A177-3AD203B41FA5}">
                      <a16:colId xmlns:a16="http://schemas.microsoft.com/office/drawing/2014/main" val="277516935"/>
                    </a:ext>
                  </a:extLst>
                </a:gridCol>
                <a:gridCol w="2599938">
                  <a:extLst>
                    <a:ext uri="{9D8B030D-6E8A-4147-A177-3AD203B41FA5}">
                      <a16:colId xmlns:a16="http://schemas.microsoft.com/office/drawing/2014/main" val="2209242225"/>
                    </a:ext>
                  </a:extLst>
                </a:gridCol>
                <a:gridCol w="2599938">
                  <a:extLst>
                    <a:ext uri="{9D8B030D-6E8A-4147-A177-3AD203B41FA5}">
                      <a16:colId xmlns:a16="http://schemas.microsoft.com/office/drawing/2014/main" val="690964335"/>
                    </a:ext>
                  </a:extLst>
                </a:gridCol>
              </a:tblGrid>
              <a:tr h="601482">
                <a:tc>
                  <a:txBody>
                    <a:bodyPr/>
                    <a:lstStyle/>
                    <a:p>
                      <a:r>
                        <a:rPr lang="en-GB" sz="2600" b="0" dirty="0">
                          <a:solidFill>
                            <a:srgbClr val="DD2909"/>
                          </a:solidFill>
                          <a:latin typeface="Gill Sans MT" panose="020B0502020104020203" pitchFamily="34" charset="77"/>
                        </a:rPr>
                        <a:t>Synonym: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600" b="0" dirty="0">
                          <a:solidFill>
                            <a:srgbClr val="DD2909"/>
                          </a:solidFill>
                          <a:latin typeface="Gill Sans MT" panose="020B0502020104020203" pitchFamily="34" charset="77"/>
                        </a:rPr>
                        <a:t>Antonym: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84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600" b="0" dirty="0">
                          <a:solidFill>
                            <a:srgbClr val="DD2909"/>
                          </a:solidFill>
                          <a:latin typeface="Gill Sans MT" panose="020B0502020104020203" pitchFamily="34" charset="77"/>
                        </a:rPr>
                        <a:t>Prefix / Suffix: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600" b="0" dirty="0">
                          <a:solidFill>
                            <a:srgbClr val="DD2909"/>
                          </a:solidFill>
                          <a:latin typeface="Gill Sans MT" panose="020B0502020104020203" pitchFamily="34" charset="77"/>
                        </a:rPr>
                        <a:t>Rhyme: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600" b="0" dirty="0">
                          <a:solidFill>
                            <a:srgbClr val="DD2909"/>
                          </a:solidFill>
                          <a:latin typeface="Gill Sans MT" panose="020B0502020104020203" pitchFamily="34" charset="77"/>
                        </a:rPr>
                        <a:t>Link Word: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67075473"/>
                  </a:ext>
                </a:extLst>
              </a:tr>
              <a:tr h="601482">
                <a:tc>
                  <a:txBody>
                    <a:bodyPr/>
                    <a:lstStyle/>
                    <a:p>
                      <a:r>
                        <a:rPr lang="en-GB" sz="2600" dirty="0">
                          <a:latin typeface="Gill Sans MT" panose="020B0502020104020203" pitchFamily="34" charset="77"/>
                        </a:rPr>
                        <a:t>rules 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600" dirty="0">
                          <a:latin typeface="Gill Sans MT" panose="020B0502020104020203" pitchFamily="34" charset="77"/>
                        </a:rPr>
                        <a:t>lawlessness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600" dirty="0">
                          <a:latin typeface="Gill Sans MT" panose="020B0502020104020203" pitchFamily="34" charset="77"/>
                        </a:rPr>
                        <a:t>pre-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600" dirty="0">
                          <a:latin typeface="Gill Sans MT" panose="020B0502020104020203" pitchFamily="34" charset="77"/>
                        </a:rPr>
                        <a:t>floor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600" dirty="0">
                          <a:latin typeface="Gill Sans MT" panose="020B0502020104020203" pitchFamily="34" charset="77"/>
                        </a:rPr>
                        <a:t>binding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215792217"/>
                  </a:ext>
                </a:extLst>
              </a:tr>
              <a:tr h="601482">
                <a:tc>
                  <a:txBody>
                    <a:bodyPr/>
                    <a:lstStyle/>
                    <a:p>
                      <a:r>
                        <a:rPr lang="en-GB" sz="2600" dirty="0">
                          <a:latin typeface="Gill Sans MT" panose="020B0502020104020203" pitchFamily="34" charset="77"/>
                        </a:rPr>
                        <a:t>order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600" dirty="0">
                          <a:latin typeface="Gill Sans MT" panose="020B0502020104020203" pitchFamily="34" charset="77"/>
                        </a:rPr>
                        <a:t>disorganisation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600" dirty="0">
                          <a:latin typeface="Gill Sans MT" panose="020B0502020104020203" pitchFamily="34" charset="77"/>
                        </a:rPr>
                        <a:t>-ful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600" dirty="0">
                          <a:latin typeface="Gill Sans MT" panose="020B0502020104020203" pitchFamily="34" charset="77"/>
                        </a:rPr>
                        <a:t>shore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600" dirty="0">
                          <a:latin typeface="Gill Sans MT" panose="020B0502020104020203" pitchFamily="34" charset="77"/>
                        </a:rPr>
                        <a:t>unjust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86313267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97034231"/>
      </p:ext>
    </p:extLst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Grasshopper Word of the Day"/>
          <p:cNvSpPr txBox="1"/>
          <p:nvPr/>
        </p:nvSpPr>
        <p:spPr>
          <a:xfrm>
            <a:off x="1751855" y="358709"/>
            <a:ext cx="11006218" cy="102592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700" b="1">
                <a:solidFill>
                  <a:schemeClr val="accent5"/>
                </a:solidFill>
                <a:latin typeface="American Typewriter"/>
                <a:ea typeface="American Typewriter"/>
                <a:cs typeface="American Typewriter"/>
                <a:sym typeface="American Typewriter"/>
              </a:defRPr>
            </a:lvl1pPr>
          </a:lstStyle>
          <a:p>
            <a:r>
              <a:rPr sz="6000" dirty="0">
                <a:solidFill>
                  <a:srgbClr val="00AEEE"/>
                </a:solidFill>
                <a:latin typeface="Gill Sans MT" panose="020B0502020104020203" pitchFamily="34" charset="77"/>
              </a:rPr>
              <a:t>Grasshopper Word of the Day</a:t>
            </a:r>
          </a:p>
        </p:txBody>
      </p:sp>
      <p:sp>
        <p:nvSpPr>
          <p:cNvPr id="150" name="Word of the Day:"/>
          <p:cNvSpPr txBox="1"/>
          <p:nvPr/>
        </p:nvSpPr>
        <p:spPr>
          <a:xfrm>
            <a:off x="981031" y="1607149"/>
            <a:ext cx="3930563" cy="73353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100">
                <a:solidFill>
                  <a:schemeClr val="accent5"/>
                </a:solidFill>
                <a:latin typeface="Gill Sans SemiBold"/>
                <a:ea typeface="Gill Sans SemiBold"/>
                <a:cs typeface="Gill Sans SemiBold"/>
                <a:sym typeface="Gill Sans SemiBold"/>
              </a:defRPr>
            </a:lvl1pPr>
          </a:lstStyle>
          <a:p>
            <a:r>
              <a:rPr dirty="0">
                <a:latin typeface="Gill Sans MT" panose="020B0502020104020203" pitchFamily="34" charset="77"/>
              </a:rPr>
              <a:t>Word of the Day:</a:t>
            </a:r>
          </a:p>
        </p:txBody>
      </p:sp>
      <p:sp>
        <p:nvSpPr>
          <p:cNvPr id="151" name="tear"/>
          <p:cNvSpPr txBox="1"/>
          <p:nvPr/>
        </p:nvSpPr>
        <p:spPr>
          <a:xfrm>
            <a:off x="6060963" y="1309202"/>
            <a:ext cx="1896353" cy="117981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7000">
                <a:latin typeface="Gill Sans SemiBold"/>
                <a:ea typeface="Gill Sans SemiBold"/>
                <a:cs typeface="Gill Sans SemiBold"/>
                <a:sym typeface="Gill Sans SemiBold"/>
              </a:defRPr>
            </a:lvl1pPr>
          </a:lstStyle>
          <a:p>
            <a:r>
              <a:rPr lang="en-GB" dirty="0">
                <a:latin typeface="Gill Sans MT" panose="020B0502020104020203" pitchFamily="34" charset="77"/>
              </a:rPr>
              <a:t>body</a:t>
            </a:r>
            <a:endParaRPr dirty="0">
              <a:latin typeface="Gill Sans MT" panose="020B0502020104020203" pitchFamily="34" charset="77"/>
            </a:endParaRPr>
          </a:p>
        </p:txBody>
      </p:sp>
      <p:sp>
        <p:nvSpPr>
          <p:cNvPr id="152" name="Definition:"/>
          <p:cNvSpPr txBox="1"/>
          <p:nvPr/>
        </p:nvSpPr>
        <p:spPr>
          <a:xfrm>
            <a:off x="2212466" y="3137585"/>
            <a:ext cx="2478243" cy="73353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100">
                <a:solidFill>
                  <a:schemeClr val="accent5"/>
                </a:solidFill>
                <a:latin typeface="Gill Sans SemiBold"/>
                <a:ea typeface="Gill Sans SemiBold"/>
                <a:cs typeface="Gill Sans SemiBold"/>
                <a:sym typeface="Gill Sans SemiBold"/>
              </a:defRPr>
            </a:lvl1pPr>
          </a:lstStyle>
          <a:p>
            <a:r>
              <a:rPr dirty="0">
                <a:latin typeface="Gill Sans MT" panose="020B0502020104020203" pitchFamily="34" charset="77"/>
              </a:rPr>
              <a:t>Definition: </a:t>
            </a:r>
          </a:p>
        </p:txBody>
      </p:sp>
      <p:sp>
        <p:nvSpPr>
          <p:cNvPr id="153" name="(verb / noun)"/>
          <p:cNvSpPr txBox="1"/>
          <p:nvPr/>
        </p:nvSpPr>
        <p:spPr>
          <a:xfrm>
            <a:off x="8711712" y="1645578"/>
            <a:ext cx="4232357" cy="65659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>
                <a:latin typeface="Gill Sans"/>
                <a:ea typeface="Gill Sans"/>
                <a:cs typeface="Gill Sans"/>
                <a:sym typeface="Gill Sans"/>
              </a:defRPr>
            </a:lvl1pPr>
          </a:lstStyle>
          <a:p>
            <a:r>
              <a:rPr dirty="0">
                <a:latin typeface="Gill Sans MT" panose="020B0502020104020203" pitchFamily="34" charset="77"/>
              </a:rPr>
              <a:t>(</a:t>
            </a:r>
            <a:r>
              <a:rPr lang="en-GB" dirty="0">
                <a:latin typeface="Gill Sans MT" panose="020B0502020104020203" pitchFamily="34" charset="77"/>
              </a:rPr>
              <a:t>noun</a:t>
            </a:r>
            <a:r>
              <a:rPr dirty="0">
                <a:latin typeface="Gill Sans MT" panose="020B0502020104020203" pitchFamily="34" charset="77"/>
              </a:rPr>
              <a:t>)</a:t>
            </a:r>
          </a:p>
        </p:txBody>
      </p:sp>
      <p:sp>
        <p:nvSpPr>
          <p:cNvPr id="154" name="If you tear paper, cloth, or another material, or if it tears, you pull it into two pieces or you pull it so that a hole appears in it."/>
          <p:cNvSpPr txBox="1"/>
          <p:nvPr/>
        </p:nvSpPr>
        <p:spPr>
          <a:xfrm>
            <a:off x="682950" y="4307540"/>
            <a:ext cx="5819079" cy="176458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anchor="ctr">
            <a:spAutoFit/>
          </a:bodyPr>
          <a:lstStyle>
            <a:lvl1pPr>
              <a:defRPr sz="3100">
                <a:latin typeface="Gill Sans"/>
                <a:ea typeface="Gill Sans"/>
                <a:cs typeface="Gill Sans"/>
                <a:sym typeface="Gill Sans"/>
              </a:defRPr>
            </a:lvl1pPr>
          </a:lstStyle>
          <a:p>
            <a:r>
              <a:rPr lang="en-GB" sz="3600" dirty="0">
                <a:latin typeface="Gill Sans MT" panose="020B0502020104020203" pitchFamily="34" charset="77"/>
              </a:rPr>
              <a:t>Your body is all your physical parts, including your head, arms, and legs.</a:t>
            </a:r>
            <a:endParaRPr sz="3600" dirty="0">
              <a:latin typeface="Gill Sans MT" panose="020B0502020104020203" pitchFamily="34" charset="77"/>
            </a:endParaRPr>
          </a:p>
        </p:txBody>
      </p:sp>
      <p:sp>
        <p:nvSpPr>
          <p:cNvPr id="155" name="The was a tear in Freddie’s new school jumper."/>
          <p:cNvSpPr txBox="1"/>
          <p:nvPr/>
        </p:nvSpPr>
        <p:spPr>
          <a:xfrm>
            <a:off x="0" y="6637323"/>
            <a:ext cx="12999688" cy="71814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anchor="ctr">
            <a:spAutoFit/>
          </a:bodyPr>
          <a:lstStyle/>
          <a:p>
            <a:pPr>
              <a:defRPr sz="4000">
                <a:solidFill>
                  <a:schemeClr val="accent2"/>
                </a:solidFill>
                <a:latin typeface="Gill Sans"/>
                <a:ea typeface="Gill Sans"/>
                <a:cs typeface="Gill Sans"/>
                <a:sym typeface="Gill Sans"/>
              </a:defRPr>
            </a:pPr>
            <a:r>
              <a:rPr lang="en-GB" sz="4000" dirty="0">
                <a:latin typeface="Gill Sans MT" panose="020B0502020104020203" pitchFamily="34" charset="77"/>
              </a:rPr>
              <a:t>Your </a:t>
            </a:r>
            <a:r>
              <a:rPr lang="en-GB" sz="4000" b="1" dirty="0">
                <a:latin typeface="Gill Sans MT" panose="020B0502020104020203" pitchFamily="34" charset="77"/>
              </a:rPr>
              <a:t>body</a:t>
            </a:r>
            <a:r>
              <a:rPr lang="en-GB" sz="4000" dirty="0">
                <a:latin typeface="Gill Sans MT" panose="020B0502020104020203" pitchFamily="34" charset="77"/>
              </a:rPr>
              <a:t> is very special and needs looking after.</a:t>
            </a:r>
            <a:endParaRPr sz="4000" dirty="0">
              <a:latin typeface="Gill Sans MT" panose="020B0502020104020203" pitchFamily="34" charset="77"/>
            </a:endParaRPr>
          </a:p>
        </p:txBody>
      </p:sp>
      <p:sp>
        <p:nvSpPr>
          <p:cNvPr id="165" name="Word Class"/>
          <p:cNvSpPr txBox="1"/>
          <p:nvPr/>
        </p:nvSpPr>
        <p:spPr>
          <a:xfrm>
            <a:off x="9722676" y="1227405"/>
            <a:ext cx="2114361" cy="59503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2600">
                <a:solidFill>
                  <a:schemeClr val="accent1"/>
                </a:solidFill>
                <a:latin typeface="Gill Sans SemiBold"/>
                <a:ea typeface="Gill Sans SemiBold"/>
                <a:cs typeface="Gill Sans SemiBold"/>
                <a:sym typeface="Gill Sans SemiBold"/>
              </a:defRPr>
            </a:lvl1pPr>
          </a:lstStyle>
          <a:p>
            <a:r>
              <a:rPr sz="3200" dirty="0">
                <a:solidFill>
                  <a:srgbClr val="C92405"/>
                </a:solidFill>
                <a:latin typeface="Gill Sans MT" panose="020B0502020104020203" pitchFamily="34" charset="77"/>
              </a:rPr>
              <a:t>Word Class</a:t>
            </a:r>
          </a:p>
        </p:txBody>
      </p:sp>
      <p:sp>
        <p:nvSpPr>
          <p:cNvPr id="166" name="(tear)"/>
          <p:cNvSpPr txBox="1"/>
          <p:nvPr/>
        </p:nvSpPr>
        <p:spPr>
          <a:xfrm>
            <a:off x="4873897" y="2182175"/>
            <a:ext cx="4232357" cy="87203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 sz="5000" i="1">
                <a:solidFill>
                  <a:srgbClr val="A6AAA9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</a:lstStyle>
          <a:p>
            <a:r>
              <a:rPr dirty="0">
                <a:latin typeface="Gill Sans MT" panose="020B0502020104020203" pitchFamily="34" charset="77"/>
              </a:rPr>
              <a:t>(</a:t>
            </a:r>
            <a:r>
              <a:rPr lang="en-GB" dirty="0">
                <a:latin typeface="Gill Sans MT" panose="020B0502020104020203" pitchFamily="34" charset="77"/>
              </a:rPr>
              <a:t>bod-y</a:t>
            </a:r>
            <a:r>
              <a:rPr dirty="0">
                <a:latin typeface="Gill Sans MT" panose="020B0502020104020203" pitchFamily="34" charset="77"/>
              </a:rPr>
              <a:t>)</a:t>
            </a:r>
          </a:p>
        </p:txBody>
      </p:sp>
      <p:sp>
        <p:nvSpPr>
          <p:cNvPr id="167" name="Pronunciation / Syllables"/>
          <p:cNvSpPr txBox="1"/>
          <p:nvPr/>
        </p:nvSpPr>
        <p:spPr>
          <a:xfrm>
            <a:off x="1145551" y="2437628"/>
            <a:ext cx="3382336" cy="50270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2600">
                <a:solidFill>
                  <a:schemeClr val="accent1"/>
                </a:solidFill>
                <a:latin typeface="Gill Sans SemiBold"/>
                <a:ea typeface="Gill Sans SemiBold"/>
                <a:cs typeface="Gill Sans SemiBold"/>
                <a:sym typeface="Gill Sans SemiBold"/>
              </a:defRPr>
            </a:lvl1pPr>
          </a:lstStyle>
          <a:p>
            <a:r>
              <a:rPr dirty="0">
                <a:latin typeface="Gill Sans MT" panose="020B0502020104020203" pitchFamily="34" charset="77"/>
              </a:rPr>
              <a:t>Pronunciation / Syllables</a:t>
            </a:r>
          </a:p>
        </p:txBody>
      </p:sp>
      <p:grpSp>
        <p:nvGrpSpPr>
          <p:cNvPr id="40" name="Group 39">
            <a:extLst>
              <a:ext uri="{FF2B5EF4-FFF2-40B4-BE49-F238E27FC236}">
                <a16:creationId xmlns:a16="http://schemas.microsoft.com/office/drawing/2014/main" id="{7EB416CD-9B55-CF42-A04C-30197FD22A3C}"/>
              </a:ext>
            </a:extLst>
          </p:cNvPr>
          <p:cNvGrpSpPr/>
          <p:nvPr/>
        </p:nvGrpSpPr>
        <p:grpSpPr>
          <a:xfrm>
            <a:off x="12304821" y="1110918"/>
            <a:ext cx="8917924" cy="15439250"/>
            <a:chOff x="11782763" y="-862597"/>
            <a:chExt cx="8917924" cy="15439250"/>
          </a:xfrm>
        </p:grpSpPr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A6BF06AC-22FD-FD44-8419-6C2D4AA8FA73}"/>
                </a:ext>
              </a:extLst>
            </p:cNvPr>
            <p:cNvSpPr/>
            <p:nvPr/>
          </p:nvSpPr>
          <p:spPr>
            <a:xfrm rot="896267" flipH="1">
              <a:off x="12315522" y="-525755"/>
              <a:ext cx="8385165" cy="15102408"/>
            </a:xfrm>
            <a:prstGeom prst="rect">
              <a:avLst/>
            </a:prstGeom>
            <a:solidFill>
              <a:srgbClr val="38E1FF"/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id="{9D3503DD-D270-5F47-A19A-8586E0671135}"/>
                </a:ext>
              </a:extLst>
            </p:cNvPr>
            <p:cNvSpPr/>
            <p:nvPr/>
          </p:nvSpPr>
          <p:spPr>
            <a:xfrm rot="896267" flipH="1">
              <a:off x="11782763" y="-862597"/>
              <a:ext cx="6869178" cy="15102408"/>
            </a:xfrm>
            <a:prstGeom prst="rect">
              <a:avLst/>
            </a:prstGeom>
            <a:solidFill>
              <a:srgbClr val="38E1FF">
                <a:alpha val="33000"/>
              </a:srgbClr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</p:grpSp>
      <p:grpSp>
        <p:nvGrpSpPr>
          <p:cNvPr id="43" name="Group 42">
            <a:extLst>
              <a:ext uri="{FF2B5EF4-FFF2-40B4-BE49-F238E27FC236}">
                <a16:creationId xmlns:a16="http://schemas.microsoft.com/office/drawing/2014/main" id="{37D75134-4940-2E43-970D-7151127F0958}"/>
              </a:ext>
            </a:extLst>
          </p:cNvPr>
          <p:cNvGrpSpPr/>
          <p:nvPr/>
        </p:nvGrpSpPr>
        <p:grpSpPr>
          <a:xfrm rot="11574440">
            <a:off x="-8428798" y="-6316639"/>
            <a:ext cx="8917924" cy="15439250"/>
            <a:chOff x="11782763" y="-862597"/>
            <a:chExt cx="8917924" cy="15439250"/>
          </a:xfrm>
        </p:grpSpPr>
        <p:sp>
          <p:nvSpPr>
            <p:cNvPr id="44" name="Rectangle 43">
              <a:extLst>
                <a:ext uri="{FF2B5EF4-FFF2-40B4-BE49-F238E27FC236}">
                  <a16:creationId xmlns:a16="http://schemas.microsoft.com/office/drawing/2014/main" id="{0DE4B2CD-9BA7-F745-975D-04D6E068AAAF}"/>
                </a:ext>
              </a:extLst>
            </p:cNvPr>
            <p:cNvSpPr/>
            <p:nvPr/>
          </p:nvSpPr>
          <p:spPr>
            <a:xfrm rot="896267" flipH="1">
              <a:off x="12315522" y="-525755"/>
              <a:ext cx="8385165" cy="15102408"/>
            </a:xfrm>
            <a:prstGeom prst="rect">
              <a:avLst/>
            </a:prstGeom>
            <a:solidFill>
              <a:srgbClr val="38E1FF"/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E68024AA-F9BA-D840-9EF5-E93003D788D2}"/>
                </a:ext>
              </a:extLst>
            </p:cNvPr>
            <p:cNvSpPr/>
            <p:nvPr/>
          </p:nvSpPr>
          <p:spPr>
            <a:xfrm rot="896267" flipH="1">
              <a:off x="11782763" y="-862597"/>
              <a:ext cx="6869178" cy="15102408"/>
            </a:xfrm>
            <a:prstGeom prst="rect">
              <a:avLst/>
            </a:prstGeom>
            <a:solidFill>
              <a:srgbClr val="38E1FF">
                <a:alpha val="33000"/>
              </a:srgbClr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</p:grpSp>
      <p:pic>
        <p:nvPicPr>
          <p:cNvPr id="9" name="Picture 8">
            <a:extLst>
              <a:ext uri="{FF2B5EF4-FFF2-40B4-BE49-F238E27FC236}">
                <a16:creationId xmlns:a16="http://schemas.microsoft.com/office/drawing/2014/main" id="{E1C808EC-8455-CA43-8401-6823600E178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10" r="12019" b="14894"/>
          <a:stretch/>
        </p:blipFill>
        <p:spPr>
          <a:xfrm>
            <a:off x="308911" y="305549"/>
            <a:ext cx="1622203" cy="1340029"/>
          </a:xfrm>
          <a:prstGeom prst="rect">
            <a:avLst/>
          </a:prstGeom>
        </p:spPr>
      </p:pic>
      <p:pic>
        <p:nvPicPr>
          <p:cNvPr id="22" name="Picture 21" descr="Icon&#10;&#10;Description automatically generated">
            <a:extLst>
              <a:ext uri="{FF2B5EF4-FFF2-40B4-BE49-F238E27FC236}">
                <a16:creationId xmlns:a16="http://schemas.microsoft.com/office/drawing/2014/main" id="{D98F08DC-7350-AC4B-B5F7-F9859577D9D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51769" y="2054036"/>
            <a:ext cx="4089770" cy="4089770"/>
          </a:xfrm>
          <a:prstGeom prst="rect">
            <a:avLst/>
          </a:prstGeom>
        </p:spPr>
      </p:pic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12D50426-08F0-727C-16B2-0DA649F11E5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1858848"/>
              </p:ext>
            </p:extLst>
          </p:nvPr>
        </p:nvGraphicFramePr>
        <p:xfrm>
          <a:off x="5112" y="7748437"/>
          <a:ext cx="12999690" cy="180444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599938">
                  <a:extLst>
                    <a:ext uri="{9D8B030D-6E8A-4147-A177-3AD203B41FA5}">
                      <a16:colId xmlns:a16="http://schemas.microsoft.com/office/drawing/2014/main" val="1062734036"/>
                    </a:ext>
                  </a:extLst>
                </a:gridCol>
                <a:gridCol w="2599938">
                  <a:extLst>
                    <a:ext uri="{9D8B030D-6E8A-4147-A177-3AD203B41FA5}">
                      <a16:colId xmlns:a16="http://schemas.microsoft.com/office/drawing/2014/main" val="2844254734"/>
                    </a:ext>
                  </a:extLst>
                </a:gridCol>
                <a:gridCol w="2599938">
                  <a:extLst>
                    <a:ext uri="{9D8B030D-6E8A-4147-A177-3AD203B41FA5}">
                      <a16:colId xmlns:a16="http://schemas.microsoft.com/office/drawing/2014/main" val="277516935"/>
                    </a:ext>
                  </a:extLst>
                </a:gridCol>
                <a:gridCol w="2599938">
                  <a:extLst>
                    <a:ext uri="{9D8B030D-6E8A-4147-A177-3AD203B41FA5}">
                      <a16:colId xmlns:a16="http://schemas.microsoft.com/office/drawing/2014/main" val="2209242225"/>
                    </a:ext>
                  </a:extLst>
                </a:gridCol>
                <a:gridCol w="2599938">
                  <a:extLst>
                    <a:ext uri="{9D8B030D-6E8A-4147-A177-3AD203B41FA5}">
                      <a16:colId xmlns:a16="http://schemas.microsoft.com/office/drawing/2014/main" val="690964335"/>
                    </a:ext>
                  </a:extLst>
                </a:gridCol>
              </a:tblGrid>
              <a:tr h="601482">
                <a:tc>
                  <a:txBody>
                    <a:bodyPr/>
                    <a:lstStyle/>
                    <a:p>
                      <a:r>
                        <a:rPr lang="en-GB" sz="2600" b="0" dirty="0">
                          <a:solidFill>
                            <a:srgbClr val="DD2909"/>
                          </a:solidFill>
                          <a:latin typeface="Gill Sans MT" panose="020B0502020104020203" pitchFamily="34" charset="77"/>
                        </a:rPr>
                        <a:t>Synonym: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600" b="0" dirty="0">
                          <a:solidFill>
                            <a:srgbClr val="DD2909"/>
                          </a:solidFill>
                          <a:latin typeface="Gill Sans MT" panose="020B0502020104020203" pitchFamily="34" charset="77"/>
                        </a:rPr>
                        <a:t>Antonym: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84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600" b="0" dirty="0">
                          <a:solidFill>
                            <a:srgbClr val="DD2909"/>
                          </a:solidFill>
                          <a:latin typeface="Gill Sans MT" panose="020B0502020104020203" pitchFamily="34" charset="77"/>
                        </a:rPr>
                        <a:t>Prefix / Suffix: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600" b="0" dirty="0">
                          <a:solidFill>
                            <a:srgbClr val="DD2909"/>
                          </a:solidFill>
                          <a:latin typeface="Gill Sans MT" panose="020B0502020104020203" pitchFamily="34" charset="77"/>
                        </a:rPr>
                        <a:t>Rhyme: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600" b="0" dirty="0">
                          <a:solidFill>
                            <a:srgbClr val="DD2909"/>
                          </a:solidFill>
                          <a:latin typeface="Gill Sans MT" panose="020B0502020104020203" pitchFamily="34" charset="77"/>
                        </a:rPr>
                        <a:t>Link Word: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67075473"/>
                  </a:ext>
                </a:extLst>
              </a:tr>
              <a:tr h="601482">
                <a:tc>
                  <a:txBody>
                    <a:bodyPr/>
                    <a:lstStyle/>
                    <a:p>
                      <a:r>
                        <a:rPr lang="en-GB" sz="2600" dirty="0">
                          <a:latin typeface="Gill Sans MT" panose="020B0502020104020203" pitchFamily="34" charset="77"/>
                        </a:rPr>
                        <a:t>anatomy 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600" dirty="0">
                          <a:latin typeface="Gill Sans MT" panose="020B0502020104020203" pitchFamily="34" charset="77"/>
                        </a:rPr>
                        <a:t>soul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600" dirty="0">
                          <a:latin typeface="Gill Sans MT" panose="020B0502020104020203" pitchFamily="34" charset="77"/>
                        </a:rPr>
                        <a:t>anti-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600" dirty="0">
                          <a:latin typeface="Gill Sans MT" panose="020B0502020104020203" pitchFamily="34" charset="77"/>
                        </a:rPr>
                        <a:t>shoddy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600" dirty="0">
                          <a:latin typeface="Gill Sans MT" panose="020B0502020104020203" pitchFamily="34" charset="77"/>
                        </a:rPr>
                        <a:t>healthy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215792217"/>
                  </a:ext>
                </a:extLst>
              </a:tr>
              <a:tr h="601482">
                <a:tc>
                  <a:txBody>
                    <a:bodyPr/>
                    <a:lstStyle/>
                    <a:p>
                      <a:r>
                        <a:rPr lang="en-GB" sz="2600" dirty="0">
                          <a:latin typeface="Gill Sans MT" panose="020B0502020104020203" pitchFamily="34" charset="77"/>
                        </a:rPr>
                        <a:t>shape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600" dirty="0">
                          <a:latin typeface="Gill Sans MT" panose="020B0502020104020203" pitchFamily="34" charset="77"/>
                        </a:rPr>
                        <a:t>spirit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600" dirty="0">
                          <a:latin typeface="Gill Sans MT" panose="020B0502020104020203" pitchFamily="34" charset="77"/>
                        </a:rPr>
                        <a:t>-ily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600" dirty="0">
                          <a:latin typeface="Gill Sans MT" panose="020B0502020104020203" pitchFamily="34" charset="77"/>
                        </a:rPr>
                        <a:t>embody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600" dirty="0">
                          <a:latin typeface="Gill Sans MT" panose="020B0502020104020203" pitchFamily="34" charset="77"/>
                        </a:rPr>
                        <a:t>human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86313267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28328475"/>
      </p:ext>
    </p:extLst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Grasshopper Word of the Day"/>
          <p:cNvSpPr txBox="1"/>
          <p:nvPr/>
        </p:nvSpPr>
        <p:spPr>
          <a:xfrm>
            <a:off x="1751855" y="358709"/>
            <a:ext cx="11006218" cy="102592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700" b="1">
                <a:solidFill>
                  <a:schemeClr val="accent5"/>
                </a:solidFill>
                <a:latin typeface="American Typewriter"/>
                <a:ea typeface="American Typewriter"/>
                <a:cs typeface="American Typewriter"/>
                <a:sym typeface="American Typewriter"/>
              </a:defRPr>
            </a:lvl1pPr>
          </a:lstStyle>
          <a:p>
            <a:r>
              <a:rPr sz="6000" dirty="0">
                <a:solidFill>
                  <a:srgbClr val="00AEEE"/>
                </a:solidFill>
                <a:latin typeface="Gill Sans MT" panose="020B0502020104020203" pitchFamily="34" charset="77"/>
              </a:rPr>
              <a:t>Grasshopper Word of the Day</a:t>
            </a:r>
          </a:p>
        </p:txBody>
      </p:sp>
      <p:sp>
        <p:nvSpPr>
          <p:cNvPr id="150" name="Word of the Day:"/>
          <p:cNvSpPr txBox="1"/>
          <p:nvPr/>
        </p:nvSpPr>
        <p:spPr>
          <a:xfrm>
            <a:off x="981031" y="1607149"/>
            <a:ext cx="3930563" cy="73353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100">
                <a:solidFill>
                  <a:schemeClr val="accent5"/>
                </a:solidFill>
                <a:latin typeface="Gill Sans SemiBold"/>
                <a:ea typeface="Gill Sans SemiBold"/>
                <a:cs typeface="Gill Sans SemiBold"/>
                <a:sym typeface="Gill Sans SemiBold"/>
              </a:defRPr>
            </a:lvl1pPr>
          </a:lstStyle>
          <a:p>
            <a:r>
              <a:rPr dirty="0">
                <a:latin typeface="Gill Sans MT" panose="020B0502020104020203" pitchFamily="34" charset="77"/>
              </a:rPr>
              <a:t>Word of the Day:</a:t>
            </a:r>
          </a:p>
        </p:txBody>
      </p:sp>
      <p:sp>
        <p:nvSpPr>
          <p:cNvPr id="151" name="tear"/>
          <p:cNvSpPr txBox="1"/>
          <p:nvPr/>
        </p:nvSpPr>
        <p:spPr>
          <a:xfrm>
            <a:off x="5891846" y="1309202"/>
            <a:ext cx="2234586" cy="117981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7000">
                <a:latin typeface="Gill Sans SemiBold"/>
                <a:ea typeface="Gill Sans SemiBold"/>
                <a:cs typeface="Gill Sans SemiBold"/>
                <a:sym typeface="Gill Sans SemiBold"/>
              </a:defRPr>
            </a:lvl1pPr>
          </a:lstStyle>
          <a:p>
            <a:r>
              <a:rPr lang="en-GB" dirty="0">
                <a:latin typeface="Gill Sans MT" panose="020B0502020104020203" pitchFamily="34" charset="77"/>
              </a:rPr>
              <a:t>circus</a:t>
            </a:r>
            <a:endParaRPr dirty="0">
              <a:latin typeface="Gill Sans MT" panose="020B0502020104020203" pitchFamily="34" charset="77"/>
            </a:endParaRPr>
          </a:p>
        </p:txBody>
      </p:sp>
      <p:sp>
        <p:nvSpPr>
          <p:cNvPr id="152" name="Definition:"/>
          <p:cNvSpPr txBox="1"/>
          <p:nvPr/>
        </p:nvSpPr>
        <p:spPr>
          <a:xfrm>
            <a:off x="2212466" y="3137585"/>
            <a:ext cx="2478243" cy="73353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100">
                <a:solidFill>
                  <a:schemeClr val="accent5"/>
                </a:solidFill>
                <a:latin typeface="Gill Sans SemiBold"/>
                <a:ea typeface="Gill Sans SemiBold"/>
                <a:cs typeface="Gill Sans SemiBold"/>
                <a:sym typeface="Gill Sans SemiBold"/>
              </a:defRPr>
            </a:lvl1pPr>
          </a:lstStyle>
          <a:p>
            <a:r>
              <a:rPr dirty="0">
                <a:latin typeface="Gill Sans MT" panose="020B0502020104020203" pitchFamily="34" charset="77"/>
              </a:rPr>
              <a:t>Definition: </a:t>
            </a:r>
          </a:p>
        </p:txBody>
      </p:sp>
      <p:sp>
        <p:nvSpPr>
          <p:cNvPr id="153" name="(verb / noun)"/>
          <p:cNvSpPr txBox="1"/>
          <p:nvPr/>
        </p:nvSpPr>
        <p:spPr>
          <a:xfrm>
            <a:off x="8711712" y="1645578"/>
            <a:ext cx="4232357" cy="65659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>
                <a:latin typeface="Gill Sans"/>
                <a:ea typeface="Gill Sans"/>
                <a:cs typeface="Gill Sans"/>
                <a:sym typeface="Gill Sans"/>
              </a:defRPr>
            </a:lvl1pPr>
          </a:lstStyle>
          <a:p>
            <a:r>
              <a:rPr dirty="0">
                <a:latin typeface="Gill Sans MT" panose="020B0502020104020203" pitchFamily="34" charset="77"/>
              </a:rPr>
              <a:t>(</a:t>
            </a:r>
            <a:r>
              <a:rPr lang="en-GB" dirty="0">
                <a:latin typeface="Gill Sans MT" panose="020B0502020104020203" pitchFamily="34" charset="77"/>
              </a:rPr>
              <a:t>noun</a:t>
            </a:r>
            <a:r>
              <a:rPr dirty="0">
                <a:latin typeface="Gill Sans MT" panose="020B0502020104020203" pitchFamily="34" charset="77"/>
              </a:rPr>
              <a:t>)</a:t>
            </a:r>
          </a:p>
        </p:txBody>
      </p:sp>
      <p:sp>
        <p:nvSpPr>
          <p:cNvPr id="154" name="If you tear paper, cloth, or another material, or if it tears, you pull it into two pieces or you pull it so that a hole appears in it."/>
          <p:cNvSpPr txBox="1"/>
          <p:nvPr/>
        </p:nvSpPr>
        <p:spPr>
          <a:xfrm>
            <a:off x="827470" y="4302450"/>
            <a:ext cx="5906087" cy="207236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anchor="ctr">
            <a:spAutoFit/>
          </a:bodyPr>
          <a:lstStyle>
            <a:lvl1pPr>
              <a:defRPr sz="3100">
                <a:latin typeface="Gill Sans"/>
                <a:ea typeface="Gill Sans"/>
                <a:cs typeface="Gill Sans"/>
                <a:sym typeface="Gill Sans"/>
              </a:defRPr>
            </a:lvl1pPr>
          </a:lstStyle>
          <a:p>
            <a:r>
              <a:rPr lang="en-GB" sz="3200" dirty="0">
                <a:latin typeface="Gill Sans MT" panose="020B0502020104020203" pitchFamily="34" charset="77"/>
              </a:rPr>
              <a:t>A circus is a group that consists of clowns, acrobats, and animals which travels around to different places and performs shows.</a:t>
            </a:r>
            <a:endParaRPr sz="3200" dirty="0">
              <a:latin typeface="Gill Sans MT" panose="020B0502020104020203" pitchFamily="34" charset="77"/>
            </a:endParaRPr>
          </a:p>
        </p:txBody>
      </p:sp>
      <p:sp>
        <p:nvSpPr>
          <p:cNvPr id="155" name="The was a tear in Freddie’s new school jumper."/>
          <p:cNvSpPr txBox="1"/>
          <p:nvPr/>
        </p:nvSpPr>
        <p:spPr>
          <a:xfrm>
            <a:off x="0" y="6699392"/>
            <a:ext cx="12999688" cy="71814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anchor="ctr">
            <a:spAutoFit/>
          </a:bodyPr>
          <a:lstStyle/>
          <a:p>
            <a:pPr>
              <a:defRPr sz="4000">
                <a:solidFill>
                  <a:schemeClr val="accent2"/>
                </a:solidFill>
                <a:latin typeface="Gill Sans"/>
                <a:ea typeface="Gill Sans"/>
                <a:cs typeface="Gill Sans"/>
                <a:sym typeface="Gill Sans"/>
              </a:defRPr>
            </a:pPr>
            <a:r>
              <a:rPr lang="en-GB" sz="4000" dirty="0">
                <a:latin typeface="Gill Sans MT" panose="020B0502020104020203" pitchFamily="34" charset="77"/>
              </a:rPr>
              <a:t>Class five took a trip to the </a:t>
            </a:r>
            <a:r>
              <a:rPr lang="en-GB" sz="4000" b="1" dirty="0">
                <a:latin typeface="Gill Sans MT" panose="020B0502020104020203" pitchFamily="34" charset="77"/>
              </a:rPr>
              <a:t>circus</a:t>
            </a:r>
            <a:r>
              <a:rPr lang="en-GB" sz="4000" dirty="0">
                <a:latin typeface="Gill Sans MT" panose="020B0502020104020203" pitchFamily="34" charset="77"/>
              </a:rPr>
              <a:t>.</a:t>
            </a:r>
            <a:endParaRPr sz="4000" dirty="0">
              <a:latin typeface="Gill Sans MT" panose="020B0502020104020203" pitchFamily="34" charset="77"/>
            </a:endParaRPr>
          </a:p>
        </p:txBody>
      </p:sp>
      <p:sp>
        <p:nvSpPr>
          <p:cNvPr id="165" name="Word Class"/>
          <p:cNvSpPr txBox="1"/>
          <p:nvPr/>
        </p:nvSpPr>
        <p:spPr>
          <a:xfrm>
            <a:off x="9722676" y="1227405"/>
            <a:ext cx="2114361" cy="59503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2600">
                <a:solidFill>
                  <a:schemeClr val="accent1"/>
                </a:solidFill>
                <a:latin typeface="Gill Sans SemiBold"/>
                <a:ea typeface="Gill Sans SemiBold"/>
                <a:cs typeface="Gill Sans SemiBold"/>
                <a:sym typeface="Gill Sans SemiBold"/>
              </a:defRPr>
            </a:lvl1pPr>
          </a:lstStyle>
          <a:p>
            <a:r>
              <a:rPr sz="3200" dirty="0">
                <a:solidFill>
                  <a:srgbClr val="C92405"/>
                </a:solidFill>
                <a:latin typeface="Gill Sans MT" panose="020B0502020104020203" pitchFamily="34" charset="77"/>
              </a:rPr>
              <a:t>Word Class</a:t>
            </a:r>
          </a:p>
        </p:txBody>
      </p:sp>
      <p:sp>
        <p:nvSpPr>
          <p:cNvPr id="166" name="(tear)"/>
          <p:cNvSpPr txBox="1"/>
          <p:nvPr/>
        </p:nvSpPr>
        <p:spPr>
          <a:xfrm>
            <a:off x="4873897" y="2182175"/>
            <a:ext cx="4232357" cy="87203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 sz="5000" i="1">
                <a:solidFill>
                  <a:srgbClr val="A6AAA9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</a:lstStyle>
          <a:p>
            <a:r>
              <a:rPr dirty="0">
                <a:latin typeface="Gill Sans MT" panose="020B0502020104020203" pitchFamily="34" charset="77"/>
              </a:rPr>
              <a:t>(</a:t>
            </a:r>
            <a:r>
              <a:rPr lang="en-GB" dirty="0">
                <a:latin typeface="Gill Sans MT" panose="020B0502020104020203" pitchFamily="34" charset="77"/>
              </a:rPr>
              <a:t>cir-cus</a:t>
            </a:r>
            <a:r>
              <a:rPr dirty="0">
                <a:latin typeface="Gill Sans MT" panose="020B0502020104020203" pitchFamily="34" charset="77"/>
              </a:rPr>
              <a:t>)</a:t>
            </a:r>
          </a:p>
        </p:txBody>
      </p:sp>
      <p:sp>
        <p:nvSpPr>
          <p:cNvPr id="167" name="Pronunciation / Syllables"/>
          <p:cNvSpPr txBox="1"/>
          <p:nvPr/>
        </p:nvSpPr>
        <p:spPr>
          <a:xfrm>
            <a:off x="1145551" y="2437628"/>
            <a:ext cx="3382336" cy="50270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2600">
                <a:solidFill>
                  <a:schemeClr val="accent1"/>
                </a:solidFill>
                <a:latin typeface="Gill Sans SemiBold"/>
                <a:ea typeface="Gill Sans SemiBold"/>
                <a:cs typeface="Gill Sans SemiBold"/>
                <a:sym typeface="Gill Sans SemiBold"/>
              </a:defRPr>
            </a:lvl1pPr>
          </a:lstStyle>
          <a:p>
            <a:r>
              <a:rPr dirty="0">
                <a:latin typeface="Gill Sans MT" panose="020B0502020104020203" pitchFamily="34" charset="77"/>
              </a:rPr>
              <a:t>Pronunciation / Syllables</a:t>
            </a:r>
          </a:p>
        </p:txBody>
      </p:sp>
      <p:grpSp>
        <p:nvGrpSpPr>
          <p:cNvPr id="40" name="Group 39">
            <a:extLst>
              <a:ext uri="{FF2B5EF4-FFF2-40B4-BE49-F238E27FC236}">
                <a16:creationId xmlns:a16="http://schemas.microsoft.com/office/drawing/2014/main" id="{7EB416CD-9B55-CF42-A04C-30197FD22A3C}"/>
              </a:ext>
            </a:extLst>
          </p:cNvPr>
          <p:cNvGrpSpPr/>
          <p:nvPr/>
        </p:nvGrpSpPr>
        <p:grpSpPr>
          <a:xfrm>
            <a:off x="12304821" y="1110918"/>
            <a:ext cx="8917924" cy="15439250"/>
            <a:chOff x="11782763" y="-862597"/>
            <a:chExt cx="8917924" cy="15439250"/>
          </a:xfrm>
        </p:grpSpPr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A6BF06AC-22FD-FD44-8419-6C2D4AA8FA73}"/>
                </a:ext>
              </a:extLst>
            </p:cNvPr>
            <p:cNvSpPr/>
            <p:nvPr/>
          </p:nvSpPr>
          <p:spPr>
            <a:xfrm rot="896267" flipH="1">
              <a:off x="12315522" y="-525755"/>
              <a:ext cx="8385165" cy="15102408"/>
            </a:xfrm>
            <a:prstGeom prst="rect">
              <a:avLst/>
            </a:prstGeom>
            <a:solidFill>
              <a:srgbClr val="38E1FF"/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id="{9D3503DD-D270-5F47-A19A-8586E0671135}"/>
                </a:ext>
              </a:extLst>
            </p:cNvPr>
            <p:cNvSpPr/>
            <p:nvPr/>
          </p:nvSpPr>
          <p:spPr>
            <a:xfrm rot="896267" flipH="1">
              <a:off x="11782763" y="-862597"/>
              <a:ext cx="6869178" cy="15102408"/>
            </a:xfrm>
            <a:prstGeom prst="rect">
              <a:avLst/>
            </a:prstGeom>
            <a:solidFill>
              <a:srgbClr val="38E1FF">
                <a:alpha val="33000"/>
              </a:srgbClr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</p:grpSp>
      <p:grpSp>
        <p:nvGrpSpPr>
          <p:cNvPr id="43" name="Group 42">
            <a:extLst>
              <a:ext uri="{FF2B5EF4-FFF2-40B4-BE49-F238E27FC236}">
                <a16:creationId xmlns:a16="http://schemas.microsoft.com/office/drawing/2014/main" id="{37D75134-4940-2E43-970D-7151127F0958}"/>
              </a:ext>
            </a:extLst>
          </p:cNvPr>
          <p:cNvGrpSpPr/>
          <p:nvPr/>
        </p:nvGrpSpPr>
        <p:grpSpPr>
          <a:xfrm rot="11574440">
            <a:off x="-8428798" y="-6316639"/>
            <a:ext cx="8917924" cy="15439250"/>
            <a:chOff x="11782763" y="-862597"/>
            <a:chExt cx="8917924" cy="15439250"/>
          </a:xfrm>
        </p:grpSpPr>
        <p:sp>
          <p:nvSpPr>
            <p:cNvPr id="44" name="Rectangle 43">
              <a:extLst>
                <a:ext uri="{FF2B5EF4-FFF2-40B4-BE49-F238E27FC236}">
                  <a16:creationId xmlns:a16="http://schemas.microsoft.com/office/drawing/2014/main" id="{0DE4B2CD-9BA7-F745-975D-04D6E068AAAF}"/>
                </a:ext>
              </a:extLst>
            </p:cNvPr>
            <p:cNvSpPr/>
            <p:nvPr/>
          </p:nvSpPr>
          <p:spPr>
            <a:xfrm rot="896267" flipH="1">
              <a:off x="12315522" y="-525755"/>
              <a:ext cx="8385165" cy="15102408"/>
            </a:xfrm>
            <a:prstGeom prst="rect">
              <a:avLst/>
            </a:prstGeom>
            <a:solidFill>
              <a:srgbClr val="38E1FF"/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E68024AA-F9BA-D840-9EF5-E93003D788D2}"/>
                </a:ext>
              </a:extLst>
            </p:cNvPr>
            <p:cNvSpPr/>
            <p:nvPr/>
          </p:nvSpPr>
          <p:spPr>
            <a:xfrm rot="896267" flipH="1">
              <a:off x="11782763" y="-862597"/>
              <a:ext cx="6869178" cy="15102408"/>
            </a:xfrm>
            <a:prstGeom prst="rect">
              <a:avLst/>
            </a:prstGeom>
            <a:solidFill>
              <a:srgbClr val="38E1FF">
                <a:alpha val="33000"/>
              </a:srgbClr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</p:grpSp>
      <p:pic>
        <p:nvPicPr>
          <p:cNvPr id="9" name="Picture 8">
            <a:extLst>
              <a:ext uri="{FF2B5EF4-FFF2-40B4-BE49-F238E27FC236}">
                <a16:creationId xmlns:a16="http://schemas.microsoft.com/office/drawing/2014/main" id="{E1C808EC-8455-CA43-8401-6823600E178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10" r="12019" b="14894"/>
          <a:stretch/>
        </p:blipFill>
        <p:spPr>
          <a:xfrm>
            <a:off x="308911" y="305549"/>
            <a:ext cx="1622203" cy="1340029"/>
          </a:xfrm>
          <a:prstGeom prst="rect">
            <a:avLst/>
          </a:prstGeom>
        </p:spPr>
      </p:pic>
      <p:pic>
        <p:nvPicPr>
          <p:cNvPr id="4" name="Picture 3" descr="A picture containing icon&#10;&#10;Description automatically generated">
            <a:extLst>
              <a:ext uri="{FF2B5EF4-FFF2-40B4-BE49-F238E27FC236}">
                <a16:creationId xmlns:a16="http://schemas.microsoft.com/office/drawing/2014/main" id="{363ACFF7-D633-F34E-B87D-C8DBF9FDF8E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85046" y="2193450"/>
            <a:ext cx="4107534" cy="4107534"/>
          </a:xfrm>
          <a:prstGeom prst="rect">
            <a:avLst/>
          </a:prstGeom>
        </p:spPr>
      </p:pic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F46FD500-5C52-3BFD-3A76-C27F9D76189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50366484"/>
              </p:ext>
            </p:extLst>
          </p:nvPr>
        </p:nvGraphicFramePr>
        <p:xfrm>
          <a:off x="5112" y="7748437"/>
          <a:ext cx="12999690" cy="180444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599938">
                  <a:extLst>
                    <a:ext uri="{9D8B030D-6E8A-4147-A177-3AD203B41FA5}">
                      <a16:colId xmlns:a16="http://schemas.microsoft.com/office/drawing/2014/main" val="1062734036"/>
                    </a:ext>
                  </a:extLst>
                </a:gridCol>
                <a:gridCol w="2599938">
                  <a:extLst>
                    <a:ext uri="{9D8B030D-6E8A-4147-A177-3AD203B41FA5}">
                      <a16:colId xmlns:a16="http://schemas.microsoft.com/office/drawing/2014/main" val="2844254734"/>
                    </a:ext>
                  </a:extLst>
                </a:gridCol>
                <a:gridCol w="2599938">
                  <a:extLst>
                    <a:ext uri="{9D8B030D-6E8A-4147-A177-3AD203B41FA5}">
                      <a16:colId xmlns:a16="http://schemas.microsoft.com/office/drawing/2014/main" val="277516935"/>
                    </a:ext>
                  </a:extLst>
                </a:gridCol>
                <a:gridCol w="2599938">
                  <a:extLst>
                    <a:ext uri="{9D8B030D-6E8A-4147-A177-3AD203B41FA5}">
                      <a16:colId xmlns:a16="http://schemas.microsoft.com/office/drawing/2014/main" val="2209242225"/>
                    </a:ext>
                  </a:extLst>
                </a:gridCol>
                <a:gridCol w="2599938">
                  <a:extLst>
                    <a:ext uri="{9D8B030D-6E8A-4147-A177-3AD203B41FA5}">
                      <a16:colId xmlns:a16="http://schemas.microsoft.com/office/drawing/2014/main" val="690964335"/>
                    </a:ext>
                  </a:extLst>
                </a:gridCol>
              </a:tblGrid>
              <a:tr h="601482">
                <a:tc>
                  <a:txBody>
                    <a:bodyPr/>
                    <a:lstStyle/>
                    <a:p>
                      <a:r>
                        <a:rPr lang="en-GB" sz="2600" b="0" dirty="0">
                          <a:solidFill>
                            <a:srgbClr val="DD2909"/>
                          </a:solidFill>
                          <a:latin typeface="Gill Sans MT" panose="020B0502020104020203" pitchFamily="34" charset="77"/>
                        </a:rPr>
                        <a:t>Synonym: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600" b="0" dirty="0">
                          <a:solidFill>
                            <a:srgbClr val="DD2909"/>
                          </a:solidFill>
                          <a:latin typeface="Gill Sans MT" panose="020B0502020104020203" pitchFamily="34" charset="77"/>
                        </a:rPr>
                        <a:t>Antonym: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84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600" b="0" dirty="0">
                          <a:solidFill>
                            <a:srgbClr val="DD2909"/>
                          </a:solidFill>
                          <a:latin typeface="Gill Sans MT" panose="020B0502020104020203" pitchFamily="34" charset="77"/>
                        </a:rPr>
                        <a:t>Prefix / Suffix: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600" b="0" dirty="0">
                          <a:solidFill>
                            <a:srgbClr val="DD2909"/>
                          </a:solidFill>
                          <a:latin typeface="Gill Sans MT" panose="020B0502020104020203" pitchFamily="34" charset="77"/>
                        </a:rPr>
                        <a:t>Rhyme: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600" b="0" dirty="0">
                          <a:solidFill>
                            <a:srgbClr val="DD2909"/>
                          </a:solidFill>
                          <a:latin typeface="Gill Sans MT" panose="020B0502020104020203" pitchFamily="34" charset="77"/>
                        </a:rPr>
                        <a:t>Link Word: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67075473"/>
                  </a:ext>
                </a:extLst>
              </a:tr>
              <a:tr h="601482">
                <a:tc>
                  <a:txBody>
                    <a:bodyPr/>
                    <a:lstStyle/>
                    <a:p>
                      <a:r>
                        <a:rPr lang="en-GB" sz="2600" dirty="0">
                          <a:latin typeface="Gill Sans MT" panose="020B0502020104020203" pitchFamily="34" charset="77"/>
                        </a:rPr>
                        <a:t>festival 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GB" sz="2600" dirty="0">
                        <a:latin typeface="Gill Sans MT" panose="020B0502020104020203" pitchFamily="34" charset="77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GB" sz="2600" dirty="0">
                        <a:latin typeface="Gill Sans MT" panose="020B0502020104020203" pitchFamily="34" charset="77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600" dirty="0">
                          <a:latin typeface="Gill Sans MT" panose="020B0502020104020203" pitchFamily="34" charset="77"/>
                        </a:rPr>
                        <a:t>purpose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600" dirty="0">
                          <a:latin typeface="Gill Sans MT" panose="020B0502020104020203" pitchFamily="34" charset="77"/>
                        </a:rPr>
                        <a:t>magical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215792217"/>
                  </a:ext>
                </a:extLst>
              </a:tr>
              <a:tr h="601482">
                <a:tc>
                  <a:txBody>
                    <a:bodyPr/>
                    <a:lstStyle/>
                    <a:p>
                      <a:r>
                        <a:rPr lang="en-GB" sz="2600" dirty="0">
                          <a:latin typeface="Gill Sans MT" panose="020B0502020104020203" pitchFamily="34" charset="77"/>
                        </a:rPr>
                        <a:t>spectacle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GB" sz="2600" dirty="0">
                        <a:latin typeface="Gill Sans MT" panose="020B0502020104020203" pitchFamily="34" charset="77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GB" sz="2600" dirty="0">
                        <a:latin typeface="Gill Sans MT" panose="020B0502020104020203" pitchFamily="34" charset="77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GB" sz="2600" dirty="0">
                        <a:latin typeface="Gill Sans MT" panose="020B0502020104020203" pitchFamily="34" charset="77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600" dirty="0">
                          <a:latin typeface="Gill Sans MT" panose="020B0502020104020203" pitchFamily="34" charset="77"/>
                        </a:rPr>
                        <a:t>tent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86313267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50856050"/>
      </p:ext>
    </p:extLst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Grasshopper Word of the Day"/>
          <p:cNvSpPr txBox="1"/>
          <p:nvPr/>
        </p:nvSpPr>
        <p:spPr>
          <a:xfrm>
            <a:off x="1751855" y="358709"/>
            <a:ext cx="11006218" cy="102592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700" b="1">
                <a:solidFill>
                  <a:schemeClr val="accent5"/>
                </a:solidFill>
                <a:latin typeface="American Typewriter"/>
                <a:ea typeface="American Typewriter"/>
                <a:cs typeface="American Typewriter"/>
                <a:sym typeface="American Typewriter"/>
              </a:defRPr>
            </a:lvl1pPr>
          </a:lstStyle>
          <a:p>
            <a:r>
              <a:rPr sz="6000" dirty="0">
                <a:solidFill>
                  <a:srgbClr val="00AEEE"/>
                </a:solidFill>
                <a:latin typeface="Gill Sans MT" panose="020B0502020104020203" pitchFamily="34" charset="77"/>
              </a:rPr>
              <a:t>Grasshopper Word of the Day</a:t>
            </a:r>
          </a:p>
        </p:txBody>
      </p:sp>
      <p:sp>
        <p:nvSpPr>
          <p:cNvPr id="150" name="Word of the Day:"/>
          <p:cNvSpPr txBox="1"/>
          <p:nvPr/>
        </p:nvSpPr>
        <p:spPr>
          <a:xfrm>
            <a:off x="981031" y="1607149"/>
            <a:ext cx="3930563" cy="73353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100">
                <a:solidFill>
                  <a:schemeClr val="accent5"/>
                </a:solidFill>
                <a:latin typeface="Gill Sans SemiBold"/>
                <a:ea typeface="Gill Sans SemiBold"/>
                <a:cs typeface="Gill Sans SemiBold"/>
                <a:sym typeface="Gill Sans SemiBold"/>
              </a:defRPr>
            </a:lvl1pPr>
          </a:lstStyle>
          <a:p>
            <a:r>
              <a:rPr dirty="0">
                <a:latin typeface="Gill Sans MT" panose="020B0502020104020203" pitchFamily="34" charset="77"/>
              </a:rPr>
              <a:t>Word of the Day:</a:t>
            </a:r>
          </a:p>
        </p:txBody>
      </p:sp>
      <p:sp>
        <p:nvSpPr>
          <p:cNvPr id="151" name="tear"/>
          <p:cNvSpPr txBox="1"/>
          <p:nvPr/>
        </p:nvSpPr>
        <p:spPr>
          <a:xfrm>
            <a:off x="5812495" y="1309202"/>
            <a:ext cx="2393284" cy="117981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7000">
                <a:latin typeface="Gill Sans SemiBold"/>
                <a:ea typeface="Gill Sans SemiBold"/>
                <a:cs typeface="Gill Sans SemiBold"/>
                <a:sym typeface="Gill Sans SemiBold"/>
              </a:defRPr>
            </a:lvl1pPr>
          </a:lstStyle>
          <a:p>
            <a:r>
              <a:rPr lang="en-GB" dirty="0">
                <a:latin typeface="Gill Sans MT" panose="020B0502020104020203" pitchFamily="34" charset="77"/>
              </a:rPr>
              <a:t>prison</a:t>
            </a:r>
            <a:endParaRPr dirty="0">
              <a:latin typeface="Gill Sans MT" panose="020B0502020104020203" pitchFamily="34" charset="77"/>
            </a:endParaRPr>
          </a:p>
        </p:txBody>
      </p:sp>
      <p:sp>
        <p:nvSpPr>
          <p:cNvPr id="152" name="Definition:"/>
          <p:cNvSpPr txBox="1"/>
          <p:nvPr/>
        </p:nvSpPr>
        <p:spPr>
          <a:xfrm>
            <a:off x="2212466" y="3137585"/>
            <a:ext cx="2478243" cy="73353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100">
                <a:solidFill>
                  <a:schemeClr val="accent5"/>
                </a:solidFill>
                <a:latin typeface="Gill Sans SemiBold"/>
                <a:ea typeface="Gill Sans SemiBold"/>
                <a:cs typeface="Gill Sans SemiBold"/>
                <a:sym typeface="Gill Sans SemiBold"/>
              </a:defRPr>
            </a:lvl1pPr>
          </a:lstStyle>
          <a:p>
            <a:r>
              <a:rPr dirty="0">
                <a:latin typeface="Gill Sans MT" panose="020B0502020104020203" pitchFamily="34" charset="77"/>
              </a:rPr>
              <a:t>Definition: </a:t>
            </a:r>
          </a:p>
        </p:txBody>
      </p:sp>
      <p:sp>
        <p:nvSpPr>
          <p:cNvPr id="153" name="(verb / noun)"/>
          <p:cNvSpPr txBox="1"/>
          <p:nvPr/>
        </p:nvSpPr>
        <p:spPr>
          <a:xfrm>
            <a:off x="8711712" y="1645578"/>
            <a:ext cx="4232357" cy="65659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>
                <a:latin typeface="Gill Sans"/>
                <a:ea typeface="Gill Sans"/>
                <a:cs typeface="Gill Sans"/>
                <a:sym typeface="Gill Sans"/>
              </a:defRPr>
            </a:lvl1pPr>
          </a:lstStyle>
          <a:p>
            <a:r>
              <a:rPr dirty="0">
                <a:latin typeface="Gill Sans MT" panose="020B0502020104020203" pitchFamily="34" charset="77"/>
              </a:rPr>
              <a:t>(</a:t>
            </a:r>
            <a:r>
              <a:rPr lang="en-GB" dirty="0">
                <a:latin typeface="Gill Sans MT" panose="020B0502020104020203" pitchFamily="34" charset="77"/>
              </a:rPr>
              <a:t>noun</a:t>
            </a:r>
            <a:r>
              <a:rPr dirty="0">
                <a:latin typeface="Gill Sans MT" panose="020B0502020104020203" pitchFamily="34" charset="77"/>
              </a:rPr>
              <a:t>)</a:t>
            </a:r>
          </a:p>
        </p:txBody>
      </p:sp>
      <p:sp>
        <p:nvSpPr>
          <p:cNvPr id="154" name="If you tear paper, cloth, or another material, or if it tears, you pull it into two pieces or you pull it so that a hole appears in it."/>
          <p:cNvSpPr txBox="1"/>
          <p:nvPr/>
        </p:nvSpPr>
        <p:spPr>
          <a:xfrm>
            <a:off x="695049" y="4103269"/>
            <a:ext cx="6895559" cy="231858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anchor="ctr">
            <a:spAutoFit/>
          </a:bodyPr>
          <a:lstStyle>
            <a:lvl1pPr>
              <a:defRPr sz="3100">
                <a:latin typeface="Gill Sans"/>
                <a:ea typeface="Gill Sans"/>
                <a:cs typeface="Gill Sans"/>
                <a:sym typeface="Gill Sans"/>
              </a:defRPr>
            </a:lvl1pPr>
          </a:lstStyle>
          <a:p>
            <a:r>
              <a:rPr lang="en-GB" sz="3600" dirty="0">
                <a:latin typeface="Gill Sans MT" panose="020B0502020104020203" pitchFamily="34" charset="77"/>
              </a:rPr>
              <a:t>A prison is a building where criminals are kept as punishment or where people accused of a crime are kept before their trial.</a:t>
            </a:r>
            <a:endParaRPr sz="3600" dirty="0">
              <a:latin typeface="Gill Sans MT" panose="020B0502020104020203" pitchFamily="34" charset="77"/>
            </a:endParaRPr>
          </a:p>
        </p:txBody>
      </p:sp>
      <p:sp>
        <p:nvSpPr>
          <p:cNvPr id="155" name="The was a tear in Freddie’s new school jumper."/>
          <p:cNvSpPr txBox="1"/>
          <p:nvPr/>
        </p:nvSpPr>
        <p:spPr>
          <a:xfrm>
            <a:off x="0" y="6610191"/>
            <a:ext cx="12999688" cy="71814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anchor="ctr">
            <a:spAutoFit/>
          </a:bodyPr>
          <a:lstStyle/>
          <a:p>
            <a:pPr>
              <a:defRPr sz="4000">
                <a:solidFill>
                  <a:schemeClr val="accent2"/>
                </a:solidFill>
                <a:latin typeface="Gill Sans"/>
                <a:ea typeface="Gill Sans"/>
                <a:cs typeface="Gill Sans"/>
                <a:sym typeface="Gill Sans"/>
              </a:defRPr>
            </a:pPr>
            <a:r>
              <a:rPr lang="en-GB" sz="4000" dirty="0">
                <a:latin typeface="Gill Sans MT" panose="020B0502020104020203" pitchFamily="34" charset="77"/>
              </a:rPr>
              <a:t>They broke the law, so they had to go to </a:t>
            </a:r>
            <a:r>
              <a:rPr lang="en-GB" sz="4000" b="1" dirty="0">
                <a:latin typeface="Gill Sans MT" panose="020B0502020104020203" pitchFamily="34" charset="77"/>
              </a:rPr>
              <a:t>prison</a:t>
            </a:r>
            <a:r>
              <a:rPr lang="en-GB" sz="4000" dirty="0">
                <a:latin typeface="Gill Sans MT" panose="020B0502020104020203" pitchFamily="34" charset="77"/>
              </a:rPr>
              <a:t>.</a:t>
            </a:r>
            <a:endParaRPr sz="4000" dirty="0">
              <a:latin typeface="Gill Sans MT" panose="020B0502020104020203" pitchFamily="34" charset="77"/>
            </a:endParaRPr>
          </a:p>
        </p:txBody>
      </p:sp>
      <p:sp>
        <p:nvSpPr>
          <p:cNvPr id="165" name="Word Class"/>
          <p:cNvSpPr txBox="1"/>
          <p:nvPr/>
        </p:nvSpPr>
        <p:spPr>
          <a:xfrm>
            <a:off x="9722676" y="1227405"/>
            <a:ext cx="2114361" cy="59503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2600">
                <a:solidFill>
                  <a:schemeClr val="accent1"/>
                </a:solidFill>
                <a:latin typeface="Gill Sans SemiBold"/>
                <a:ea typeface="Gill Sans SemiBold"/>
                <a:cs typeface="Gill Sans SemiBold"/>
                <a:sym typeface="Gill Sans SemiBold"/>
              </a:defRPr>
            </a:lvl1pPr>
          </a:lstStyle>
          <a:p>
            <a:r>
              <a:rPr sz="3200" dirty="0">
                <a:solidFill>
                  <a:srgbClr val="C92405"/>
                </a:solidFill>
                <a:latin typeface="Gill Sans MT" panose="020B0502020104020203" pitchFamily="34" charset="77"/>
              </a:rPr>
              <a:t>Word Class</a:t>
            </a:r>
          </a:p>
        </p:txBody>
      </p:sp>
      <p:sp>
        <p:nvSpPr>
          <p:cNvPr id="166" name="(tear)"/>
          <p:cNvSpPr txBox="1"/>
          <p:nvPr/>
        </p:nvSpPr>
        <p:spPr>
          <a:xfrm>
            <a:off x="4873897" y="2182175"/>
            <a:ext cx="4232357" cy="87203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 sz="5000" i="1">
                <a:solidFill>
                  <a:srgbClr val="A6AAA9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</a:lstStyle>
          <a:p>
            <a:r>
              <a:rPr dirty="0">
                <a:latin typeface="Gill Sans MT" panose="020B0502020104020203" pitchFamily="34" charset="77"/>
              </a:rPr>
              <a:t>(</a:t>
            </a:r>
            <a:r>
              <a:rPr lang="en-GB" dirty="0">
                <a:latin typeface="Gill Sans MT" panose="020B0502020104020203" pitchFamily="34" charset="77"/>
              </a:rPr>
              <a:t>pris-on</a:t>
            </a:r>
            <a:r>
              <a:rPr dirty="0">
                <a:latin typeface="Gill Sans MT" panose="020B0502020104020203" pitchFamily="34" charset="77"/>
              </a:rPr>
              <a:t>)</a:t>
            </a:r>
          </a:p>
        </p:txBody>
      </p:sp>
      <p:sp>
        <p:nvSpPr>
          <p:cNvPr id="167" name="Pronunciation / Syllables"/>
          <p:cNvSpPr txBox="1"/>
          <p:nvPr/>
        </p:nvSpPr>
        <p:spPr>
          <a:xfrm>
            <a:off x="1145551" y="2437628"/>
            <a:ext cx="3382336" cy="50270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2600">
                <a:solidFill>
                  <a:schemeClr val="accent1"/>
                </a:solidFill>
                <a:latin typeface="Gill Sans SemiBold"/>
                <a:ea typeface="Gill Sans SemiBold"/>
                <a:cs typeface="Gill Sans SemiBold"/>
                <a:sym typeface="Gill Sans SemiBold"/>
              </a:defRPr>
            </a:lvl1pPr>
          </a:lstStyle>
          <a:p>
            <a:r>
              <a:rPr dirty="0">
                <a:latin typeface="Gill Sans MT" panose="020B0502020104020203" pitchFamily="34" charset="77"/>
              </a:rPr>
              <a:t>Pronunciation / Syllables</a:t>
            </a:r>
          </a:p>
        </p:txBody>
      </p:sp>
      <p:grpSp>
        <p:nvGrpSpPr>
          <p:cNvPr id="40" name="Group 39">
            <a:extLst>
              <a:ext uri="{FF2B5EF4-FFF2-40B4-BE49-F238E27FC236}">
                <a16:creationId xmlns:a16="http://schemas.microsoft.com/office/drawing/2014/main" id="{7EB416CD-9B55-CF42-A04C-30197FD22A3C}"/>
              </a:ext>
            </a:extLst>
          </p:cNvPr>
          <p:cNvGrpSpPr/>
          <p:nvPr/>
        </p:nvGrpSpPr>
        <p:grpSpPr>
          <a:xfrm>
            <a:off x="12304821" y="1110918"/>
            <a:ext cx="8917924" cy="15439250"/>
            <a:chOff x="11782763" y="-862597"/>
            <a:chExt cx="8917924" cy="15439250"/>
          </a:xfrm>
        </p:grpSpPr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A6BF06AC-22FD-FD44-8419-6C2D4AA8FA73}"/>
                </a:ext>
              </a:extLst>
            </p:cNvPr>
            <p:cNvSpPr/>
            <p:nvPr/>
          </p:nvSpPr>
          <p:spPr>
            <a:xfrm rot="896267" flipH="1">
              <a:off x="12315522" y="-525755"/>
              <a:ext cx="8385165" cy="15102408"/>
            </a:xfrm>
            <a:prstGeom prst="rect">
              <a:avLst/>
            </a:prstGeom>
            <a:solidFill>
              <a:srgbClr val="38E1FF"/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id="{9D3503DD-D270-5F47-A19A-8586E0671135}"/>
                </a:ext>
              </a:extLst>
            </p:cNvPr>
            <p:cNvSpPr/>
            <p:nvPr/>
          </p:nvSpPr>
          <p:spPr>
            <a:xfrm rot="896267" flipH="1">
              <a:off x="11782763" y="-862597"/>
              <a:ext cx="6869178" cy="15102408"/>
            </a:xfrm>
            <a:prstGeom prst="rect">
              <a:avLst/>
            </a:prstGeom>
            <a:solidFill>
              <a:srgbClr val="38E1FF">
                <a:alpha val="33000"/>
              </a:srgbClr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</p:grpSp>
      <p:grpSp>
        <p:nvGrpSpPr>
          <p:cNvPr id="43" name="Group 42">
            <a:extLst>
              <a:ext uri="{FF2B5EF4-FFF2-40B4-BE49-F238E27FC236}">
                <a16:creationId xmlns:a16="http://schemas.microsoft.com/office/drawing/2014/main" id="{37D75134-4940-2E43-970D-7151127F0958}"/>
              </a:ext>
            </a:extLst>
          </p:cNvPr>
          <p:cNvGrpSpPr/>
          <p:nvPr/>
        </p:nvGrpSpPr>
        <p:grpSpPr>
          <a:xfrm rot="11574440">
            <a:off x="-8428798" y="-6316639"/>
            <a:ext cx="8917924" cy="15439250"/>
            <a:chOff x="11782763" y="-862597"/>
            <a:chExt cx="8917924" cy="15439250"/>
          </a:xfrm>
        </p:grpSpPr>
        <p:sp>
          <p:nvSpPr>
            <p:cNvPr id="44" name="Rectangle 43">
              <a:extLst>
                <a:ext uri="{FF2B5EF4-FFF2-40B4-BE49-F238E27FC236}">
                  <a16:creationId xmlns:a16="http://schemas.microsoft.com/office/drawing/2014/main" id="{0DE4B2CD-9BA7-F745-975D-04D6E068AAAF}"/>
                </a:ext>
              </a:extLst>
            </p:cNvPr>
            <p:cNvSpPr/>
            <p:nvPr/>
          </p:nvSpPr>
          <p:spPr>
            <a:xfrm rot="896267" flipH="1">
              <a:off x="12315522" y="-525755"/>
              <a:ext cx="8385165" cy="15102408"/>
            </a:xfrm>
            <a:prstGeom prst="rect">
              <a:avLst/>
            </a:prstGeom>
            <a:solidFill>
              <a:srgbClr val="38E1FF"/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E68024AA-F9BA-D840-9EF5-E93003D788D2}"/>
                </a:ext>
              </a:extLst>
            </p:cNvPr>
            <p:cNvSpPr/>
            <p:nvPr/>
          </p:nvSpPr>
          <p:spPr>
            <a:xfrm rot="896267" flipH="1">
              <a:off x="11782763" y="-862597"/>
              <a:ext cx="6869178" cy="15102408"/>
            </a:xfrm>
            <a:prstGeom prst="rect">
              <a:avLst/>
            </a:prstGeom>
            <a:solidFill>
              <a:srgbClr val="38E1FF">
                <a:alpha val="33000"/>
              </a:srgbClr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</p:grpSp>
      <p:pic>
        <p:nvPicPr>
          <p:cNvPr id="9" name="Picture 8">
            <a:extLst>
              <a:ext uri="{FF2B5EF4-FFF2-40B4-BE49-F238E27FC236}">
                <a16:creationId xmlns:a16="http://schemas.microsoft.com/office/drawing/2014/main" id="{E1C808EC-8455-CA43-8401-6823600E178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10" r="12019" b="14894"/>
          <a:stretch/>
        </p:blipFill>
        <p:spPr>
          <a:xfrm>
            <a:off x="308911" y="305549"/>
            <a:ext cx="1622203" cy="1340029"/>
          </a:xfrm>
          <a:prstGeom prst="rect">
            <a:avLst/>
          </a:prstGeom>
        </p:spPr>
      </p:pic>
      <p:pic>
        <p:nvPicPr>
          <p:cNvPr id="23" name="Picture 22" descr="Logo&#10;&#10;Description automatically generated">
            <a:extLst>
              <a:ext uri="{FF2B5EF4-FFF2-40B4-BE49-F238E27FC236}">
                <a16:creationId xmlns:a16="http://schemas.microsoft.com/office/drawing/2014/main" id="{F34861B9-E4D6-6C48-BD2A-61DF284AE87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09522" y="2658439"/>
            <a:ext cx="3368356" cy="3368356"/>
          </a:xfrm>
          <a:prstGeom prst="rect">
            <a:avLst/>
          </a:prstGeom>
        </p:spPr>
      </p:pic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70F279C0-3243-6D54-D1BA-A142F7A4D57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53525018"/>
              </p:ext>
            </p:extLst>
          </p:nvPr>
        </p:nvGraphicFramePr>
        <p:xfrm>
          <a:off x="5112" y="7748437"/>
          <a:ext cx="12999690" cy="180444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599938">
                  <a:extLst>
                    <a:ext uri="{9D8B030D-6E8A-4147-A177-3AD203B41FA5}">
                      <a16:colId xmlns:a16="http://schemas.microsoft.com/office/drawing/2014/main" val="1062734036"/>
                    </a:ext>
                  </a:extLst>
                </a:gridCol>
                <a:gridCol w="2599938">
                  <a:extLst>
                    <a:ext uri="{9D8B030D-6E8A-4147-A177-3AD203B41FA5}">
                      <a16:colId xmlns:a16="http://schemas.microsoft.com/office/drawing/2014/main" val="2844254734"/>
                    </a:ext>
                  </a:extLst>
                </a:gridCol>
                <a:gridCol w="2599938">
                  <a:extLst>
                    <a:ext uri="{9D8B030D-6E8A-4147-A177-3AD203B41FA5}">
                      <a16:colId xmlns:a16="http://schemas.microsoft.com/office/drawing/2014/main" val="277516935"/>
                    </a:ext>
                  </a:extLst>
                </a:gridCol>
                <a:gridCol w="2599938">
                  <a:extLst>
                    <a:ext uri="{9D8B030D-6E8A-4147-A177-3AD203B41FA5}">
                      <a16:colId xmlns:a16="http://schemas.microsoft.com/office/drawing/2014/main" val="2209242225"/>
                    </a:ext>
                  </a:extLst>
                </a:gridCol>
                <a:gridCol w="2599938">
                  <a:extLst>
                    <a:ext uri="{9D8B030D-6E8A-4147-A177-3AD203B41FA5}">
                      <a16:colId xmlns:a16="http://schemas.microsoft.com/office/drawing/2014/main" val="690964335"/>
                    </a:ext>
                  </a:extLst>
                </a:gridCol>
              </a:tblGrid>
              <a:tr h="601482">
                <a:tc>
                  <a:txBody>
                    <a:bodyPr/>
                    <a:lstStyle/>
                    <a:p>
                      <a:r>
                        <a:rPr lang="en-GB" sz="2600" b="0" dirty="0">
                          <a:solidFill>
                            <a:srgbClr val="DD2909"/>
                          </a:solidFill>
                          <a:latin typeface="Gill Sans MT" panose="020B0502020104020203" pitchFamily="34" charset="77"/>
                        </a:rPr>
                        <a:t>Synonym: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600" b="0" dirty="0">
                          <a:solidFill>
                            <a:srgbClr val="DD2909"/>
                          </a:solidFill>
                          <a:latin typeface="Gill Sans MT" panose="020B0502020104020203" pitchFamily="34" charset="77"/>
                        </a:rPr>
                        <a:t>Antonym: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84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600" b="0" dirty="0">
                          <a:solidFill>
                            <a:srgbClr val="DD2909"/>
                          </a:solidFill>
                          <a:latin typeface="Gill Sans MT" panose="020B0502020104020203" pitchFamily="34" charset="77"/>
                        </a:rPr>
                        <a:t>Prefix / Suffix: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600" b="0" dirty="0">
                          <a:solidFill>
                            <a:srgbClr val="DD2909"/>
                          </a:solidFill>
                          <a:latin typeface="Gill Sans MT" panose="020B0502020104020203" pitchFamily="34" charset="77"/>
                        </a:rPr>
                        <a:t>Rhyme: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600" b="0" dirty="0">
                          <a:solidFill>
                            <a:srgbClr val="DD2909"/>
                          </a:solidFill>
                          <a:latin typeface="Gill Sans MT" panose="020B0502020104020203" pitchFamily="34" charset="77"/>
                        </a:rPr>
                        <a:t>Link Word: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67075473"/>
                  </a:ext>
                </a:extLst>
              </a:tr>
              <a:tr h="601482">
                <a:tc>
                  <a:txBody>
                    <a:bodyPr/>
                    <a:lstStyle/>
                    <a:p>
                      <a:r>
                        <a:rPr lang="en-GB" sz="2600" dirty="0">
                          <a:latin typeface="Gill Sans MT" panose="020B0502020104020203" pitchFamily="34" charset="77"/>
                        </a:rPr>
                        <a:t>jail 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GB" sz="2600" dirty="0">
                        <a:latin typeface="Gill Sans MT" panose="020B0502020104020203" pitchFamily="34" charset="77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600" dirty="0">
                          <a:latin typeface="Gill Sans MT" panose="020B0502020104020203" pitchFamily="34" charset="77"/>
                        </a:rPr>
                        <a:t>im-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600" dirty="0">
                          <a:latin typeface="Gill Sans MT" panose="020B0502020104020203" pitchFamily="34" charset="77"/>
                        </a:rPr>
                        <a:t>imprison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600" dirty="0">
                          <a:latin typeface="Gill Sans MT" panose="020B0502020104020203" pitchFamily="34" charset="77"/>
                        </a:rPr>
                        <a:t>secure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215792217"/>
                  </a:ext>
                </a:extLst>
              </a:tr>
              <a:tr h="601482">
                <a:tc>
                  <a:txBody>
                    <a:bodyPr/>
                    <a:lstStyle/>
                    <a:p>
                      <a:r>
                        <a:rPr lang="en-GB" sz="2600" dirty="0">
                          <a:latin typeface="Gill Sans MT" panose="020B0502020104020203" pitchFamily="34" charset="77"/>
                        </a:rPr>
                        <a:t>slammer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GB" sz="2600" dirty="0">
                        <a:latin typeface="Gill Sans MT" panose="020B0502020104020203" pitchFamily="34" charset="77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600" dirty="0">
                          <a:latin typeface="Gill Sans MT" panose="020B0502020104020203" pitchFamily="34" charset="77"/>
                        </a:rPr>
                        <a:t>-er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600" dirty="0">
                          <a:latin typeface="Gill Sans MT" panose="020B0502020104020203" pitchFamily="34" charset="77"/>
                        </a:rPr>
                        <a:t>risen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600" dirty="0">
                          <a:latin typeface="Gill Sans MT" panose="020B0502020104020203" pitchFamily="34" charset="77"/>
                        </a:rPr>
                        <a:t>overcrowded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86313267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91588012"/>
      </p:ext>
    </p:extLst>
  </p:cSld>
  <p:clrMapOvr>
    <a:masterClrMapping/>
  </p:clrMapOvr>
  <p:transition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Grasshopper Word of the Day"/>
          <p:cNvSpPr txBox="1"/>
          <p:nvPr/>
        </p:nvSpPr>
        <p:spPr>
          <a:xfrm>
            <a:off x="1751855" y="358709"/>
            <a:ext cx="11006218" cy="102592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700" b="1">
                <a:solidFill>
                  <a:schemeClr val="accent5"/>
                </a:solidFill>
                <a:latin typeface="American Typewriter"/>
                <a:ea typeface="American Typewriter"/>
                <a:cs typeface="American Typewriter"/>
                <a:sym typeface="American Typewriter"/>
              </a:defRPr>
            </a:lvl1pPr>
          </a:lstStyle>
          <a:p>
            <a:r>
              <a:rPr sz="6000" dirty="0">
                <a:solidFill>
                  <a:srgbClr val="00AEEE"/>
                </a:solidFill>
                <a:latin typeface="Gill Sans MT" panose="020B0502020104020203" pitchFamily="34" charset="77"/>
              </a:rPr>
              <a:t>Grasshopper Word of the Day</a:t>
            </a:r>
          </a:p>
        </p:txBody>
      </p:sp>
      <p:sp>
        <p:nvSpPr>
          <p:cNvPr id="150" name="Word of the Day:"/>
          <p:cNvSpPr txBox="1"/>
          <p:nvPr/>
        </p:nvSpPr>
        <p:spPr>
          <a:xfrm>
            <a:off x="981031" y="1607149"/>
            <a:ext cx="3930563" cy="73353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100">
                <a:solidFill>
                  <a:schemeClr val="accent5"/>
                </a:solidFill>
                <a:latin typeface="Gill Sans SemiBold"/>
                <a:ea typeface="Gill Sans SemiBold"/>
                <a:cs typeface="Gill Sans SemiBold"/>
                <a:sym typeface="Gill Sans SemiBold"/>
              </a:defRPr>
            </a:lvl1pPr>
          </a:lstStyle>
          <a:p>
            <a:r>
              <a:rPr dirty="0">
                <a:latin typeface="Gill Sans MT" panose="020B0502020104020203" pitchFamily="34" charset="77"/>
              </a:rPr>
              <a:t>Word of the Day:</a:t>
            </a:r>
          </a:p>
        </p:txBody>
      </p:sp>
      <p:sp>
        <p:nvSpPr>
          <p:cNvPr id="151" name="tear"/>
          <p:cNvSpPr txBox="1"/>
          <p:nvPr/>
        </p:nvSpPr>
        <p:spPr>
          <a:xfrm>
            <a:off x="6023299" y="1309202"/>
            <a:ext cx="1971694" cy="117981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7000">
                <a:latin typeface="Gill Sans SemiBold"/>
                <a:ea typeface="Gill Sans SemiBold"/>
                <a:cs typeface="Gill Sans SemiBold"/>
                <a:sym typeface="Gill Sans SemiBold"/>
              </a:defRPr>
            </a:lvl1pPr>
          </a:lstStyle>
          <a:p>
            <a:r>
              <a:rPr lang="en-GB" dirty="0">
                <a:latin typeface="Gill Sans MT" panose="020B0502020104020203" pitchFamily="34" charset="77"/>
              </a:rPr>
              <a:t>hotel</a:t>
            </a:r>
            <a:endParaRPr dirty="0">
              <a:latin typeface="Gill Sans MT" panose="020B0502020104020203" pitchFamily="34" charset="77"/>
            </a:endParaRPr>
          </a:p>
        </p:txBody>
      </p:sp>
      <p:sp>
        <p:nvSpPr>
          <p:cNvPr id="152" name="Definition:"/>
          <p:cNvSpPr txBox="1"/>
          <p:nvPr/>
        </p:nvSpPr>
        <p:spPr>
          <a:xfrm>
            <a:off x="2212466" y="3137585"/>
            <a:ext cx="2478243" cy="73353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100">
                <a:solidFill>
                  <a:schemeClr val="accent5"/>
                </a:solidFill>
                <a:latin typeface="Gill Sans SemiBold"/>
                <a:ea typeface="Gill Sans SemiBold"/>
                <a:cs typeface="Gill Sans SemiBold"/>
                <a:sym typeface="Gill Sans SemiBold"/>
              </a:defRPr>
            </a:lvl1pPr>
          </a:lstStyle>
          <a:p>
            <a:r>
              <a:rPr dirty="0">
                <a:latin typeface="Gill Sans MT" panose="020B0502020104020203" pitchFamily="34" charset="77"/>
              </a:rPr>
              <a:t>Definition: </a:t>
            </a:r>
          </a:p>
        </p:txBody>
      </p:sp>
      <p:sp>
        <p:nvSpPr>
          <p:cNvPr id="153" name="(verb / noun)"/>
          <p:cNvSpPr txBox="1"/>
          <p:nvPr/>
        </p:nvSpPr>
        <p:spPr>
          <a:xfrm>
            <a:off x="8711712" y="1645578"/>
            <a:ext cx="4232357" cy="65659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>
                <a:latin typeface="Gill Sans"/>
                <a:ea typeface="Gill Sans"/>
                <a:cs typeface="Gill Sans"/>
                <a:sym typeface="Gill Sans"/>
              </a:defRPr>
            </a:lvl1pPr>
          </a:lstStyle>
          <a:p>
            <a:r>
              <a:rPr dirty="0">
                <a:latin typeface="Gill Sans MT" panose="020B0502020104020203" pitchFamily="34" charset="77"/>
              </a:rPr>
              <a:t>(</a:t>
            </a:r>
            <a:r>
              <a:rPr lang="en-GB" dirty="0">
                <a:latin typeface="Gill Sans MT" panose="020B0502020104020203" pitchFamily="34" charset="77"/>
              </a:rPr>
              <a:t>noun</a:t>
            </a:r>
            <a:r>
              <a:rPr dirty="0">
                <a:latin typeface="Gill Sans MT" panose="020B0502020104020203" pitchFamily="34" charset="77"/>
              </a:rPr>
              <a:t>)</a:t>
            </a:r>
          </a:p>
        </p:txBody>
      </p:sp>
      <p:sp>
        <p:nvSpPr>
          <p:cNvPr id="154" name="If you tear paper, cloth, or another material, or if it tears, you pull it into two pieces or you pull it so that a hole appears in it."/>
          <p:cNvSpPr txBox="1"/>
          <p:nvPr/>
        </p:nvSpPr>
        <p:spPr>
          <a:xfrm>
            <a:off x="451731" y="4014228"/>
            <a:ext cx="6480985" cy="176458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anchor="ctr">
            <a:spAutoFit/>
          </a:bodyPr>
          <a:lstStyle>
            <a:lvl1pPr>
              <a:defRPr sz="3100">
                <a:latin typeface="Gill Sans"/>
                <a:ea typeface="Gill Sans"/>
                <a:cs typeface="Gill Sans"/>
                <a:sym typeface="Gill Sans"/>
              </a:defRPr>
            </a:lvl1pPr>
          </a:lstStyle>
          <a:p>
            <a:r>
              <a:rPr lang="en-GB" sz="3600" dirty="0">
                <a:latin typeface="Gill Sans MT" panose="020B0502020104020203" pitchFamily="34" charset="77"/>
              </a:rPr>
              <a:t>A hotel is a building where people stay, for example on holiday, paying for their rooms and meals.</a:t>
            </a:r>
            <a:endParaRPr sz="3600" dirty="0">
              <a:latin typeface="Gill Sans MT" panose="020B0502020104020203" pitchFamily="34" charset="77"/>
            </a:endParaRPr>
          </a:p>
        </p:txBody>
      </p:sp>
      <p:sp>
        <p:nvSpPr>
          <p:cNvPr id="155" name="The was a tear in Freddie’s new school jumper."/>
          <p:cNvSpPr txBox="1"/>
          <p:nvPr/>
        </p:nvSpPr>
        <p:spPr>
          <a:xfrm>
            <a:off x="0" y="6531034"/>
            <a:ext cx="12999688" cy="71814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anchor="ctr">
            <a:spAutoFit/>
          </a:bodyPr>
          <a:lstStyle/>
          <a:p>
            <a:pPr>
              <a:defRPr sz="4000">
                <a:solidFill>
                  <a:schemeClr val="accent2"/>
                </a:solidFill>
                <a:latin typeface="Gill Sans"/>
                <a:ea typeface="Gill Sans"/>
                <a:cs typeface="Gill Sans"/>
                <a:sym typeface="Gill Sans"/>
              </a:defRPr>
            </a:pPr>
            <a:r>
              <a:rPr lang="en-GB" sz="4000" dirty="0">
                <a:latin typeface="Gill Sans MT" panose="020B0502020104020203" pitchFamily="34" charset="77"/>
              </a:rPr>
              <a:t>To </a:t>
            </a:r>
            <a:r>
              <a:rPr lang="en-GB" sz="4000" b="1" dirty="0">
                <a:latin typeface="Gill Sans MT" panose="020B0502020104020203" pitchFamily="34" charset="77"/>
              </a:rPr>
              <a:t>hotel</a:t>
            </a:r>
            <a:r>
              <a:rPr lang="en-GB" sz="4000" dirty="0">
                <a:latin typeface="Gill Sans MT" panose="020B0502020104020203" pitchFamily="34" charset="77"/>
              </a:rPr>
              <a:t> was full and had no rooms.</a:t>
            </a:r>
            <a:endParaRPr sz="4000" dirty="0">
              <a:latin typeface="Gill Sans MT" panose="020B0502020104020203" pitchFamily="34" charset="77"/>
            </a:endParaRPr>
          </a:p>
        </p:txBody>
      </p:sp>
      <p:sp>
        <p:nvSpPr>
          <p:cNvPr id="165" name="Word Class"/>
          <p:cNvSpPr txBox="1"/>
          <p:nvPr/>
        </p:nvSpPr>
        <p:spPr>
          <a:xfrm>
            <a:off x="9722676" y="1227405"/>
            <a:ext cx="2114361" cy="59503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2600">
                <a:solidFill>
                  <a:schemeClr val="accent1"/>
                </a:solidFill>
                <a:latin typeface="Gill Sans SemiBold"/>
                <a:ea typeface="Gill Sans SemiBold"/>
                <a:cs typeface="Gill Sans SemiBold"/>
                <a:sym typeface="Gill Sans SemiBold"/>
              </a:defRPr>
            </a:lvl1pPr>
          </a:lstStyle>
          <a:p>
            <a:r>
              <a:rPr sz="3200" dirty="0">
                <a:solidFill>
                  <a:srgbClr val="C92405"/>
                </a:solidFill>
                <a:latin typeface="Gill Sans MT" panose="020B0502020104020203" pitchFamily="34" charset="77"/>
              </a:rPr>
              <a:t>Word Class</a:t>
            </a:r>
          </a:p>
        </p:txBody>
      </p:sp>
      <p:sp>
        <p:nvSpPr>
          <p:cNvPr id="166" name="(tear)"/>
          <p:cNvSpPr txBox="1"/>
          <p:nvPr/>
        </p:nvSpPr>
        <p:spPr>
          <a:xfrm>
            <a:off x="4873897" y="2182175"/>
            <a:ext cx="4232357" cy="87203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 sz="5000" i="1">
                <a:solidFill>
                  <a:srgbClr val="A6AAA9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</a:lstStyle>
          <a:p>
            <a:r>
              <a:rPr dirty="0">
                <a:latin typeface="Gill Sans MT" panose="020B0502020104020203" pitchFamily="34" charset="77"/>
              </a:rPr>
              <a:t>(</a:t>
            </a:r>
            <a:r>
              <a:rPr lang="en-GB" dirty="0">
                <a:latin typeface="Gill Sans MT" panose="020B0502020104020203" pitchFamily="34" charset="77"/>
              </a:rPr>
              <a:t>ho-tel</a:t>
            </a:r>
            <a:r>
              <a:rPr dirty="0">
                <a:latin typeface="Gill Sans MT" panose="020B0502020104020203" pitchFamily="34" charset="77"/>
              </a:rPr>
              <a:t>)</a:t>
            </a:r>
          </a:p>
        </p:txBody>
      </p:sp>
      <p:sp>
        <p:nvSpPr>
          <p:cNvPr id="167" name="Pronunciation / Syllables"/>
          <p:cNvSpPr txBox="1"/>
          <p:nvPr/>
        </p:nvSpPr>
        <p:spPr>
          <a:xfrm>
            <a:off x="1145551" y="2437628"/>
            <a:ext cx="3382336" cy="50270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2600">
                <a:solidFill>
                  <a:schemeClr val="accent1"/>
                </a:solidFill>
                <a:latin typeface="Gill Sans SemiBold"/>
                <a:ea typeface="Gill Sans SemiBold"/>
                <a:cs typeface="Gill Sans SemiBold"/>
                <a:sym typeface="Gill Sans SemiBold"/>
              </a:defRPr>
            </a:lvl1pPr>
          </a:lstStyle>
          <a:p>
            <a:r>
              <a:rPr dirty="0">
                <a:latin typeface="Gill Sans MT" panose="020B0502020104020203" pitchFamily="34" charset="77"/>
              </a:rPr>
              <a:t>Pronunciation / Syllables</a:t>
            </a:r>
          </a:p>
        </p:txBody>
      </p:sp>
      <p:grpSp>
        <p:nvGrpSpPr>
          <p:cNvPr id="40" name="Group 39">
            <a:extLst>
              <a:ext uri="{FF2B5EF4-FFF2-40B4-BE49-F238E27FC236}">
                <a16:creationId xmlns:a16="http://schemas.microsoft.com/office/drawing/2014/main" id="{7EB416CD-9B55-CF42-A04C-30197FD22A3C}"/>
              </a:ext>
            </a:extLst>
          </p:cNvPr>
          <p:cNvGrpSpPr/>
          <p:nvPr/>
        </p:nvGrpSpPr>
        <p:grpSpPr>
          <a:xfrm>
            <a:off x="12304821" y="1110918"/>
            <a:ext cx="8917924" cy="15439250"/>
            <a:chOff x="11782763" y="-862597"/>
            <a:chExt cx="8917924" cy="15439250"/>
          </a:xfrm>
        </p:grpSpPr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A6BF06AC-22FD-FD44-8419-6C2D4AA8FA73}"/>
                </a:ext>
              </a:extLst>
            </p:cNvPr>
            <p:cNvSpPr/>
            <p:nvPr/>
          </p:nvSpPr>
          <p:spPr>
            <a:xfrm rot="896267" flipH="1">
              <a:off x="12315522" y="-525755"/>
              <a:ext cx="8385165" cy="15102408"/>
            </a:xfrm>
            <a:prstGeom prst="rect">
              <a:avLst/>
            </a:prstGeom>
            <a:solidFill>
              <a:srgbClr val="38E1FF"/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id="{9D3503DD-D270-5F47-A19A-8586E0671135}"/>
                </a:ext>
              </a:extLst>
            </p:cNvPr>
            <p:cNvSpPr/>
            <p:nvPr/>
          </p:nvSpPr>
          <p:spPr>
            <a:xfrm rot="896267" flipH="1">
              <a:off x="11782763" y="-862597"/>
              <a:ext cx="6869178" cy="15102408"/>
            </a:xfrm>
            <a:prstGeom prst="rect">
              <a:avLst/>
            </a:prstGeom>
            <a:solidFill>
              <a:srgbClr val="38E1FF">
                <a:alpha val="33000"/>
              </a:srgbClr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</p:grpSp>
      <p:grpSp>
        <p:nvGrpSpPr>
          <p:cNvPr id="43" name="Group 42">
            <a:extLst>
              <a:ext uri="{FF2B5EF4-FFF2-40B4-BE49-F238E27FC236}">
                <a16:creationId xmlns:a16="http://schemas.microsoft.com/office/drawing/2014/main" id="{37D75134-4940-2E43-970D-7151127F0958}"/>
              </a:ext>
            </a:extLst>
          </p:cNvPr>
          <p:cNvGrpSpPr/>
          <p:nvPr/>
        </p:nvGrpSpPr>
        <p:grpSpPr>
          <a:xfrm rot="11574440">
            <a:off x="-8428798" y="-6316639"/>
            <a:ext cx="8917924" cy="15439250"/>
            <a:chOff x="11782763" y="-862597"/>
            <a:chExt cx="8917924" cy="15439250"/>
          </a:xfrm>
        </p:grpSpPr>
        <p:sp>
          <p:nvSpPr>
            <p:cNvPr id="44" name="Rectangle 43">
              <a:extLst>
                <a:ext uri="{FF2B5EF4-FFF2-40B4-BE49-F238E27FC236}">
                  <a16:creationId xmlns:a16="http://schemas.microsoft.com/office/drawing/2014/main" id="{0DE4B2CD-9BA7-F745-975D-04D6E068AAAF}"/>
                </a:ext>
              </a:extLst>
            </p:cNvPr>
            <p:cNvSpPr/>
            <p:nvPr/>
          </p:nvSpPr>
          <p:spPr>
            <a:xfrm rot="896267" flipH="1">
              <a:off x="12315522" y="-525755"/>
              <a:ext cx="8385165" cy="15102408"/>
            </a:xfrm>
            <a:prstGeom prst="rect">
              <a:avLst/>
            </a:prstGeom>
            <a:solidFill>
              <a:srgbClr val="38E1FF"/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E68024AA-F9BA-D840-9EF5-E93003D788D2}"/>
                </a:ext>
              </a:extLst>
            </p:cNvPr>
            <p:cNvSpPr/>
            <p:nvPr/>
          </p:nvSpPr>
          <p:spPr>
            <a:xfrm rot="896267" flipH="1">
              <a:off x="11782763" y="-862597"/>
              <a:ext cx="6869178" cy="15102408"/>
            </a:xfrm>
            <a:prstGeom prst="rect">
              <a:avLst/>
            </a:prstGeom>
            <a:solidFill>
              <a:srgbClr val="38E1FF">
                <a:alpha val="33000"/>
              </a:srgbClr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</p:grpSp>
      <p:pic>
        <p:nvPicPr>
          <p:cNvPr id="9" name="Picture 8">
            <a:extLst>
              <a:ext uri="{FF2B5EF4-FFF2-40B4-BE49-F238E27FC236}">
                <a16:creationId xmlns:a16="http://schemas.microsoft.com/office/drawing/2014/main" id="{E1C808EC-8455-CA43-8401-6823600E178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10" r="12019" b="14894"/>
          <a:stretch/>
        </p:blipFill>
        <p:spPr>
          <a:xfrm>
            <a:off x="308911" y="305549"/>
            <a:ext cx="1622203" cy="1340029"/>
          </a:xfrm>
          <a:prstGeom prst="rect">
            <a:avLst/>
          </a:prstGeom>
        </p:spPr>
      </p:pic>
      <p:pic>
        <p:nvPicPr>
          <p:cNvPr id="4" name="Picture 3" descr="Icon&#10;&#10;Description automatically generated">
            <a:extLst>
              <a:ext uri="{FF2B5EF4-FFF2-40B4-BE49-F238E27FC236}">
                <a16:creationId xmlns:a16="http://schemas.microsoft.com/office/drawing/2014/main" id="{A8C7E35A-49FA-8A46-8777-AD0A215CB1A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1631" y="2509860"/>
            <a:ext cx="3420228" cy="3420228"/>
          </a:xfrm>
          <a:prstGeom prst="rect">
            <a:avLst/>
          </a:prstGeom>
        </p:spPr>
      </p:pic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6E8D5696-02BD-3EDF-6A8F-C35FAFBA45C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39109468"/>
              </p:ext>
            </p:extLst>
          </p:nvPr>
        </p:nvGraphicFramePr>
        <p:xfrm>
          <a:off x="5112" y="7748437"/>
          <a:ext cx="12999690" cy="180444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599938">
                  <a:extLst>
                    <a:ext uri="{9D8B030D-6E8A-4147-A177-3AD203B41FA5}">
                      <a16:colId xmlns:a16="http://schemas.microsoft.com/office/drawing/2014/main" val="1062734036"/>
                    </a:ext>
                  </a:extLst>
                </a:gridCol>
                <a:gridCol w="2599938">
                  <a:extLst>
                    <a:ext uri="{9D8B030D-6E8A-4147-A177-3AD203B41FA5}">
                      <a16:colId xmlns:a16="http://schemas.microsoft.com/office/drawing/2014/main" val="2844254734"/>
                    </a:ext>
                  </a:extLst>
                </a:gridCol>
                <a:gridCol w="2599938">
                  <a:extLst>
                    <a:ext uri="{9D8B030D-6E8A-4147-A177-3AD203B41FA5}">
                      <a16:colId xmlns:a16="http://schemas.microsoft.com/office/drawing/2014/main" val="277516935"/>
                    </a:ext>
                  </a:extLst>
                </a:gridCol>
                <a:gridCol w="2599938">
                  <a:extLst>
                    <a:ext uri="{9D8B030D-6E8A-4147-A177-3AD203B41FA5}">
                      <a16:colId xmlns:a16="http://schemas.microsoft.com/office/drawing/2014/main" val="2209242225"/>
                    </a:ext>
                  </a:extLst>
                </a:gridCol>
                <a:gridCol w="2599938">
                  <a:extLst>
                    <a:ext uri="{9D8B030D-6E8A-4147-A177-3AD203B41FA5}">
                      <a16:colId xmlns:a16="http://schemas.microsoft.com/office/drawing/2014/main" val="690964335"/>
                    </a:ext>
                  </a:extLst>
                </a:gridCol>
              </a:tblGrid>
              <a:tr h="601482">
                <a:tc>
                  <a:txBody>
                    <a:bodyPr/>
                    <a:lstStyle/>
                    <a:p>
                      <a:r>
                        <a:rPr lang="en-GB" sz="2600" b="0" dirty="0">
                          <a:solidFill>
                            <a:srgbClr val="DD2909"/>
                          </a:solidFill>
                          <a:latin typeface="Gill Sans MT" panose="020B0502020104020203" pitchFamily="34" charset="77"/>
                        </a:rPr>
                        <a:t>Synonym: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600" b="0" dirty="0">
                          <a:solidFill>
                            <a:srgbClr val="DD2909"/>
                          </a:solidFill>
                          <a:latin typeface="Gill Sans MT" panose="020B0502020104020203" pitchFamily="34" charset="77"/>
                        </a:rPr>
                        <a:t>Antonym: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84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600" b="0" dirty="0">
                          <a:solidFill>
                            <a:srgbClr val="DD2909"/>
                          </a:solidFill>
                          <a:latin typeface="Gill Sans MT" panose="020B0502020104020203" pitchFamily="34" charset="77"/>
                        </a:rPr>
                        <a:t>Prefix / Suffix: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600" b="0" dirty="0">
                          <a:solidFill>
                            <a:srgbClr val="DD2909"/>
                          </a:solidFill>
                          <a:latin typeface="Gill Sans MT" panose="020B0502020104020203" pitchFamily="34" charset="77"/>
                        </a:rPr>
                        <a:t>Rhyme: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600" b="0" dirty="0">
                          <a:solidFill>
                            <a:srgbClr val="DD2909"/>
                          </a:solidFill>
                          <a:latin typeface="Gill Sans MT" panose="020B0502020104020203" pitchFamily="34" charset="77"/>
                        </a:rPr>
                        <a:t>Link Word: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67075473"/>
                  </a:ext>
                </a:extLst>
              </a:tr>
              <a:tr h="601482">
                <a:tc>
                  <a:txBody>
                    <a:bodyPr/>
                    <a:lstStyle/>
                    <a:p>
                      <a:r>
                        <a:rPr lang="en-GB" sz="2600" dirty="0">
                          <a:latin typeface="Gill Sans MT" panose="020B0502020104020203" pitchFamily="34" charset="77"/>
                        </a:rPr>
                        <a:t>inn 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GB" sz="2600" dirty="0">
                        <a:latin typeface="Gill Sans MT" panose="020B0502020104020203" pitchFamily="34" charset="77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600" dirty="0">
                          <a:latin typeface="Gill Sans MT" panose="020B0502020104020203" pitchFamily="34" charset="77"/>
                        </a:rPr>
                        <a:t>-ier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600" dirty="0">
                          <a:latin typeface="Gill Sans MT" panose="020B0502020104020203" pitchFamily="34" charset="77"/>
                        </a:rPr>
                        <a:t>fell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600" dirty="0">
                          <a:latin typeface="Gill Sans MT" panose="020B0502020104020203" pitchFamily="34" charset="77"/>
                        </a:rPr>
                        <a:t>opulent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215792217"/>
                  </a:ext>
                </a:extLst>
              </a:tr>
              <a:tr h="601482">
                <a:tc>
                  <a:txBody>
                    <a:bodyPr/>
                    <a:lstStyle/>
                    <a:p>
                      <a:r>
                        <a:rPr lang="en-GB" sz="2600" dirty="0">
                          <a:latin typeface="Gill Sans MT" panose="020B0502020104020203" pitchFamily="34" charset="77"/>
                        </a:rPr>
                        <a:t>lodge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GB" sz="2600" dirty="0">
                        <a:latin typeface="Gill Sans MT" panose="020B0502020104020203" pitchFamily="34" charset="77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600" dirty="0">
                          <a:latin typeface="Gill Sans MT" panose="020B0502020104020203" pitchFamily="34" charset="77"/>
                        </a:rPr>
                        <a:t>-s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600" dirty="0">
                          <a:latin typeface="Gill Sans MT" panose="020B0502020104020203" pitchFamily="34" charset="77"/>
                        </a:rPr>
                        <a:t>tell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600" dirty="0">
                          <a:latin typeface="Gill Sans MT" panose="020B0502020104020203" pitchFamily="34" charset="77"/>
                        </a:rPr>
                        <a:t>holiday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86313267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31663813"/>
      </p:ext>
    </p:extLst>
  </p:cSld>
  <p:clrMapOvr>
    <a:masterClrMapping/>
  </p:clrMapOvr>
  <p:transition spd="med"/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theme1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 Light"/>
        <a:ea typeface="Helvetica Light"/>
        <a:cs typeface="Helvetica Light"/>
      </a:majorFont>
      <a:minorFont>
        <a:latin typeface="Helvetica Light"/>
        <a:ea typeface="Helvetica Light"/>
        <a:cs typeface="Helvetica Light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127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  <a:srcRect/>
          <a:tile tx="0" ty="0" sx="100000" sy="100000" flip="none" algn="tl"/>
        </a:blipFill>
        <a:ln w="12700" cap="flat">
          <a:noFill/>
          <a:miter lim="400000"/>
        </a:ln>
        <a:effectLst>
          <a:outerShdw blurRad="38100" dist="25400" dir="5400000" rotWithShape="0">
            <a:srgbClr val="000000">
              <a:alpha val="50000"/>
            </a:srgbClr>
          </a:outerShdw>
        </a:effectLst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6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 Light"/>
        <a:ea typeface="Helvetica Light"/>
        <a:cs typeface="Helvetica Light"/>
      </a:majorFont>
      <a:minorFont>
        <a:latin typeface="Helvetica Light"/>
        <a:ea typeface="Helvetica Light"/>
        <a:cs typeface="Helvetica Light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127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  <a:srcRect/>
          <a:tile tx="0" ty="0" sx="100000" sy="100000" flip="none" algn="tl"/>
        </a:blipFill>
        <a:ln w="12700" cap="flat">
          <a:noFill/>
          <a:miter lim="400000"/>
        </a:ln>
        <a:effectLst>
          <a:outerShdw blurRad="38100" dist="25400" dir="5400000" rotWithShape="0">
            <a:srgbClr val="000000">
              <a:alpha val="50000"/>
            </a:srgbClr>
          </a:outerShdw>
        </a:effectLst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6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23181</TotalTime>
  <Words>1180</Words>
  <Application>Microsoft Macintosh PowerPoint</Application>
  <PresentationFormat>Custom</PresentationFormat>
  <Paragraphs>336</Paragraphs>
  <Slides>24</Slides>
  <Notes>19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30" baseType="lpstr">
      <vt:lpstr>Gill Sans</vt:lpstr>
      <vt:lpstr>Gill Sans MT</vt:lpstr>
      <vt:lpstr>Helvetica</vt:lpstr>
      <vt:lpstr>Helvetica Light</vt:lpstr>
      <vt:lpstr>Helvetica Neue</vt:lpstr>
      <vt:lpstr>White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Andrew Jennings</cp:lastModifiedBy>
  <cp:revision>617</cp:revision>
  <dcterms:modified xsi:type="dcterms:W3CDTF">2026-06-09T08:36:52Z</dcterms:modified>
</cp:coreProperties>
</file>