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516" r:id="rId3"/>
    <p:sldId id="517" r:id="rId4"/>
    <p:sldId id="518" r:id="rId5"/>
    <p:sldId id="271" r:id="rId6"/>
    <p:sldId id="273" r:id="rId7"/>
    <p:sldId id="274" r:id="rId8"/>
    <p:sldId id="519" r:id="rId9"/>
    <p:sldId id="276" r:id="rId10"/>
    <p:sldId id="272" r:id="rId11"/>
    <p:sldId id="277" r:id="rId12"/>
    <p:sldId id="278" r:id="rId13"/>
    <p:sldId id="279" r:id="rId14"/>
    <p:sldId id="280" r:id="rId15"/>
    <p:sldId id="289" r:id="rId16"/>
    <p:sldId id="520" r:id="rId17"/>
    <p:sldId id="290" r:id="rId18"/>
    <p:sldId id="521" r:id="rId19"/>
    <p:sldId id="522" r:id="rId20"/>
    <p:sldId id="523" r:id="rId21"/>
    <p:sldId id="524" r:id="rId22"/>
    <p:sldId id="525" r:id="rId23"/>
    <p:sldId id="526" r:id="rId24"/>
    <p:sldId id="527" r:id="rId25"/>
    <p:sldId id="288"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3866"/>
  </p:normalViewPr>
  <p:slideViewPr>
    <p:cSldViewPr snapToGrid="0" snapToObjects="1">
      <p:cViewPr varScale="1">
        <p:scale>
          <a:sx n="80" d="100"/>
          <a:sy n="80" d="100"/>
        </p:scale>
        <p:origin x="744"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8.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Spring</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365610" y="3226831"/>
            <a:ext cx="6657272"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29</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a:latin typeface="Gill Sans MT" panose="020B0502020104020203" pitchFamily="34" charset="77"/>
              </a:rPr>
              <a:t>13th</a:t>
            </a:r>
            <a:r>
              <a:rPr dirty="0">
                <a:latin typeface="Gill Sans MT" panose="020B0502020104020203" pitchFamily="34" charset="77"/>
              </a:rPr>
              <a:t> </a:t>
            </a:r>
            <a:r>
              <a:rPr lang="en-GB" dirty="0">
                <a:latin typeface="Gill Sans MT" panose="020B0502020104020203" pitchFamily="34" charset="77"/>
              </a:rPr>
              <a:t>April</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28851" y="1309202"/>
            <a:ext cx="3036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appetite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69497" y="4144960"/>
            <a:ext cx="7106699"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Your appetite is your desire to eat. Someone's appetite for something is their strong desire for it.</a:t>
            </a:r>
            <a:endParaRPr sz="3200" dirty="0">
              <a:latin typeface="Gill Sans MT" panose="020B0502020104020203" pitchFamily="34" charset="77"/>
            </a:endParaRPr>
          </a:p>
        </p:txBody>
      </p:sp>
      <p:sp>
        <p:nvSpPr>
          <p:cNvPr id="155" name="The was a tear in Freddie’s new school jumper."/>
          <p:cNvSpPr txBox="1"/>
          <p:nvPr/>
        </p:nvSpPr>
        <p:spPr>
          <a:xfrm>
            <a:off x="0" y="6522660"/>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Class 9 has an </a:t>
            </a:r>
            <a:r>
              <a:rPr lang="en-GB" sz="4000" b="1" dirty="0">
                <a:latin typeface="Gill Sans MT" panose="020B0502020104020203" pitchFamily="34" charset="77"/>
              </a:rPr>
              <a:t>appetite</a:t>
            </a:r>
            <a:r>
              <a:rPr lang="en-GB" sz="4000" dirty="0">
                <a:latin typeface="Gill Sans MT" panose="020B0502020104020203" pitchFamily="34" charset="77"/>
              </a:rPr>
              <a:t> for learning.</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ap-pe-</a:t>
            </a:r>
            <a:r>
              <a:rPr lang="en-GB" dirty="0" err="1">
                <a:latin typeface="Gill Sans MT" panose="020B0502020104020203" pitchFamily="34" charset="77"/>
              </a:rPr>
              <a:t>tite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52829944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hunger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aversion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write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hearty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craving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distaste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reduced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Icon&#10;&#10;Description automatically generated">
            <a:extLst>
              <a:ext uri="{FF2B5EF4-FFF2-40B4-BE49-F238E27FC236}">
                <a16:creationId xmlns:a16="http://schemas.microsoft.com/office/drawing/2014/main" id="{D47F4A15-1857-0242-85FB-614D63594D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5526" y="2371027"/>
            <a:ext cx="3547866" cy="3547866"/>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193766" y="1309202"/>
            <a:ext cx="363080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unfamiliar</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16440" y="4063595"/>
            <a:ext cx="6355224"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t>If something is unfamiliar to you, you know nothing or very little about it, because you have not seen or experienced it before.</a:t>
            </a:r>
            <a:endParaRPr sz="4000" dirty="0">
              <a:latin typeface="Gill Sans MT" panose="020B0502020104020203" pitchFamily="34" charset="77"/>
            </a:endParaRPr>
          </a:p>
        </p:txBody>
      </p:sp>
      <p:sp>
        <p:nvSpPr>
          <p:cNvPr id="155" name="The was a tear in Freddie’s new school jumper."/>
          <p:cNvSpPr txBox="1"/>
          <p:nvPr/>
        </p:nvSpPr>
        <p:spPr>
          <a:xfrm>
            <a:off x="-42285" y="6616356"/>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Sheena was </a:t>
            </a:r>
            <a:r>
              <a:rPr lang="en-GB" sz="4000" b="1" dirty="0">
                <a:latin typeface="Gill Sans MT" panose="020B0502020104020203" pitchFamily="34" charset="77"/>
              </a:rPr>
              <a:t>unfamiliar</a:t>
            </a:r>
            <a:r>
              <a:rPr lang="en-GB" sz="4000" dirty="0">
                <a:latin typeface="Gill Sans MT" panose="020B0502020104020203" pitchFamily="34" charset="77"/>
              </a:rPr>
              <a:t> with the email address.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un-fa-mil-</a:t>
            </a:r>
            <a:r>
              <a:rPr lang="en-GB" dirty="0" err="1">
                <a:latin typeface="Gill Sans MT" panose="020B0502020104020203" pitchFamily="34" charset="77"/>
              </a:rPr>
              <a:t>iar</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06000997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unknown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familiar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familiar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sounds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strange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known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looked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2" name="Picture 21">
            <a:extLst>
              <a:ext uri="{FF2B5EF4-FFF2-40B4-BE49-F238E27FC236}">
                <a16:creationId xmlns:a16="http://schemas.microsoft.com/office/drawing/2014/main" id="{39B6FF62-7AC6-9940-ABD9-982C9FCEFF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8851" y="3064038"/>
            <a:ext cx="3392753" cy="3392753"/>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44418" y="1309202"/>
            <a:ext cx="223298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divert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46934" y="3731508"/>
            <a:ext cx="5909674"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To divert, is to make someone or something go via or be drawn to something that wasn’t originally intended.</a:t>
            </a:r>
            <a:endParaRPr sz="3600" dirty="0">
              <a:latin typeface="Gill Sans MT" panose="020B0502020104020203" pitchFamily="34" charset="77"/>
            </a:endParaRPr>
          </a:p>
        </p:txBody>
      </p:sp>
      <p:sp>
        <p:nvSpPr>
          <p:cNvPr id="155" name="The was a tear in Freddie’s new school jumper."/>
          <p:cNvSpPr txBox="1"/>
          <p:nvPr/>
        </p:nvSpPr>
        <p:spPr>
          <a:xfrm>
            <a:off x="0" y="659782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dog on the playground was </a:t>
            </a:r>
            <a:r>
              <a:rPr lang="en-GB" sz="4000" b="1" dirty="0">
                <a:latin typeface="Gill Sans MT" panose="020B0502020104020203" pitchFamily="34" charset="77"/>
              </a:rPr>
              <a:t>diverted</a:t>
            </a:r>
            <a:r>
              <a:rPr lang="en-GB" sz="4000" dirty="0">
                <a:latin typeface="Gill Sans MT" panose="020B0502020104020203" pitchFamily="34" charset="77"/>
              </a:rPr>
              <a:t> out of the gate.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di-vert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9437672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channel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hurt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traffic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avert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re-</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alert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attention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2" name="Picture 21" descr="A picture containing icon&#10;&#10;Description automatically generated">
            <a:extLst>
              <a:ext uri="{FF2B5EF4-FFF2-40B4-BE49-F238E27FC236}">
                <a16:creationId xmlns:a16="http://schemas.microsoft.com/office/drawing/2014/main" id="{867FB409-6D3B-A94B-AA0F-6830E368A7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0497" y="2486131"/>
            <a:ext cx="3466821" cy="3466821"/>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33090" y="1309202"/>
            <a:ext cx="227466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mimic</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58256" y="3986110"/>
            <a:ext cx="6966359"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mimic the actions or voice of a person or animal, you imitate them, usually in a way that is meant to be amusing or entertaining.</a:t>
            </a:r>
            <a:endParaRPr sz="3600" dirty="0">
              <a:latin typeface="Gill Sans MT" panose="020B0502020104020203" pitchFamily="34" charset="77"/>
            </a:endParaRPr>
          </a:p>
        </p:txBody>
      </p:sp>
      <p:sp>
        <p:nvSpPr>
          <p:cNvPr id="155" name="The was a tear in Freddie’s new school jumper."/>
          <p:cNvSpPr txBox="1"/>
          <p:nvPr/>
        </p:nvSpPr>
        <p:spPr>
          <a:xfrm>
            <a:off x="5111" y="6675838"/>
            <a:ext cx="12999689"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Fred liked to </a:t>
            </a:r>
            <a:r>
              <a:rPr lang="en-GB" b="1" dirty="0">
                <a:latin typeface="Gill Sans MT" panose="020B0502020104020203" pitchFamily="34" charset="77"/>
              </a:rPr>
              <a:t>mimic</a:t>
            </a:r>
            <a:r>
              <a:rPr lang="en-GB" dirty="0">
                <a:latin typeface="Gill Sans MT" panose="020B0502020104020203" pitchFamily="34" charset="77"/>
              </a:rPr>
              <a:t> his teacher’s sayings.</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mim-ic</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399819469"/>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imitate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gimmick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behaviour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copy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words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6" name="Picture 5">
            <a:extLst>
              <a:ext uri="{FF2B5EF4-FFF2-40B4-BE49-F238E27FC236}">
                <a16:creationId xmlns:a16="http://schemas.microsoft.com/office/drawing/2014/main" id="{1BE992AA-6568-8A4D-91B3-B341A91468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5630" y="2865592"/>
            <a:ext cx="3620510" cy="3620510"/>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213383" y="1309202"/>
            <a:ext cx="408445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convenient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6259" y="3996527"/>
            <a:ext cx="5887836" cy="22570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If you describe a place as convenient, you are pleased because it is near to where you are, or because you can reach another place from there quickly and easily.</a:t>
            </a:r>
            <a:endParaRPr sz="2800" dirty="0">
              <a:latin typeface="Gill Sans MT" panose="020B0502020104020203" pitchFamily="34" charset="77"/>
            </a:endParaRPr>
          </a:p>
        </p:txBody>
      </p:sp>
      <p:sp>
        <p:nvSpPr>
          <p:cNvPr id="155" name="The was a tear in Freddie’s new school jumper."/>
          <p:cNvSpPr txBox="1"/>
          <p:nvPr/>
        </p:nvSpPr>
        <p:spPr>
          <a:xfrm>
            <a:off x="0" y="6892551"/>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 Rhodes was tired, so he sat on the </a:t>
            </a:r>
            <a:r>
              <a:rPr lang="en-GB" sz="4000" b="1" dirty="0">
                <a:latin typeface="Gill Sans MT" panose="020B0502020104020203" pitchFamily="34" charset="77"/>
              </a:rPr>
              <a:t>convenient</a:t>
            </a:r>
            <a:r>
              <a:rPr lang="en-GB" sz="4000" dirty="0">
                <a:latin typeface="Gill Sans MT" panose="020B0502020104020203" pitchFamily="34" charset="77"/>
              </a:rPr>
              <a:t> chair.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con-</a:t>
            </a:r>
            <a:r>
              <a:rPr lang="en-GB" dirty="0" err="1">
                <a:latin typeface="Gill Sans MT" panose="020B0502020104020203" pitchFamily="34" charset="77"/>
              </a:rPr>
              <a:t>ven</a:t>
            </a:r>
            <a:r>
              <a:rPr lang="en-GB" dirty="0">
                <a:latin typeface="Gill Sans MT" panose="020B0502020104020203" pitchFamily="34" charset="77"/>
              </a:rPr>
              <a:t>-</a:t>
            </a:r>
            <a:r>
              <a:rPr lang="en-GB" dirty="0" err="1">
                <a:latin typeface="Gill Sans MT" panose="020B0502020104020203" pitchFamily="34" charset="77"/>
              </a:rPr>
              <a:t>ient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31847548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handy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awkward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ence</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location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opportune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inconvenient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rather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3" name="Picture 22" descr="A picture containing text, seat, chair&#10;&#10;Description automatically generated">
            <a:extLst>
              <a:ext uri="{FF2B5EF4-FFF2-40B4-BE49-F238E27FC236}">
                <a16:creationId xmlns:a16="http://schemas.microsoft.com/office/drawing/2014/main" id="{F6C68B66-CEBC-E347-AAE8-5B71D16769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7097" y="3153319"/>
            <a:ext cx="3266474" cy="3266474"/>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15298790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dozen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duo</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fortnight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suitcase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7946950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appetite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divert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mimic</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convenient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2567345821"/>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dozen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duo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fortnight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talent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suitcase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A *** is a period of two weeks.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000" dirty="0">
                          <a:latin typeface="Gill Sans MT" panose="020B0502020104020203" pitchFamily="34" charset="77"/>
                        </a:rPr>
                        <a:t>A *** is a box or bag with a handle and a hard frame in which you carry your clothes when you are travelling.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You can refer to two people together as a ***, especially when they have something in common.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have a *** things, you have twelve of them.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 is the natural ability to do something well.</a:t>
                      </a:r>
                      <a:endParaRPr lang="en-GB" sz="24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22" name="Picture 21" descr="Icon&#10;&#10;Description automatically generated">
            <a:extLst>
              <a:ext uri="{FF2B5EF4-FFF2-40B4-BE49-F238E27FC236}">
                <a16:creationId xmlns:a16="http://schemas.microsoft.com/office/drawing/2014/main" id="{663035C6-54FA-5C4E-A562-5E32A38DD0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29007" y="6494580"/>
            <a:ext cx="1146880" cy="1146880"/>
          </a:xfrm>
          <a:prstGeom prst="rect">
            <a:avLst/>
          </a:prstGeom>
        </p:spPr>
      </p:pic>
      <p:pic>
        <p:nvPicPr>
          <p:cNvPr id="23" name="Picture 22" descr="Icon&#10;&#10;Description automatically generated">
            <a:extLst>
              <a:ext uri="{FF2B5EF4-FFF2-40B4-BE49-F238E27FC236}">
                <a16:creationId xmlns:a16="http://schemas.microsoft.com/office/drawing/2014/main" id="{F6F49292-D054-B947-BDB0-754ECF36BA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15326" y="5072677"/>
            <a:ext cx="1205366" cy="1205366"/>
          </a:xfrm>
          <a:prstGeom prst="rect">
            <a:avLst/>
          </a:prstGeom>
        </p:spPr>
      </p:pic>
      <p:pic>
        <p:nvPicPr>
          <p:cNvPr id="24" name="Picture 23" descr="Icon&#10;&#10;Description automatically generated">
            <a:extLst>
              <a:ext uri="{FF2B5EF4-FFF2-40B4-BE49-F238E27FC236}">
                <a16:creationId xmlns:a16="http://schemas.microsoft.com/office/drawing/2014/main" id="{BF992A33-3F24-574C-A984-6AB5691C47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5094" y="2534532"/>
            <a:ext cx="1205366" cy="1205366"/>
          </a:xfrm>
          <a:prstGeom prst="rect">
            <a:avLst/>
          </a:prstGeom>
        </p:spPr>
      </p:pic>
      <p:pic>
        <p:nvPicPr>
          <p:cNvPr id="25" name="Picture 24" descr="Icon&#10;&#10;Description automatically generated">
            <a:extLst>
              <a:ext uri="{FF2B5EF4-FFF2-40B4-BE49-F238E27FC236}">
                <a16:creationId xmlns:a16="http://schemas.microsoft.com/office/drawing/2014/main" id="{43F61687-AC53-684D-B969-CB7C0C77F1E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31577" y="7612093"/>
            <a:ext cx="1334683" cy="1334683"/>
          </a:xfrm>
          <a:prstGeom prst="rect">
            <a:avLst/>
          </a:prstGeom>
        </p:spPr>
      </p:pic>
      <p:pic>
        <p:nvPicPr>
          <p:cNvPr id="29" name="Picture 28" descr="Icon&#10;&#10;Description automatically generated">
            <a:extLst>
              <a:ext uri="{FF2B5EF4-FFF2-40B4-BE49-F238E27FC236}">
                <a16:creationId xmlns:a16="http://schemas.microsoft.com/office/drawing/2014/main" id="{2A057B09-FAB0-DA47-8AA3-10FD2D42CB2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74627" y="3937359"/>
            <a:ext cx="1251905" cy="1251905"/>
          </a:xfrm>
          <a:prstGeom prst="rect">
            <a:avLst/>
          </a:prstGeom>
        </p:spPr>
      </p:pic>
    </p:spTree>
    <p:extLst>
      <p:ext uri="{BB962C8B-B14F-4D97-AF65-F5344CB8AC3E}">
        <p14:creationId xmlns:p14="http://schemas.microsoft.com/office/powerpoint/2010/main" val="235224334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appetite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unfamiliar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divert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mimic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convenient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751328"/>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Your *** is your desire to eat. Someone’s *** for something is their strong desire for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To ***, is to make someone or something go via or be drawn to something that wasn’t originally intended.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 the actions or voice of a person or animal, you imitate them, usually in a way that is meant to be amusing or entertaining.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describe a place as ***, you are pleased because it is near to where you are, or because you can reach another place from there quickly and easily.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something is *** to you, you know nothing or very little about it, because you have not seen or experienced it before.</a:t>
                      </a:r>
                    </a:p>
                    <a:p>
                      <a:endParaRPr lang="en-GB" sz="20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23" name="Picture 22" descr="Icon&#10;&#10;Description automatically generated">
            <a:extLst>
              <a:ext uri="{FF2B5EF4-FFF2-40B4-BE49-F238E27FC236}">
                <a16:creationId xmlns:a16="http://schemas.microsoft.com/office/drawing/2014/main" id="{1BD185AD-2A56-CA45-93D2-8BAC33BB16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62838" y="2598518"/>
            <a:ext cx="1021977" cy="1021977"/>
          </a:xfrm>
          <a:prstGeom prst="rect">
            <a:avLst/>
          </a:prstGeom>
        </p:spPr>
      </p:pic>
      <p:pic>
        <p:nvPicPr>
          <p:cNvPr id="24" name="Picture 23">
            <a:extLst>
              <a:ext uri="{FF2B5EF4-FFF2-40B4-BE49-F238E27FC236}">
                <a16:creationId xmlns:a16="http://schemas.microsoft.com/office/drawing/2014/main" id="{02E59B4B-F434-D340-9F09-AEF3970105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70870" y="7780251"/>
            <a:ext cx="1021977" cy="1021977"/>
          </a:xfrm>
          <a:prstGeom prst="rect">
            <a:avLst/>
          </a:prstGeom>
        </p:spPr>
      </p:pic>
      <p:pic>
        <p:nvPicPr>
          <p:cNvPr id="27" name="Picture 26" descr="A picture containing icon&#10;&#10;Description automatically generated">
            <a:extLst>
              <a:ext uri="{FF2B5EF4-FFF2-40B4-BE49-F238E27FC236}">
                <a16:creationId xmlns:a16="http://schemas.microsoft.com/office/drawing/2014/main" id="{3BCB6B83-9054-B54A-9647-A31A51D9635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2838" y="3902122"/>
            <a:ext cx="1021976" cy="1021976"/>
          </a:xfrm>
          <a:prstGeom prst="rect">
            <a:avLst/>
          </a:prstGeom>
        </p:spPr>
      </p:pic>
      <p:pic>
        <p:nvPicPr>
          <p:cNvPr id="28" name="Picture 27">
            <a:extLst>
              <a:ext uri="{FF2B5EF4-FFF2-40B4-BE49-F238E27FC236}">
                <a16:creationId xmlns:a16="http://schemas.microsoft.com/office/drawing/2014/main" id="{486CCD16-0DBE-FF45-BDB0-AE0BA626FD1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78292" y="5205725"/>
            <a:ext cx="1021978" cy="1021978"/>
          </a:xfrm>
          <a:prstGeom prst="rect">
            <a:avLst/>
          </a:prstGeom>
        </p:spPr>
      </p:pic>
      <p:pic>
        <p:nvPicPr>
          <p:cNvPr id="29" name="Picture 28" descr="A picture containing text, seat, chair&#10;&#10;Description automatically generated">
            <a:extLst>
              <a:ext uri="{FF2B5EF4-FFF2-40B4-BE49-F238E27FC236}">
                <a16:creationId xmlns:a16="http://schemas.microsoft.com/office/drawing/2014/main" id="{77B65C36-1F2A-7940-9265-7BB87081DE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88748" y="6595211"/>
            <a:ext cx="1035425" cy="1035425"/>
          </a:xfrm>
          <a:prstGeom prst="rect">
            <a:avLst/>
          </a:prstGeom>
        </p:spPr>
      </p:pic>
    </p:spTree>
    <p:extLst>
      <p:ext uri="{BB962C8B-B14F-4D97-AF65-F5344CB8AC3E}">
        <p14:creationId xmlns:p14="http://schemas.microsoft.com/office/powerpoint/2010/main" val="94856867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857289" y="3085008"/>
            <a:ext cx="1883529"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dozen</a:t>
            </a:r>
            <a:endParaRPr b="1" dirty="0">
              <a:latin typeface="Gill Sans MT" panose="020B0502020104020203" pitchFamily="34" charset="77"/>
              <a:sym typeface="American Typewriter"/>
            </a:endParaRPr>
          </a:p>
        </p:txBody>
      </p:sp>
      <p:sp>
        <p:nvSpPr>
          <p:cNvPr id="134" name="office"/>
          <p:cNvSpPr txBox="1"/>
          <p:nvPr/>
        </p:nvSpPr>
        <p:spPr>
          <a:xfrm>
            <a:off x="3193928" y="3993661"/>
            <a:ext cx="121026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duo</a:t>
            </a:r>
            <a:endParaRPr dirty="0">
              <a:latin typeface="Gill Sans MT" panose="020B0502020104020203" pitchFamily="34" charset="77"/>
            </a:endParaRPr>
          </a:p>
        </p:txBody>
      </p:sp>
      <p:sp>
        <p:nvSpPr>
          <p:cNvPr id="135" name="spare"/>
          <p:cNvSpPr txBox="1"/>
          <p:nvPr/>
        </p:nvSpPr>
        <p:spPr>
          <a:xfrm>
            <a:off x="2448525" y="4843260"/>
            <a:ext cx="270106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fortnight</a:t>
            </a:r>
            <a:endParaRPr b="1" dirty="0">
              <a:latin typeface="Gill Sans MT" panose="020B0502020104020203" pitchFamily="34" charset="77"/>
              <a:sym typeface="American Typewriter"/>
            </a:endParaRPr>
          </a:p>
        </p:txBody>
      </p:sp>
      <p:sp>
        <p:nvSpPr>
          <p:cNvPr id="136" name="chipped"/>
          <p:cNvSpPr txBox="1"/>
          <p:nvPr/>
        </p:nvSpPr>
        <p:spPr>
          <a:xfrm>
            <a:off x="2884546" y="5769060"/>
            <a:ext cx="182902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talent</a:t>
            </a:r>
            <a:endParaRPr dirty="0">
              <a:latin typeface="Gill Sans MT" panose="020B0502020104020203" pitchFamily="34" charset="77"/>
            </a:endParaRPr>
          </a:p>
        </p:txBody>
      </p:sp>
      <p:sp>
        <p:nvSpPr>
          <p:cNvPr id="137" name="lift"/>
          <p:cNvSpPr txBox="1"/>
          <p:nvPr/>
        </p:nvSpPr>
        <p:spPr>
          <a:xfrm>
            <a:off x="2587194" y="6639612"/>
            <a:ext cx="242374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suitcase</a:t>
            </a:r>
            <a:endParaRPr dirty="0">
              <a:latin typeface="Gill Sans MT" panose="020B0502020104020203" pitchFamily="34" charset="77"/>
            </a:endParaRPr>
          </a:p>
        </p:txBody>
      </p:sp>
      <p:sp>
        <p:nvSpPr>
          <p:cNvPr id="138" name="mutter"/>
          <p:cNvSpPr txBox="1"/>
          <p:nvPr/>
        </p:nvSpPr>
        <p:spPr>
          <a:xfrm>
            <a:off x="7672475" y="3961911"/>
            <a:ext cx="308738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unfamiliar</a:t>
            </a:r>
            <a:endParaRPr b="1" dirty="0">
              <a:latin typeface="Gill Sans MT" panose="020B0502020104020203" pitchFamily="34" charset="77"/>
              <a:sym typeface="American Typewriter"/>
            </a:endParaRPr>
          </a:p>
        </p:txBody>
      </p:sp>
      <p:sp>
        <p:nvSpPr>
          <p:cNvPr id="139" name="unveil"/>
          <p:cNvSpPr txBox="1"/>
          <p:nvPr/>
        </p:nvSpPr>
        <p:spPr>
          <a:xfrm>
            <a:off x="8140154" y="5750010"/>
            <a:ext cx="196207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mimic</a:t>
            </a:r>
            <a:endParaRPr b="1" dirty="0">
              <a:latin typeface="Gill Sans MT" panose="020B0502020104020203" pitchFamily="34" charset="77"/>
              <a:sym typeface="American Typewriter"/>
            </a:endParaRPr>
          </a:p>
        </p:txBody>
      </p:sp>
      <p:sp>
        <p:nvSpPr>
          <p:cNvPr id="140" name="tolerate"/>
          <p:cNvSpPr txBox="1"/>
          <p:nvPr/>
        </p:nvSpPr>
        <p:spPr>
          <a:xfrm>
            <a:off x="7944991" y="3065958"/>
            <a:ext cx="254236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appetite</a:t>
            </a:r>
            <a:endParaRPr dirty="0">
              <a:latin typeface="Gill Sans MT" panose="020B0502020104020203" pitchFamily="34" charset="77"/>
            </a:endParaRPr>
          </a:p>
        </p:txBody>
      </p:sp>
      <p:sp>
        <p:nvSpPr>
          <p:cNvPr id="141" name="fixation"/>
          <p:cNvSpPr txBox="1"/>
          <p:nvPr/>
        </p:nvSpPr>
        <p:spPr>
          <a:xfrm>
            <a:off x="8294450" y="4824210"/>
            <a:ext cx="184345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divert</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7511774" y="6639611"/>
            <a:ext cx="332943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convenient</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895993148"/>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90555" y="222995"/>
            <a:ext cx="7635103"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dozen</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691044" y="4878251"/>
            <a:ext cx="10875989" cy="45191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8700" dirty="0">
                <a:latin typeface="Gill Sans MT" panose="020B0502020104020203" pitchFamily="34" charset="77"/>
              </a:rPr>
              <a:t>duo</a:t>
            </a:r>
            <a:endParaRPr sz="34400" dirty="0">
              <a:latin typeface="Gill Sans MT" panose="020B0502020104020203" pitchFamily="34" charset="77"/>
            </a:endParaRPr>
          </a:p>
        </p:txBody>
      </p:sp>
      <p:pic>
        <p:nvPicPr>
          <p:cNvPr id="17" name="Picture 16" descr="Icon&#10;&#10;Description automatically generated">
            <a:extLst>
              <a:ext uri="{FF2B5EF4-FFF2-40B4-BE49-F238E27FC236}">
                <a16:creationId xmlns:a16="http://schemas.microsoft.com/office/drawing/2014/main" id="{6A77AEF8-9E1F-544B-9BE7-9C00037037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3596" y="786510"/>
            <a:ext cx="3217007" cy="3217007"/>
          </a:xfrm>
          <a:prstGeom prst="rect">
            <a:avLst/>
          </a:prstGeom>
        </p:spPr>
      </p:pic>
      <p:pic>
        <p:nvPicPr>
          <p:cNvPr id="4" name="Picture 3" descr="Icon&#10;&#10;Description automatically generated">
            <a:extLst>
              <a:ext uri="{FF2B5EF4-FFF2-40B4-BE49-F238E27FC236}">
                <a16:creationId xmlns:a16="http://schemas.microsoft.com/office/drawing/2014/main" id="{96D6F685-3956-314F-A8E8-1774417C3D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304" y="5430292"/>
            <a:ext cx="3637480" cy="3637480"/>
          </a:xfrm>
          <a:prstGeom prst="rect">
            <a:avLst/>
          </a:prstGeom>
        </p:spPr>
      </p:pic>
    </p:spTree>
    <p:extLst>
      <p:ext uri="{BB962C8B-B14F-4D97-AF65-F5344CB8AC3E}">
        <p14:creationId xmlns:p14="http://schemas.microsoft.com/office/powerpoint/2010/main" val="120455979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276301" y="874668"/>
            <a:ext cx="75741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fortnight</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5580" y="5287250"/>
            <a:ext cx="1041922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talent</a:t>
            </a:r>
            <a:endParaRPr sz="19900" dirty="0">
              <a:latin typeface="Gill Sans MT" panose="020B0502020104020203" pitchFamily="34" charset="77"/>
            </a:endParaRPr>
          </a:p>
        </p:txBody>
      </p:sp>
      <p:pic>
        <p:nvPicPr>
          <p:cNvPr id="17" name="Picture 16" descr="Icon&#10;&#10;Description automatically generated">
            <a:extLst>
              <a:ext uri="{FF2B5EF4-FFF2-40B4-BE49-F238E27FC236}">
                <a16:creationId xmlns:a16="http://schemas.microsoft.com/office/drawing/2014/main" id="{437A9013-A4C9-F449-BA9F-4B531F95AC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7351" y="620866"/>
            <a:ext cx="3215191" cy="3215191"/>
          </a:xfrm>
          <a:prstGeom prst="rect">
            <a:avLst/>
          </a:prstGeom>
        </p:spPr>
      </p:pic>
      <p:pic>
        <p:nvPicPr>
          <p:cNvPr id="4" name="Picture 3" descr="Icon&#10;&#10;Description automatically generated">
            <a:extLst>
              <a:ext uri="{FF2B5EF4-FFF2-40B4-BE49-F238E27FC236}">
                <a16:creationId xmlns:a16="http://schemas.microsoft.com/office/drawing/2014/main" id="{0B745DCA-AD87-6849-879B-B233056B29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952" y="5628256"/>
            <a:ext cx="3471753" cy="3471753"/>
          </a:xfrm>
          <a:prstGeom prst="rect">
            <a:avLst/>
          </a:prstGeom>
        </p:spPr>
      </p:pic>
    </p:spTree>
    <p:extLst>
      <p:ext uri="{BB962C8B-B14F-4D97-AF65-F5344CB8AC3E}">
        <p14:creationId xmlns:p14="http://schemas.microsoft.com/office/powerpoint/2010/main" val="151660519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475773" y="305549"/>
            <a:ext cx="8181728"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suitcase</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220954" y="5537180"/>
            <a:ext cx="12346080"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appetite</a:t>
            </a:r>
            <a:endParaRPr sz="115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40FB1382-0EA3-1D4E-9474-AE919F393C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7501" y="826340"/>
            <a:ext cx="2804243" cy="2804243"/>
          </a:xfrm>
          <a:prstGeom prst="rect">
            <a:avLst/>
          </a:prstGeom>
        </p:spPr>
      </p:pic>
      <p:pic>
        <p:nvPicPr>
          <p:cNvPr id="4" name="Picture 3" descr="Icon&#10;&#10;Description automatically generated">
            <a:extLst>
              <a:ext uri="{FF2B5EF4-FFF2-40B4-BE49-F238E27FC236}">
                <a16:creationId xmlns:a16="http://schemas.microsoft.com/office/drawing/2014/main" id="{B4EF2A3C-AA83-3349-BC66-4ABAFC6445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491" y="6000086"/>
            <a:ext cx="2733157" cy="2733157"/>
          </a:xfrm>
          <a:prstGeom prst="rect">
            <a:avLst/>
          </a:prstGeom>
        </p:spPr>
      </p:pic>
    </p:spTree>
    <p:extLst>
      <p:ext uri="{BB962C8B-B14F-4D97-AF65-F5344CB8AC3E}">
        <p14:creationId xmlns:p14="http://schemas.microsoft.com/office/powerpoint/2010/main" val="154161383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849507" y="803484"/>
            <a:ext cx="11999897"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unfamiliar</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448023" y="5302864"/>
            <a:ext cx="10288591"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divert</a:t>
            </a:r>
            <a:endParaRPr sz="13800" dirty="0">
              <a:latin typeface="Gill Sans MT" panose="020B0502020104020203" pitchFamily="34" charset="77"/>
            </a:endParaRPr>
          </a:p>
        </p:txBody>
      </p:sp>
      <p:pic>
        <p:nvPicPr>
          <p:cNvPr id="18" name="Picture 17">
            <a:extLst>
              <a:ext uri="{FF2B5EF4-FFF2-40B4-BE49-F238E27FC236}">
                <a16:creationId xmlns:a16="http://schemas.microsoft.com/office/drawing/2014/main" id="{DECA3512-F323-A44B-A883-546EE5274A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1083" y="917458"/>
            <a:ext cx="2867725" cy="2867725"/>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52620F3D-E882-354B-9EA1-8240FD3505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443" y="5823773"/>
            <a:ext cx="3052291" cy="3052291"/>
          </a:xfrm>
          <a:prstGeom prst="rect">
            <a:avLst/>
          </a:prstGeom>
        </p:spPr>
      </p:pic>
    </p:spTree>
    <p:extLst>
      <p:ext uri="{BB962C8B-B14F-4D97-AF65-F5344CB8AC3E}">
        <p14:creationId xmlns:p14="http://schemas.microsoft.com/office/powerpoint/2010/main" val="26492200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37215" y="76940"/>
            <a:ext cx="7513275"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mimic</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198401" y="6102456"/>
            <a:ext cx="10276489" cy="22262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convenient</a:t>
            </a:r>
            <a:endParaRPr sz="16600" dirty="0">
              <a:latin typeface="Gill Sans MT" panose="020B0502020104020203" pitchFamily="34" charset="77"/>
            </a:endParaRPr>
          </a:p>
        </p:txBody>
      </p:sp>
      <p:pic>
        <p:nvPicPr>
          <p:cNvPr id="17" name="Picture 16">
            <a:extLst>
              <a:ext uri="{FF2B5EF4-FFF2-40B4-BE49-F238E27FC236}">
                <a16:creationId xmlns:a16="http://schemas.microsoft.com/office/drawing/2014/main" id="{9AF4E898-D6A5-E74C-842C-EC2026B605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2485" y="419807"/>
            <a:ext cx="3620510" cy="3620510"/>
          </a:xfrm>
          <a:prstGeom prst="rect">
            <a:avLst/>
          </a:prstGeom>
        </p:spPr>
      </p:pic>
      <p:pic>
        <p:nvPicPr>
          <p:cNvPr id="4" name="Picture 3" descr="A picture containing text, seat, chair&#10;&#10;Description automatically generated">
            <a:extLst>
              <a:ext uri="{FF2B5EF4-FFF2-40B4-BE49-F238E27FC236}">
                <a16:creationId xmlns:a16="http://schemas.microsoft.com/office/drawing/2014/main" id="{6CDC8576-9CDD-B14D-B913-663B912FA5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509" y="5743759"/>
            <a:ext cx="3266474" cy="3266474"/>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618941" y="2274766"/>
            <a:ext cx="1883529"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dozen</a:t>
            </a:r>
            <a:endParaRPr b="1" dirty="0">
              <a:latin typeface="Gill Sans MT" panose="020B0502020104020203" pitchFamily="34" charset="77"/>
              <a:sym typeface="American Typewriter"/>
            </a:endParaRPr>
          </a:p>
        </p:txBody>
      </p:sp>
      <p:sp>
        <p:nvSpPr>
          <p:cNvPr id="134" name="office"/>
          <p:cNvSpPr txBox="1"/>
          <p:nvPr/>
        </p:nvSpPr>
        <p:spPr>
          <a:xfrm>
            <a:off x="5955584" y="3183419"/>
            <a:ext cx="121026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duo</a:t>
            </a:r>
            <a:endParaRPr dirty="0">
              <a:latin typeface="Gill Sans MT" panose="020B0502020104020203" pitchFamily="34" charset="77"/>
            </a:endParaRPr>
          </a:p>
        </p:txBody>
      </p:sp>
      <p:sp>
        <p:nvSpPr>
          <p:cNvPr id="135" name="spare"/>
          <p:cNvSpPr txBox="1"/>
          <p:nvPr/>
        </p:nvSpPr>
        <p:spPr>
          <a:xfrm>
            <a:off x="5210177" y="4033018"/>
            <a:ext cx="270106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fortnight</a:t>
            </a:r>
            <a:endParaRPr b="1" dirty="0">
              <a:latin typeface="Gill Sans MT" panose="020B0502020104020203" pitchFamily="34" charset="77"/>
              <a:sym typeface="American Typewriter"/>
            </a:endParaRPr>
          </a:p>
        </p:txBody>
      </p:sp>
      <p:sp>
        <p:nvSpPr>
          <p:cNvPr id="136" name="chipped"/>
          <p:cNvSpPr txBox="1"/>
          <p:nvPr/>
        </p:nvSpPr>
        <p:spPr>
          <a:xfrm>
            <a:off x="5646200" y="4958818"/>
            <a:ext cx="182902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talent</a:t>
            </a:r>
            <a:endParaRPr dirty="0">
              <a:latin typeface="Gill Sans MT" panose="020B0502020104020203" pitchFamily="34" charset="77"/>
            </a:endParaRPr>
          </a:p>
        </p:txBody>
      </p:sp>
      <p:sp>
        <p:nvSpPr>
          <p:cNvPr id="137" name="lift"/>
          <p:cNvSpPr txBox="1"/>
          <p:nvPr/>
        </p:nvSpPr>
        <p:spPr>
          <a:xfrm>
            <a:off x="5348851" y="5829370"/>
            <a:ext cx="242374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suitcase</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423028338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017032" y="3418118"/>
            <a:ext cx="308738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unfamiliar</a:t>
            </a:r>
            <a:endParaRPr b="1" dirty="0">
              <a:latin typeface="Gill Sans MT" panose="020B0502020104020203" pitchFamily="34" charset="77"/>
              <a:sym typeface="American Typewriter"/>
            </a:endParaRPr>
          </a:p>
        </p:txBody>
      </p:sp>
      <p:sp>
        <p:nvSpPr>
          <p:cNvPr id="140" name="tolerate"/>
          <p:cNvSpPr txBox="1"/>
          <p:nvPr/>
        </p:nvSpPr>
        <p:spPr>
          <a:xfrm>
            <a:off x="5289547" y="2522165"/>
            <a:ext cx="254236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appetite</a:t>
            </a:r>
            <a:endParaRPr dirty="0">
              <a:latin typeface="Gill Sans MT" panose="020B0502020104020203" pitchFamily="34" charset="77"/>
            </a:endParaRPr>
          </a:p>
        </p:txBody>
      </p:sp>
      <p:sp>
        <p:nvSpPr>
          <p:cNvPr id="141" name="fixation"/>
          <p:cNvSpPr txBox="1"/>
          <p:nvPr/>
        </p:nvSpPr>
        <p:spPr>
          <a:xfrm>
            <a:off x="5638997" y="4280417"/>
            <a:ext cx="184345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divert</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521370" y="5188117"/>
            <a:ext cx="196207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mimic</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4837688" y="5996646"/>
            <a:ext cx="332943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convenient</a:t>
            </a:r>
            <a:endParaRPr dirty="0">
              <a:latin typeface="Gill Sans MT" panose="020B0502020104020203" pitchFamily="34" charset="77"/>
            </a:endParaRPr>
          </a:p>
        </p:txBody>
      </p:sp>
    </p:spTree>
    <p:extLst>
      <p:ext uri="{BB962C8B-B14F-4D97-AF65-F5344CB8AC3E}">
        <p14:creationId xmlns:p14="http://schemas.microsoft.com/office/powerpoint/2010/main" val="32301381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54985" y="1309202"/>
            <a:ext cx="230832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dozen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74585" y="4284825"/>
            <a:ext cx="6238933"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If you have a dozen things, you have twelve of them.</a:t>
            </a:r>
            <a:endParaRPr sz="4000" dirty="0">
              <a:latin typeface="Gill Sans MT" panose="020B0502020104020203" pitchFamily="34" charset="77"/>
            </a:endParaRPr>
          </a:p>
        </p:txBody>
      </p:sp>
      <p:sp>
        <p:nvSpPr>
          <p:cNvPr id="155" name="The was a tear in Freddie’s new school jumper."/>
          <p:cNvSpPr txBox="1"/>
          <p:nvPr/>
        </p:nvSpPr>
        <p:spPr>
          <a:xfrm>
            <a:off x="-25844" y="6596410"/>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children used a </a:t>
            </a:r>
            <a:r>
              <a:rPr lang="en-GB" sz="4000" b="1" dirty="0">
                <a:latin typeface="Gill Sans MT" panose="020B0502020104020203" pitchFamily="34" charset="77"/>
              </a:rPr>
              <a:t>dozen</a:t>
            </a:r>
            <a:r>
              <a:rPr lang="en-GB" sz="4000" dirty="0">
                <a:latin typeface="Gill Sans MT" panose="020B0502020104020203" pitchFamily="34" charset="77"/>
              </a:rPr>
              <a:t> eggs to create a cake.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doz-en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6" name="Picture 5" descr="Icon&#10;&#10;Description automatically generated">
            <a:extLst>
              <a:ext uri="{FF2B5EF4-FFF2-40B4-BE49-F238E27FC236}">
                <a16:creationId xmlns:a16="http://schemas.microsoft.com/office/drawing/2014/main" id="{58301D2B-85B6-3441-8EE0-1483655EF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6212" y="2385749"/>
            <a:ext cx="4615631" cy="4615631"/>
          </a:xfrm>
          <a:prstGeom prst="rect">
            <a:avLst/>
          </a:prstGeom>
        </p:spPr>
      </p:pic>
      <p:graphicFrame>
        <p:nvGraphicFramePr>
          <p:cNvPr id="4" name="Table 2">
            <a:extLst>
              <a:ext uri="{FF2B5EF4-FFF2-40B4-BE49-F238E27FC236}">
                <a16:creationId xmlns:a16="http://schemas.microsoft.com/office/drawing/2014/main" id="{94518B16-6AD4-BF11-A90B-239F6FBE689A}"/>
              </a:ext>
            </a:extLst>
          </p:cNvPr>
          <p:cNvGraphicFramePr>
            <a:graphicFrameLocks noGrp="1"/>
          </p:cNvGraphicFramePr>
          <p:nvPr>
            <p:extLst>
              <p:ext uri="{D42A27DB-BD31-4B8C-83A1-F6EECF244321}">
                <p14:modId xmlns:p14="http://schemas.microsoft.com/office/powerpoint/2010/main" val="195283072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twelve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cousin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baker’s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few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257341" y="1309202"/>
            <a:ext cx="150361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duo</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15776" y="4006950"/>
            <a:ext cx="6078413"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You can refer to two people together as a duo, especially when they have something in common.</a:t>
            </a:r>
            <a:endParaRPr sz="3600" dirty="0">
              <a:latin typeface="Gill Sans MT" panose="020B0502020104020203" pitchFamily="34" charset="77"/>
            </a:endParaRPr>
          </a:p>
        </p:txBody>
      </p:sp>
      <p:sp>
        <p:nvSpPr>
          <p:cNvPr id="155" name="The was a tear in Freddie’s new school jumper."/>
          <p:cNvSpPr txBox="1"/>
          <p:nvPr/>
        </p:nvSpPr>
        <p:spPr>
          <a:xfrm>
            <a:off x="0" y="6506089"/>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brave </a:t>
            </a:r>
            <a:r>
              <a:rPr lang="en-GB" sz="4000" b="1" dirty="0">
                <a:latin typeface="Gill Sans MT" panose="020B0502020104020203" pitchFamily="34" charset="77"/>
              </a:rPr>
              <a:t>duo</a:t>
            </a:r>
            <a:r>
              <a:rPr lang="en-GB" sz="4000" dirty="0">
                <a:latin typeface="Gill Sans MT" panose="020B0502020104020203" pitchFamily="34" charset="77"/>
              </a:rPr>
              <a:t> explored the caves.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duo</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Icon&#10;&#10;Description automatically generated">
            <a:extLst>
              <a:ext uri="{FF2B5EF4-FFF2-40B4-BE49-F238E27FC236}">
                <a16:creationId xmlns:a16="http://schemas.microsoft.com/office/drawing/2014/main" id="{FC3E1D3E-8A9C-BC4D-BEEC-483812258B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5888" y="2688979"/>
            <a:ext cx="3637480" cy="3637480"/>
          </a:xfrm>
          <a:prstGeom prst="rect">
            <a:avLst/>
          </a:prstGeom>
        </p:spPr>
      </p:pic>
      <p:graphicFrame>
        <p:nvGraphicFramePr>
          <p:cNvPr id="3" name="Table 2">
            <a:extLst>
              <a:ext uri="{FF2B5EF4-FFF2-40B4-BE49-F238E27FC236}">
                <a16:creationId xmlns:a16="http://schemas.microsoft.com/office/drawing/2014/main" id="{A35573EA-91B3-0F01-E13D-090723DFF350}"/>
              </a:ext>
            </a:extLst>
          </p:cNvPr>
          <p:cNvGraphicFramePr>
            <a:graphicFrameLocks noGrp="1"/>
          </p:cNvGraphicFramePr>
          <p:nvPr>
            <p:extLst>
              <p:ext uri="{D42A27DB-BD31-4B8C-83A1-F6EECF244321}">
                <p14:modId xmlns:p14="http://schemas.microsoft.com/office/powerpoint/2010/main" val="170689706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pair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owe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dynamic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two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unlikely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382899" y="1309202"/>
            <a:ext cx="325249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fortnight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5079" y="4286888"/>
            <a:ext cx="5693016"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fortnight is a period of two weeks.</a:t>
            </a:r>
            <a:endParaRPr sz="3600" dirty="0">
              <a:latin typeface="Gill Sans MT" panose="020B0502020104020203" pitchFamily="34" charset="77"/>
            </a:endParaRPr>
          </a:p>
        </p:txBody>
      </p:sp>
      <p:sp>
        <p:nvSpPr>
          <p:cNvPr id="155" name="The was a tear in Freddie’s new school jumper."/>
          <p:cNvSpPr txBox="1"/>
          <p:nvPr/>
        </p:nvSpPr>
        <p:spPr>
          <a:xfrm>
            <a:off x="0" y="6675838"/>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Jenn was going to her caravan for a </a:t>
            </a:r>
            <a:r>
              <a:rPr lang="en-GB" sz="4000" b="1" dirty="0">
                <a:latin typeface="Gill Sans MT" panose="020B0502020104020203" pitchFamily="34" charset="77"/>
              </a:rPr>
              <a:t>fortnight</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fort-night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54323F63-F245-954E-B7B7-1A47D233D4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0405" y="2500292"/>
            <a:ext cx="3935107" cy="3935107"/>
          </a:xfrm>
          <a:prstGeom prst="rect">
            <a:avLst/>
          </a:prstGeom>
        </p:spPr>
      </p:pic>
      <p:graphicFrame>
        <p:nvGraphicFramePr>
          <p:cNvPr id="3" name="Table 2">
            <a:extLst>
              <a:ext uri="{FF2B5EF4-FFF2-40B4-BE49-F238E27FC236}">
                <a16:creationId xmlns:a16="http://schemas.microsoft.com/office/drawing/2014/main" id="{7623E2C8-F7FE-18FC-DE94-E0BC2D44723A}"/>
              </a:ext>
            </a:extLst>
          </p:cNvPr>
          <p:cNvGraphicFramePr>
            <a:graphicFrameLocks noGrp="1"/>
          </p:cNvGraphicFramePr>
          <p:nvPr>
            <p:extLst>
              <p:ext uri="{D42A27DB-BD31-4B8C-83A1-F6EECF244321}">
                <p14:modId xmlns:p14="http://schemas.microsoft.com/office/powerpoint/2010/main" val="60102324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fourteen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whole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two weeks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holiday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30320" y="1309202"/>
            <a:ext cx="215764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talent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0857" y="4257835"/>
            <a:ext cx="6564107" cy="14568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400" dirty="0">
                <a:latin typeface="Gill Sans MT" panose="020B0502020104020203" pitchFamily="34" charset="77"/>
              </a:rPr>
              <a:t>Talent is the natural ability to do something well.</a:t>
            </a:r>
            <a:endParaRPr sz="4800" dirty="0">
              <a:latin typeface="Gill Sans MT" panose="020B0502020104020203" pitchFamily="34" charset="77"/>
            </a:endParaRPr>
          </a:p>
        </p:txBody>
      </p:sp>
      <p:sp>
        <p:nvSpPr>
          <p:cNvPr id="155" name="The was a tear in Freddie’s new school jumper."/>
          <p:cNvSpPr txBox="1"/>
          <p:nvPr/>
        </p:nvSpPr>
        <p:spPr>
          <a:xfrm>
            <a:off x="0" y="655919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Everyone was excited for the </a:t>
            </a:r>
            <a:r>
              <a:rPr lang="en-GB" sz="4000" b="1" dirty="0">
                <a:latin typeface="Gill Sans MT" panose="020B0502020104020203" pitchFamily="34" charset="77"/>
              </a:rPr>
              <a:t>talent</a:t>
            </a:r>
            <a:r>
              <a:rPr lang="en-GB" sz="4000" dirty="0">
                <a:latin typeface="Gill Sans MT" panose="020B0502020104020203" pitchFamily="34" charset="77"/>
              </a:rPr>
              <a:t> show.</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tal-ent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Icon&#10;&#10;Description automatically generated">
            <a:extLst>
              <a:ext uri="{FF2B5EF4-FFF2-40B4-BE49-F238E27FC236}">
                <a16:creationId xmlns:a16="http://schemas.microsoft.com/office/drawing/2014/main" id="{964AEA1D-3A32-8549-9A4E-9141874050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6702" y="2251069"/>
            <a:ext cx="3701736" cy="3701736"/>
          </a:xfrm>
          <a:prstGeom prst="rect">
            <a:avLst/>
          </a:prstGeom>
        </p:spPr>
      </p:pic>
      <p:graphicFrame>
        <p:nvGraphicFramePr>
          <p:cNvPr id="4" name="Table 3">
            <a:extLst>
              <a:ext uri="{FF2B5EF4-FFF2-40B4-BE49-F238E27FC236}">
                <a16:creationId xmlns:a16="http://schemas.microsoft.com/office/drawing/2014/main" id="{762F93F3-55E1-8F8D-67C1-BB9CE49D5437}"/>
              </a:ext>
            </a:extLst>
          </p:cNvPr>
          <p:cNvGraphicFramePr>
            <a:graphicFrameLocks noGrp="1"/>
          </p:cNvGraphicFramePr>
          <p:nvPr>
            <p:extLst>
              <p:ext uri="{D42A27DB-BD31-4B8C-83A1-F6EECF244321}">
                <p14:modId xmlns:p14="http://schemas.microsoft.com/office/powerpoint/2010/main" val="70046350"/>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ability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gallant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raw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knack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balance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reveal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91660384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38400" y="1309202"/>
            <a:ext cx="2941511"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suitcase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0" y="3780936"/>
            <a:ext cx="6790637"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suitcase is a box or bag with a handle and a hard frame in which you carry your clothes when you are travelling.</a:t>
            </a:r>
          </a:p>
        </p:txBody>
      </p:sp>
      <p:sp>
        <p:nvSpPr>
          <p:cNvPr id="155" name="The was a tear in Freddie’s new school jumper."/>
          <p:cNvSpPr txBox="1"/>
          <p:nvPr/>
        </p:nvSpPr>
        <p:spPr>
          <a:xfrm>
            <a:off x="0" y="6637323"/>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Juan packed his clothes into a </a:t>
            </a:r>
            <a:r>
              <a:rPr lang="en-GB" sz="4000" b="1" dirty="0">
                <a:latin typeface="Gill Sans MT" panose="020B0502020104020203" pitchFamily="34" charset="77"/>
              </a:rPr>
              <a:t>suitcase</a:t>
            </a:r>
            <a:r>
              <a:rPr lang="en-GB" sz="4000" dirty="0">
                <a:latin typeface="Gill Sans MT" panose="020B0502020104020203" pitchFamily="34" charset="77"/>
              </a:rPr>
              <a:t> for his holiday.</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suit-case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44167854-E7AF-CD4C-AEE9-62884D61C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6398" y="2486201"/>
            <a:ext cx="3623115" cy="3623115"/>
          </a:xfrm>
          <a:prstGeom prst="rect">
            <a:avLst/>
          </a:prstGeom>
        </p:spPr>
      </p:pic>
      <p:graphicFrame>
        <p:nvGraphicFramePr>
          <p:cNvPr id="3" name="Table 2">
            <a:extLst>
              <a:ext uri="{FF2B5EF4-FFF2-40B4-BE49-F238E27FC236}">
                <a16:creationId xmlns:a16="http://schemas.microsoft.com/office/drawing/2014/main" id="{1C1B53A2-DD12-7EB8-71E8-A0F649319FAF}"/>
              </a:ext>
            </a:extLst>
          </p:cNvPr>
          <p:cNvGraphicFramePr>
            <a:graphicFrameLocks noGrp="1"/>
          </p:cNvGraphicFramePr>
          <p:nvPr>
            <p:extLst>
              <p:ext uri="{D42A27DB-BD31-4B8C-83A1-F6EECF244321}">
                <p14:modId xmlns:p14="http://schemas.microsoft.com/office/powerpoint/2010/main" val="103755768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rucksack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trace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travel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holdall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full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15813</TotalTime>
  <Words>1228</Words>
  <Application>Microsoft Macintosh PowerPoint</Application>
  <PresentationFormat>Custom</PresentationFormat>
  <Paragraphs>319</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510</cp:revision>
  <dcterms:modified xsi:type="dcterms:W3CDTF">2026-03-31T07:22:15Z</dcterms:modified>
</cp:coreProperties>
</file>