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504" r:id="rId6"/>
    <p:sldId id="505" r:id="rId7"/>
    <p:sldId id="506" r:id="rId8"/>
    <p:sldId id="275" r:id="rId9"/>
    <p:sldId id="507" r:id="rId10"/>
    <p:sldId id="508" r:id="rId11"/>
    <p:sldId id="509" r:id="rId12"/>
    <p:sldId id="510" r:id="rId13"/>
    <p:sldId id="511" r:id="rId14"/>
    <p:sldId id="512" r:id="rId15"/>
    <p:sldId id="513" r:id="rId16"/>
    <p:sldId id="291" r:id="rId17"/>
    <p:sldId id="514" r:id="rId18"/>
    <p:sldId id="292" r:id="rId19"/>
    <p:sldId id="293" r:id="rId20"/>
    <p:sldId id="284" r:id="rId21"/>
    <p:sldId id="294" r:id="rId22"/>
    <p:sldId id="285" r:id="rId23"/>
    <p:sldId id="286" r:id="rId24"/>
    <p:sldId id="287" r:id="rId25"/>
    <p:sldId id="515"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5292"/>
  </p:normalViewPr>
  <p:slideViewPr>
    <p:cSldViewPr snapToGrid="0" snapToObjects="1">
      <p:cViewPr varScale="1">
        <p:scale>
          <a:sx n="81" d="100"/>
          <a:sy n="81" d="100"/>
        </p:scale>
        <p:origin x="736" y="2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3955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0.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210119" y="3226831"/>
            <a:ext cx="6968254"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28</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dirty="0">
                <a:latin typeface="Gill Sans MT" panose="020B0502020104020203" pitchFamily="34" charset="77"/>
              </a:rPr>
              <a:t>30th</a:t>
            </a:r>
            <a:r>
              <a:rPr dirty="0">
                <a:latin typeface="Gill Sans MT" panose="020B0502020104020203" pitchFamily="34" charset="77"/>
              </a:rPr>
              <a:t> </a:t>
            </a:r>
            <a:r>
              <a:rPr lang="en-GB" dirty="0">
                <a:latin typeface="Gill Sans MT" panose="020B0502020104020203" pitchFamily="34" charset="77"/>
              </a:rPr>
              <a:t>March</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461047" y="1309202"/>
            <a:ext cx="197169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flood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69497" y="4226066"/>
            <a:ext cx="7106699"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an emotion, feeling, or thought floods you, you suddenly feel it very intensely. If feelings or memories flood back, you suddenly remember them very clearly.</a:t>
            </a:r>
            <a:endParaRPr sz="3200" dirty="0">
              <a:latin typeface="Gill Sans MT" panose="020B0502020104020203" pitchFamily="34" charset="77"/>
            </a:endParaRPr>
          </a:p>
        </p:txBody>
      </p:sp>
      <p:sp>
        <p:nvSpPr>
          <p:cNvPr id="155" name="The was a tear in Freddie’s new school jumper."/>
          <p:cNvSpPr txBox="1"/>
          <p:nvPr/>
        </p:nvSpPr>
        <p:spPr>
          <a:xfrm>
            <a:off x="5112" y="6846290"/>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Pride </a:t>
            </a:r>
            <a:r>
              <a:rPr lang="en-GB" sz="4000" b="1" dirty="0">
                <a:latin typeface="Gill Sans MT" panose="020B0502020104020203" pitchFamily="34" charset="77"/>
              </a:rPr>
              <a:t>flooded</a:t>
            </a:r>
            <a:r>
              <a:rPr lang="en-GB" sz="4000" dirty="0">
                <a:latin typeface="Gill Sans MT" panose="020B0502020104020203" pitchFamily="34" charset="77"/>
              </a:rPr>
              <a:t> Jennifer’s heart; she had succeeded.</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flood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21238821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fill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drought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blood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unleash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overflow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shortage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wood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quickly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4A20BE01-631D-0D47-9791-5E14E3E152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5141" y="2699126"/>
            <a:ext cx="3798752" cy="3798752"/>
          </a:xfrm>
          <a:prstGeom prst="rect">
            <a:avLst/>
          </a:prstGeom>
        </p:spPr>
      </p:pic>
    </p:spTree>
    <p:extLst>
      <p:ext uri="{BB962C8B-B14F-4D97-AF65-F5344CB8AC3E}">
        <p14:creationId xmlns:p14="http://schemas.microsoft.com/office/powerpoint/2010/main" val="103139408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411771" y="1309202"/>
            <a:ext cx="3194785"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sarcastic</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2391" y="4231653"/>
            <a:ext cx="6355224"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Someone who is sarcastic says or does the opposite of what they really mean in order to mock or insult someone.</a:t>
            </a:r>
            <a:endParaRPr sz="3200" dirty="0">
              <a:latin typeface="Gill Sans MT" panose="020B0502020104020203" pitchFamily="34" charset="77"/>
            </a:endParaRPr>
          </a:p>
        </p:txBody>
      </p:sp>
      <p:sp>
        <p:nvSpPr>
          <p:cNvPr id="155" name="The was a tear in Freddie’s new school jumper."/>
          <p:cNvSpPr txBox="1"/>
          <p:nvPr/>
        </p:nvSpPr>
        <p:spPr>
          <a:xfrm>
            <a:off x="0" y="6798270"/>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Fiona was being </a:t>
            </a:r>
            <a:r>
              <a:rPr lang="en-GB" sz="4000" b="1" dirty="0">
                <a:latin typeface="Gill Sans MT" panose="020B0502020104020203" pitchFamily="34" charset="77"/>
              </a:rPr>
              <a:t>sarcastic</a:t>
            </a:r>
            <a:r>
              <a:rPr lang="en-GB" sz="4000" dirty="0">
                <a:latin typeface="Gill Sans MT" panose="020B0502020104020203" pitchFamily="34" charset="77"/>
              </a:rPr>
              <a:t> when she said, “Well done!"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sar</a:t>
            </a:r>
            <a:r>
              <a:rPr lang="en-GB" dirty="0">
                <a:latin typeface="Gill Sans MT" panose="020B0502020104020203" pitchFamily="34" charset="77"/>
              </a:rPr>
              <a:t>-</a:t>
            </a:r>
            <a:r>
              <a:rPr lang="en-GB" dirty="0" err="1">
                <a:latin typeface="Gill Sans MT" panose="020B0502020104020203" pitchFamily="34" charset="77"/>
              </a:rPr>
              <a:t>cas</a:t>
            </a:r>
            <a:r>
              <a:rPr lang="en-GB" dirty="0">
                <a:latin typeface="Gill Sans MT" panose="020B0502020104020203" pitchFamily="34" charset="77"/>
              </a:rPr>
              <a:t>-tic</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68381925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scornful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anti-</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plastic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excessive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cutting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dirty="0">
                          <a:latin typeface="Gill Sans MT" panose="020B0502020104020203" pitchFamily="34" charset="77"/>
                        </a:rPr>
                        <a:t>-</a:t>
                      </a:r>
                      <a:r>
                        <a:rPr lang="en-GB" sz="2600" dirty="0" err="1">
                          <a:latin typeface="Gill Sans MT" panose="020B0502020104020203" pitchFamily="34" charset="77"/>
                        </a:rPr>
                        <a:t>asm</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elastic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subtle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Icon&#10;&#10;Description automatically generated">
            <a:extLst>
              <a:ext uri="{FF2B5EF4-FFF2-40B4-BE49-F238E27FC236}">
                <a16:creationId xmlns:a16="http://schemas.microsoft.com/office/drawing/2014/main" id="{202AC906-44CF-5D40-B97C-BB82FD9083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8919" y="2630466"/>
            <a:ext cx="3802831" cy="3802831"/>
          </a:xfrm>
          <a:prstGeom prst="rect">
            <a:avLst/>
          </a:prstGeom>
        </p:spPr>
      </p:pic>
    </p:spTree>
    <p:extLst>
      <p:ext uri="{BB962C8B-B14F-4D97-AF65-F5344CB8AC3E}">
        <p14:creationId xmlns:p14="http://schemas.microsoft.com/office/powerpoint/2010/main" val="274892301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86521" y="1309202"/>
            <a:ext cx="2548775"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debate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46934" y="4008506"/>
            <a:ext cx="5909674"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debate is a discussion about a subject on which people have different views.</a:t>
            </a:r>
            <a:endParaRPr sz="3600" dirty="0">
              <a:latin typeface="Gill Sans MT" panose="020B0502020104020203" pitchFamily="34" charset="77"/>
            </a:endParaRPr>
          </a:p>
        </p:txBody>
      </p:sp>
      <p:sp>
        <p:nvSpPr>
          <p:cNvPr id="155" name="The was a tear in Freddie’s new school jumper."/>
          <p:cNvSpPr txBox="1"/>
          <p:nvPr/>
        </p:nvSpPr>
        <p:spPr>
          <a:xfrm>
            <a:off x="0" y="6841268"/>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a:t>
            </a:r>
            <a:r>
              <a:rPr lang="en-GB" sz="4000" b="1" dirty="0">
                <a:latin typeface="Gill Sans MT" panose="020B0502020104020203" pitchFamily="34" charset="77"/>
              </a:rPr>
              <a:t>debated</a:t>
            </a:r>
            <a:r>
              <a:rPr lang="en-GB" sz="4000" dirty="0">
                <a:latin typeface="Gill Sans MT" panose="020B0502020104020203" pitchFamily="34" charset="77"/>
              </a:rPr>
              <a:t> what the best subject in school was.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de-bate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127521608"/>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discuss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great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heated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dispute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create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political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732F8FF0-D14F-1141-BD74-CFAE668AE4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5522" y="2938858"/>
            <a:ext cx="3599630" cy="3599630"/>
          </a:xfrm>
          <a:prstGeom prst="rect">
            <a:avLst/>
          </a:prstGeom>
        </p:spPr>
      </p:pic>
    </p:spTree>
    <p:extLst>
      <p:ext uri="{BB962C8B-B14F-4D97-AF65-F5344CB8AC3E}">
        <p14:creationId xmlns:p14="http://schemas.microsoft.com/office/powerpoint/2010/main" val="192708643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358840" y="1309202"/>
            <a:ext cx="382316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perfection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3433" y="3750164"/>
            <a:ext cx="6521849"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say that something is perfection, you mean that you think it is as good as it could possibly be.</a:t>
            </a:r>
            <a:endParaRPr sz="3600" dirty="0">
              <a:latin typeface="Gill Sans MT" panose="020B0502020104020203" pitchFamily="34" charset="77"/>
            </a:endParaRPr>
          </a:p>
        </p:txBody>
      </p:sp>
      <p:sp>
        <p:nvSpPr>
          <p:cNvPr id="155" name="The was a tear in Freddie’s new school jumper."/>
          <p:cNvSpPr txBox="1"/>
          <p:nvPr/>
        </p:nvSpPr>
        <p:spPr>
          <a:xfrm>
            <a:off x="0" y="6865161"/>
            <a:ext cx="12999689"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The cake and custard was </a:t>
            </a:r>
            <a:r>
              <a:rPr lang="en-GB" b="1" dirty="0">
                <a:latin typeface="Gill Sans MT" panose="020B0502020104020203" pitchFamily="34" charset="77"/>
              </a:rPr>
              <a:t>perfection</a:t>
            </a:r>
            <a:r>
              <a:rPr lang="en-GB" dirty="0">
                <a:latin typeface="Gill Sans MT" panose="020B0502020104020203" pitchFamily="34" charset="77"/>
              </a:rPr>
              <a:t>; it was heavenly.</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per-</a:t>
            </a:r>
            <a:r>
              <a:rPr lang="en-GB" dirty="0" err="1">
                <a:latin typeface="Gill Sans MT" panose="020B0502020104020203" pitchFamily="34" charset="77"/>
              </a:rPr>
              <a:t>fec</a:t>
            </a:r>
            <a:r>
              <a:rPr lang="en-GB" dirty="0">
                <a:latin typeface="Gill Sans MT" panose="020B0502020104020203" pitchFamily="34" charset="77"/>
              </a:rPr>
              <a:t>-</a:t>
            </a:r>
            <a:r>
              <a:rPr lang="en-GB" dirty="0" err="1">
                <a:latin typeface="Gill Sans MT" panose="020B0502020104020203" pitchFamily="34" charset="77"/>
              </a:rPr>
              <a:t>tion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841434896"/>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excellence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ist</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section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flawless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magnificence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-ism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direction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chase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A picture containing text, tableware, vector graphics, dishware&#10;&#10;Description automatically generated">
            <a:extLst>
              <a:ext uri="{FF2B5EF4-FFF2-40B4-BE49-F238E27FC236}">
                <a16:creationId xmlns:a16="http://schemas.microsoft.com/office/drawing/2014/main" id="{EBF27E59-F75E-4E43-9E78-02FEFCB05F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9231" y="2182175"/>
            <a:ext cx="4412913" cy="4412913"/>
          </a:xfrm>
          <a:prstGeom prst="rect">
            <a:avLst/>
          </a:prstGeom>
        </p:spPr>
      </p:pic>
    </p:spTree>
    <p:extLst>
      <p:ext uri="{BB962C8B-B14F-4D97-AF65-F5344CB8AC3E}">
        <p14:creationId xmlns:p14="http://schemas.microsoft.com/office/powerpoint/2010/main" val="367204904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16484" y="1309202"/>
            <a:ext cx="247824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propel</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6259" y="4134439"/>
            <a:ext cx="5887836"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propel something in a particular direction means to cause it to move in that direction.</a:t>
            </a:r>
            <a:endParaRPr sz="3600" dirty="0">
              <a:latin typeface="Gill Sans MT" panose="020B0502020104020203" pitchFamily="34" charset="77"/>
            </a:endParaRPr>
          </a:p>
        </p:txBody>
      </p:sp>
      <p:sp>
        <p:nvSpPr>
          <p:cNvPr id="155" name="The was a tear in Freddie’s new school jumper."/>
          <p:cNvSpPr txBox="1"/>
          <p:nvPr/>
        </p:nvSpPr>
        <p:spPr>
          <a:xfrm>
            <a:off x="5112" y="682416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wind </a:t>
            </a:r>
            <a:r>
              <a:rPr lang="en-GB" sz="4000" b="1" dirty="0">
                <a:latin typeface="Gill Sans MT" panose="020B0502020104020203" pitchFamily="34" charset="77"/>
              </a:rPr>
              <a:t>propelled</a:t>
            </a:r>
            <a:r>
              <a:rPr lang="en-GB" sz="4000" dirty="0">
                <a:latin typeface="Gill Sans MT" panose="020B0502020104020203" pitchFamily="34" charset="77"/>
              </a:rPr>
              <a:t> the boat towards the rocks.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pro-pel</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03665991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thrust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forcefully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drive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spell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foward</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A picture containing icon&#10;&#10;Description automatically generated">
            <a:extLst>
              <a:ext uri="{FF2B5EF4-FFF2-40B4-BE49-F238E27FC236}">
                <a16:creationId xmlns:a16="http://schemas.microsoft.com/office/drawing/2014/main" id="{8E141517-8696-9243-B205-019A53F0C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1766" y="2641112"/>
            <a:ext cx="3695781" cy="3695781"/>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7043615E-1B96-0545-A656-BDE30C7D40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07428" y="4283107"/>
            <a:ext cx="1987581" cy="1987581"/>
          </a:xfrm>
          <a:prstGeom prst="rect">
            <a:avLst/>
          </a:prstGeom>
        </p:spPr>
      </p:pic>
    </p:spTree>
    <p:extLst>
      <p:ext uri="{BB962C8B-B14F-4D97-AF65-F5344CB8AC3E}">
        <p14:creationId xmlns:p14="http://schemas.microsoft.com/office/powerpoint/2010/main" val="51625207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9612383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lunch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damage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blame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neighbour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7951700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sarcastic</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debate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perfection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propel</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58070317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apology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lunch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damage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blame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neighbour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232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To *** an object means to break it, spoil it physically, or stop it from working properly.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 a person or thing for something bad, you believe or say that they are responsible for it or that they caused it.</a:t>
                      </a:r>
                      <a:endParaRPr lang="en-GB" sz="24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An *** is something that you say or write in order to tell someone that you are sorry that you have hurt them or caused trouble for them.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Your *** is someone who lives near you.</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 is the meal that you have in the middle of the day.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9" name="Picture 18" descr="Icon&#10;&#10;Description automatically generated">
            <a:extLst>
              <a:ext uri="{FF2B5EF4-FFF2-40B4-BE49-F238E27FC236}">
                <a16:creationId xmlns:a16="http://schemas.microsoft.com/office/drawing/2014/main" id="{15224B6E-CA74-1746-B10B-6DC7AE6328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95947" y="5113304"/>
            <a:ext cx="1046606" cy="1046606"/>
          </a:xfrm>
          <a:prstGeom prst="rect">
            <a:avLst/>
          </a:prstGeom>
        </p:spPr>
      </p:pic>
      <p:pic>
        <p:nvPicPr>
          <p:cNvPr id="20" name="Picture 19">
            <a:extLst>
              <a:ext uri="{FF2B5EF4-FFF2-40B4-BE49-F238E27FC236}">
                <a16:creationId xmlns:a16="http://schemas.microsoft.com/office/drawing/2014/main" id="{6EAC2F01-7136-9546-AB69-09D5E8F664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95947" y="7716914"/>
            <a:ext cx="1046606" cy="1046606"/>
          </a:xfrm>
          <a:prstGeom prst="rect">
            <a:avLst/>
          </a:prstGeom>
        </p:spPr>
      </p:pic>
      <p:pic>
        <p:nvPicPr>
          <p:cNvPr id="26" name="Picture 25">
            <a:extLst>
              <a:ext uri="{FF2B5EF4-FFF2-40B4-BE49-F238E27FC236}">
                <a16:creationId xmlns:a16="http://schemas.microsoft.com/office/drawing/2014/main" id="{E463C453-8180-FE44-A5A2-797A1FBAF6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65525" y="2576759"/>
            <a:ext cx="926181" cy="926181"/>
          </a:xfrm>
          <a:prstGeom prst="rect">
            <a:avLst/>
          </a:prstGeom>
        </p:spPr>
      </p:pic>
      <p:pic>
        <p:nvPicPr>
          <p:cNvPr id="27" name="Picture 26">
            <a:extLst>
              <a:ext uri="{FF2B5EF4-FFF2-40B4-BE49-F238E27FC236}">
                <a16:creationId xmlns:a16="http://schemas.microsoft.com/office/drawing/2014/main" id="{D7BEA7B6-6264-CF4F-B4A7-EC8D6BB84F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12451" y="3732515"/>
            <a:ext cx="1213597" cy="1213597"/>
          </a:xfrm>
          <a:prstGeom prst="rect">
            <a:avLst/>
          </a:prstGeom>
        </p:spPr>
      </p:pic>
      <p:pic>
        <p:nvPicPr>
          <p:cNvPr id="28" name="Picture 27">
            <a:extLst>
              <a:ext uri="{FF2B5EF4-FFF2-40B4-BE49-F238E27FC236}">
                <a16:creationId xmlns:a16="http://schemas.microsoft.com/office/drawing/2014/main" id="{27FA4CD2-F25E-6246-9414-F4777BE7EBE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88828" y="6327102"/>
            <a:ext cx="1213597" cy="1213597"/>
          </a:xfrm>
          <a:prstGeom prst="rect">
            <a:avLst/>
          </a:prstGeom>
        </p:spPr>
      </p:pic>
    </p:spTree>
    <p:extLst>
      <p:ext uri="{BB962C8B-B14F-4D97-AF65-F5344CB8AC3E}">
        <p14:creationId xmlns:p14="http://schemas.microsoft.com/office/powerpoint/2010/main" val="401571498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flood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sarcastic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debate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perfection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propel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232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say that something is ***, you mean that you think it is as good as it could possibly be.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A *** is a discussion about a subject on which people have different views.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an emotion, feeling, or thought *** you, you suddenly feel it very intensely. If feelings or memories *** back, you suddenly remember them very clearly.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To *** something in a particular direction means to cause it to move in that direction.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Someone who is *** says or does the opposite of what they really mean in order to mock or insult someone.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9" name="Picture 18" descr="Icon&#10;&#10;Description automatically generated">
            <a:extLst>
              <a:ext uri="{FF2B5EF4-FFF2-40B4-BE49-F238E27FC236}">
                <a16:creationId xmlns:a16="http://schemas.microsoft.com/office/drawing/2014/main" id="{09023773-F934-3B4E-9031-5C0A82C4C1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95948" y="5267171"/>
            <a:ext cx="1004327" cy="1004327"/>
          </a:xfrm>
          <a:prstGeom prst="rect">
            <a:avLst/>
          </a:prstGeom>
        </p:spPr>
      </p:pic>
      <p:pic>
        <p:nvPicPr>
          <p:cNvPr id="20" name="Picture 19" descr="Icon&#10;&#10;Description automatically generated">
            <a:extLst>
              <a:ext uri="{FF2B5EF4-FFF2-40B4-BE49-F238E27FC236}">
                <a16:creationId xmlns:a16="http://schemas.microsoft.com/office/drawing/2014/main" id="{935045BC-6CC7-DA4C-B811-9D81699ED0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95948" y="7814827"/>
            <a:ext cx="1004327" cy="1004327"/>
          </a:xfrm>
          <a:prstGeom prst="rect">
            <a:avLst/>
          </a:prstGeom>
        </p:spPr>
      </p:pic>
      <p:pic>
        <p:nvPicPr>
          <p:cNvPr id="21" name="Picture 20" descr="Icon&#10;&#10;Description automatically generated">
            <a:extLst>
              <a:ext uri="{FF2B5EF4-FFF2-40B4-BE49-F238E27FC236}">
                <a16:creationId xmlns:a16="http://schemas.microsoft.com/office/drawing/2014/main" id="{4CF15C5B-0798-A14A-8DF9-CE2F583DBE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7127" y="3915245"/>
            <a:ext cx="1004327" cy="1004327"/>
          </a:xfrm>
          <a:prstGeom prst="rect">
            <a:avLst/>
          </a:prstGeom>
        </p:spPr>
      </p:pic>
      <p:pic>
        <p:nvPicPr>
          <p:cNvPr id="25" name="Picture 24" descr="A picture containing text, tableware, vector graphics, dishware&#10;&#10;Description automatically generated">
            <a:extLst>
              <a:ext uri="{FF2B5EF4-FFF2-40B4-BE49-F238E27FC236}">
                <a16:creationId xmlns:a16="http://schemas.microsoft.com/office/drawing/2014/main" id="{90184B67-CB9C-9540-BE40-68270FDA872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95948" y="2551385"/>
            <a:ext cx="1062694" cy="1062694"/>
          </a:xfrm>
          <a:prstGeom prst="rect">
            <a:avLst/>
          </a:prstGeom>
        </p:spPr>
      </p:pic>
      <p:pic>
        <p:nvPicPr>
          <p:cNvPr id="26" name="Picture 25" descr="A picture containing icon&#10;&#10;Description automatically generated">
            <a:extLst>
              <a:ext uri="{FF2B5EF4-FFF2-40B4-BE49-F238E27FC236}">
                <a16:creationId xmlns:a16="http://schemas.microsoft.com/office/drawing/2014/main" id="{32AB4BCD-8229-2648-8096-58B3174EF6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95947" y="6462901"/>
            <a:ext cx="1004327" cy="1004327"/>
          </a:xfrm>
          <a:prstGeom prst="rect">
            <a:avLst/>
          </a:prstGeom>
        </p:spPr>
      </p:pic>
    </p:spTree>
    <p:extLst>
      <p:ext uri="{BB962C8B-B14F-4D97-AF65-F5344CB8AC3E}">
        <p14:creationId xmlns:p14="http://schemas.microsoft.com/office/powerpoint/2010/main" val="25981199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608824" y="3085008"/>
            <a:ext cx="238046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apology</a:t>
            </a:r>
            <a:endParaRPr b="1" dirty="0">
              <a:latin typeface="Gill Sans MT" panose="020B0502020104020203" pitchFamily="34" charset="77"/>
              <a:sym typeface="American Typewriter"/>
            </a:endParaRPr>
          </a:p>
        </p:txBody>
      </p:sp>
      <p:sp>
        <p:nvSpPr>
          <p:cNvPr id="134" name="office"/>
          <p:cNvSpPr txBox="1"/>
          <p:nvPr/>
        </p:nvSpPr>
        <p:spPr>
          <a:xfrm>
            <a:off x="2955080" y="3993661"/>
            <a:ext cx="168796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lunch</a:t>
            </a:r>
            <a:endParaRPr dirty="0">
              <a:latin typeface="Gill Sans MT" panose="020B0502020104020203" pitchFamily="34" charset="77"/>
            </a:endParaRPr>
          </a:p>
        </p:txBody>
      </p:sp>
      <p:sp>
        <p:nvSpPr>
          <p:cNvPr id="135" name="spare"/>
          <p:cNvSpPr txBox="1"/>
          <p:nvPr/>
        </p:nvSpPr>
        <p:spPr>
          <a:xfrm>
            <a:off x="2586381" y="4843260"/>
            <a:ext cx="242534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damage</a:t>
            </a:r>
            <a:endParaRPr b="1" dirty="0">
              <a:latin typeface="Gill Sans MT" panose="020B0502020104020203" pitchFamily="34" charset="77"/>
              <a:sym typeface="American Typewriter"/>
            </a:endParaRPr>
          </a:p>
        </p:txBody>
      </p:sp>
      <p:sp>
        <p:nvSpPr>
          <p:cNvPr id="136" name="chipped"/>
          <p:cNvSpPr txBox="1"/>
          <p:nvPr/>
        </p:nvSpPr>
        <p:spPr>
          <a:xfrm>
            <a:off x="2838057" y="5769060"/>
            <a:ext cx="192200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blame</a:t>
            </a:r>
            <a:endParaRPr dirty="0">
              <a:latin typeface="Gill Sans MT" panose="020B0502020104020203" pitchFamily="34" charset="77"/>
            </a:endParaRPr>
          </a:p>
        </p:txBody>
      </p:sp>
      <p:sp>
        <p:nvSpPr>
          <p:cNvPr id="137" name="lift"/>
          <p:cNvSpPr txBox="1"/>
          <p:nvPr/>
        </p:nvSpPr>
        <p:spPr>
          <a:xfrm>
            <a:off x="2257774" y="6639612"/>
            <a:ext cx="308257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neighbour</a:t>
            </a:r>
            <a:endParaRPr dirty="0">
              <a:latin typeface="Gill Sans MT" panose="020B0502020104020203" pitchFamily="34" charset="77"/>
            </a:endParaRPr>
          </a:p>
        </p:txBody>
      </p:sp>
      <p:sp>
        <p:nvSpPr>
          <p:cNvPr id="138" name="mutter"/>
          <p:cNvSpPr txBox="1"/>
          <p:nvPr/>
        </p:nvSpPr>
        <p:spPr>
          <a:xfrm>
            <a:off x="7896093" y="3961911"/>
            <a:ext cx="2640146"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sarcastic</a:t>
            </a:r>
            <a:endParaRPr b="1" dirty="0">
              <a:latin typeface="Gill Sans MT" panose="020B0502020104020203" pitchFamily="34" charset="77"/>
              <a:sym typeface="American Typewriter"/>
            </a:endParaRPr>
          </a:p>
        </p:txBody>
      </p:sp>
      <p:sp>
        <p:nvSpPr>
          <p:cNvPr id="139" name="unveil"/>
          <p:cNvSpPr txBox="1"/>
          <p:nvPr/>
        </p:nvSpPr>
        <p:spPr>
          <a:xfrm>
            <a:off x="7564676" y="5750010"/>
            <a:ext cx="311303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perfection</a:t>
            </a:r>
            <a:endParaRPr b="1" dirty="0">
              <a:latin typeface="Gill Sans MT" panose="020B0502020104020203" pitchFamily="34" charset="77"/>
              <a:sym typeface="American Typewriter"/>
            </a:endParaRPr>
          </a:p>
        </p:txBody>
      </p:sp>
      <p:sp>
        <p:nvSpPr>
          <p:cNvPr id="140" name="tolerate"/>
          <p:cNvSpPr txBox="1"/>
          <p:nvPr/>
        </p:nvSpPr>
        <p:spPr>
          <a:xfrm>
            <a:off x="8428296" y="3065958"/>
            <a:ext cx="157575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flood</a:t>
            </a:r>
            <a:endParaRPr dirty="0">
              <a:latin typeface="Gill Sans MT" panose="020B0502020104020203" pitchFamily="34" charset="77"/>
            </a:endParaRPr>
          </a:p>
        </p:txBody>
      </p:sp>
      <p:sp>
        <p:nvSpPr>
          <p:cNvPr id="141" name="fixation"/>
          <p:cNvSpPr txBox="1"/>
          <p:nvPr/>
        </p:nvSpPr>
        <p:spPr>
          <a:xfrm>
            <a:off x="8157391" y="4824210"/>
            <a:ext cx="211756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debate</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8172210" y="6639611"/>
            <a:ext cx="200856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propel</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8159061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84569" y="473186"/>
            <a:ext cx="8047075"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apology</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1271" y="5287250"/>
            <a:ext cx="10875989"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lunch</a:t>
            </a:r>
            <a:endParaRPr sz="287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99304DE9-F698-0E43-858F-BBF348EEEB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4056" y="437994"/>
            <a:ext cx="3580935" cy="3580935"/>
          </a:xfrm>
          <a:prstGeom prst="rect">
            <a:avLst/>
          </a:prstGeom>
        </p:spPr>
      </p:pic>
      <p:pic>
        <p:nvPicPr>
          <p:cNvPr id="19" name="Picture 18">
            <a:extLst>
              <a:ext uri="{FF2B5EF4-FFF2-40B4-BE49-F238E27FC236}">
                <a16:creationId xmlns:a16="http://schemas.microsoft.com/office/drawing/2014/main" id="{F140F508-481C-EC44-AA61-B6F818835F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6819" y="5695467"/>
            <a:ext cx="3308903" cy="3308903"/>
          </a:xfrm>
          <a:prstGeom prst="rect">
            <a:avLst/>
          </a:prstGeom>
        </p:spPr>
      </p:pic>
    </p:spTree>
    <p:extLst>
      <p:ext uri="{BB962C8B-B14F-4D97-AF65-F5344CB8AC3E}">
        <p14:creationId xmlns:p14="http://schemas.microsoft.com/office/powerpoint/2010/main" val="8651149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78345" y="391448"/>
            <a:ext cx="7859523"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damage</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5580" y="5287250"/>
            <a:ext cx="1041922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blame</a:t>
            </a:r>
            <a:endParaRPr sz="19900" dirty="0">
              <a:latin typeface="Gill Sans MT" panose="020B0502020104020203" pitchFamily="34" charset="77"/>
            </a:endParaRPr>
          </a:p>
        </p:txBody>
      </p:sp>
      <p:pic>
        <p:nvPicPr>
          <p:cNvPr id="16" name="Picture 15">
            <a:extLst>
              <a:ext uri="{FF2B5EF4-FFF2-40B4-BE49-F238E27FC236}">
                <a16:creationId xmlns:a16="http://schemas.microsoft.com/office/drawing/2014/main" id="{DABA56BA-C59A-3445-9FFE-F344AD2B0C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7864" y="857735"/>
            <a:ext cx="2897131" cy="2897131"/>
          </a:xfrm>
          <a:prstGeom prst="rect">
            <a:avLst/>
          </a:prstGeom>
        </p:spPr>
      </p:pic>
      <p:pic>
        <p:nvPicPr>
          <p:cNvPr id="18" name="Picture 17">
            <a:extLst>
              <a:ext uri="{FF2B5EF4-FFF2-40B4-BE49-F238E27FC236}">
                <a16:creationId xmlns:a16="http://schemas.microsoft.com/office/drawing/2014/main" id="{68E2F7F5-5540-B24D-9FA8-EECC2525DB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460" y="5598066"/>
            <a:ext cx="3463447" cy="3463447"/>
          </a:xfrm>
          <a:prstGeom prst="rect">
            <a:avLst/>
          </a:prstGeom>
        </p:spPr>
      </p:pic>
    </p:spTree>
    <p:extLst>
      <p:ext uri="{BB962C8B-B14F-4D97-AF65-F5344CB8AC3E}">
        <p14:creationId xmlns:p14="http://schemas.microsoft.com/office/powerpoint/2010/main" val="33296442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263331" y="691578"/>
            <a:ext cx="8773236"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neighbour</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25548" y="5363678"/>
            <a:ext cx="1234608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flood</a:t>
            </a:r>
            <a:endParaRPr sz="11500" dirty="0">
              <a:latin typeface="Gill Sans MT" panose="020B0502020104020203" pitchFamily="34" charset="77"/>
            </a:endParaRPr>
          </a:p>
        </p:txBody>
      </p:sp>
      <p:pic>
        <p:nvPicPr>
          <p:cNvPr id="18" name="Picture 17">
            <a:extLst>
              <a:ext uri="{FF2B5EF4-FFF2-40B4-BE49-F238E27FC236}">
                <a16:creationId xmlns:a16="http://schemas.microsoft.com/office/drawing/2014/main" id="{9B655750-01F5-FC42-9FE1-108793A4E1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56514" y="1134905"/>
            <a:ext cx="2297669" cy="2297669"/>
          </a:xfrm>
          <a:prstGeom prst="rect">
            <a:avLst/>
          </a:prstGeom>
        </p:spPr>
      </p:pic>
      <p:pic>
        <p:nvPicPr>
          <p:cNvPr id="19" name="Picture 18" descr="Icon&#10;&#10;Description automatically generated">
            <a:extLst>
              <a:ext uri="{FF2B5EF4-FFF2-40B4-BE49-F238E27FC236}">
                <a16:creationId xmlns:a16="http://schemas.microsoft.com/office/drawing/2014/main" id="{60C6E86D-2FA4-C74B-A657-3F3AAD04EC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455" y="5603608"/>
            <a:ext cx="3492622" cy="3492622"/>
          </a:xfrm>
          <a:prstGeom prst="rect">
            <a:avLst/>
          </a:prstGeom>
        </p:spPr>
      </p:pic>
    </p:spTree>
    <p:extLst>
      <p:ext uri="{BB962C8B-B14F-4D97-AF65-F5344CB8AC3E}">
        <p14:creationId xmlns:p14="http://schemas.microsoft.com/office/powerpoint/2010/main" val="219721601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276305" y="480767"/>
            <a:ext cx="11999897"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sarcastic</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386849" y="5643529"/>
            <a:ext cx="10288591"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debate</a:t>
            </a:r>
            <a:endParaRPr sz="138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41352511-0098-F143-B7FB-AF3E818964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8162" y="945102"/>
            <a:ext cx="2697023" cy="2697023"/>
          </a:xfrm>
          <a:prstGeom prst="rect">
            <a:avLst/>
          </a:prstGeom>
        </p:spPr>
      </p:pic>
      <p:pic>
        <p:nvPicPr>
          <p:cNvPr id="17" name="Picture 16" descr="Icon&#10;&#10;Description automatically generated">
            <a:extLst>
              <a:ext uri="{FF2B5EF4-FFF2-40B4-BE49-F238E27FC236}">
                <a16:creationId xmlns:a16="http://schemas.microsoft.com/office/drawing/2014/main" id="{55081A6C-B669-9A40-B9BB-132B94ECDB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969" y="5550104"/>
            <a:ext cx="3599630" cy="3599630"/>
          </a:xfrm>
          <a:prstGeom prst="rect">
            <a:avLst/>
          </a:prstGeom>
        </p:spPr>
      </p:pic>
    </p:spTree>
    <p:extLst>
      <p:ext uri="{BB962C8B-B14F-4D97-AF65-F5344CB8AC3E}">
        <p14:creationId xmlns:p14="http://schemas.microsoft.com/office/powerpoint/2010/main" val="263125753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53713" y="710084"/>
            <a:ext cx="8928726"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perfection</a:t>
            </a:r>
            <a:endParaRPr sz="9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042314" y="5537041"/>
            <a:ext cx="9410447"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propel</a:t>
            </a:r>
            <a:endParaRPr sz="16600" dirty="0">
              <a:latin typeface="Gill Sans MT" panose="020B0502020104020203" pitchFamily="34" charset="77"/>
            </a:endParaRPr>
          </a:p>
        </p:txBody>
      </p:sp>
      <p:pic>
        <p:nvPicPr>
          <p:cNvPr id="16" name="Picture 15" descr="A picture containing text, tableware, vector graphics, dishware&#10;&#10;Description automatically generated">
            <a:extLst>
              <a:ext uri="{FF2B5EF4-FFF2-40B4-BE49-F238E27FC236}">
                <a16:creationId xmlns:a16="http://schemas.microsoft.com/office/drawing/2014/main" id="{7664E155-394A-1749-8DE4-AB82CE2C62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3643" y="994941"/>
            <a:ext cx="2309118" cy="2309118"/>
          </a:xfrm>
          <a:prstGeom prst="rect">
            <a:avLst/>
          </a:prstGeom>
        </p:spPr>
      </p:pic>
      <p:pic>
        <p:nvPicPr>
          <p:cNvPr id="18" name="Picture 17" descr="A picture containing icon&#10;&#10;Description automatically generated">
            <a:extLst>
              <a:ext uri="{FF2B5EF4-FFF2-40B4-BE49-F238E27FC236}">
                <a16:creationId xmlns:a16="http://schemas.microsoft.com/office/drawing/2014/main" id="{30479FC3-9DE8-764B-8D7B-B17157C987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604" y="5877406"/>
            <a:ext cx="2885633" cy="2885633"/>
          </a:xfrm>
          <a:prstGeom prst="rect">
            <a:avLst/>
          </a:prstGeom>
        </p:spPr>
      </p:pic>
      <p:pic>
        <p:nvPicPr>
          <p:cNvPr id="19" name="Picture 18" descr="Icon&#10;&#10;Description automatically generated with medium confidence">
            <a:extLst>
              <a:ext uri="{FF2B5EF4-FFF2-40B4-BE49-F238E27FC236}">
                <a16:creationId xmlns:a16="http://schemas.microsoft.com/office/drawing/2014/main" id="{BA781E18-808D-A84B-A6B3-F07682EC60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9286" y="6557062"/>
            <a:ext cx="1551886" cy="1551886"/>
          </a:xfrm>
          <a:prstGeom prst="rect">
            <a:avLst/>
          </a:prstGeom>
        </p:spPr>
      </p:pic>
    </p:spTree>
    <p:extLst>
      <p:ext uri="{BB962C8B-B14F-4D97-AF65-F5344CB8AC3E}">
        <p14:creationId xmlns:p14="http://schemas.microsoft.com/office/powerpoint/2010/main" val="155645103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370476" y="2274766"/>
            <a:ext cx="238046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apology</a:t>
            </a:r>
            <a:endParaRPr b="1" dirty="0">
              <a:latin typeface="Gill Sans MT" panose="020B0502020104020203" pitchFamily="34" charset="77"/>
              <a:sym typeface="American Typewriter"/>
            </a:endParaRPr>
          </a:p>
        </p:txBody>
      </p:sp>
      <p:sp>
        <p:nvSpPr>
          <p:cNvPr id="134" name="office"/>
          <p:cNvSpPr txBox="1"/>
          <p:nvPr/>
        </p:nvSpPr>
        <p:spPr>
          <a:xfrm>
            <a:off x="5716736" y="3183419"/>
            <a:ext cx="168796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lunch</a:t>
            </a:r>
            <a:endParaRPr dirty="0">
              <a:latin typeface="Gill Sans MT" panose="020B0502020104020203" pitchFamily="34" charset="77"/>
            </a:endParaRPr>
          </a:p>
        </p:txBody>
      </p:sp>
      <p:sp>
        <p:nvSpPr>
          <p:cNvPr id="135" name="spare"/>
          <p:cNvSpPr txBox="1"/>
          <p:nvPr/>
        </p:nvSpPr>
        <p:spPr>
          <a:xfrm>
            <a:off x="5348033" y="4033018"/>
            <a:ext cx="242534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damage</a:t>
            </a:r>
            <a:endParaRPr b="1" dirty="0">
              <a:latin typeface="Gill Sans MT" panose="020B0502020104020203" pitchFamily="34" charset="77"/>
              <a:sym typeface="American Typewriter"/>
            </a:endParaRPr>
          </a:p>
        </p:txBody>
      </p:sp>
      <p:sp>
        <p:nvSpPr>
          <p:cNvPr id="136" name="chipped"/>
          <p:cNvSpPr txBox="1"/>
          <p:nvPr/>
        </p:nvSpPr>
        <p:spPr>
          <a:xfrm>
            <a:off x="5599712" y="4958818"/>
            <a:ext cx="192200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blame</a:t>
            </a:r>
            <a:endParaRPr dirty="0">
              <a:latin typeface="Gill Sans MT" panose="020B0502020104020203" pitchFamily="34" charset="77"/>
            </a:endParaRPr>
          </a:p>
        </p:txBody>
      </p:sp>
      <p:sp>
        <p:nvSpPr>
          <p:cNvPr id="137" name="lift"/>
          <p:cNvSpPr txBox="1"/>
          <p:nvPr/>
        </p:nvSpPr>
        <p:spPr>
          <a:xfrm>
            <a:off x="5019431" y="5829370"/>
            <a:ext cx="308257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neighbour</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240650" y="3418118"/>
            <a:ext cx="2640146"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sarcastic</a:t>
            </a:r>
            <a:endParaRPr b="1" dirty="0">
              <a:latin typeface="Gill Sans MT" panose="020B0502020104020203" pitchFamily="34" charset="77"/>
              <a:sym typeface="American Typewriter"/>
            </a:endParaRPr>
          </a:p>
        </p:txBody>
      </p:sp>
      <p:sp>
        <p:nvSpPr>
          <p:cNvPr id="140" name="tolerate"/>
          <p:cNvSpPr txBox="1"/>
          <p:nvPr/>
        </p:nvSpPr>
        <p:spPr>
          <a:xfrm>
            <a:off x="5772852" y="2522165"/>
            <a:ext cx="157575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flood</a:t>
            </a:r>
            <a:endParaRPr dirty="0">
              <a:latin typeface="Gill Sans MT" panose="020B0502020104020203" pitchFamily="34" charset="77"/>
            </a:endParaRPr>
          </a:p>
        </p:txBody>
      </p:sp>
      <p:sp>
        <p:nvSpPr>
          <p:cNvPr id="141" name="fixation"/>
          <p:cNvSpPr txBox="1"/>
          <p:nvPr/>
        </p:nvSpPr>
        <p:spPr>
          <a:xfrm>
            <a:off x="5501940" y="4280417"/>
            <a:ext cx="211756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debate</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4945892" y="5188117"/>
            <a:ext cx="311303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perfection</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498124" y="5996646"/>
            <a:ext cx="200856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propel</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60032" y="1309202"/>
            <a:ext cx="289823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apology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99266" y="3969611"/>
            <a:ext cx="6238933" cy="25648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An apology is something that you say or write in order to tell someone that you are sorry that you have hurt them or caused trouble for them.</a:t>
            </a:r>
            <a:endParaRPr sz="3200" dirty="0">
              <a:latin typeface="Gill Sans MT" panose="020B0502020104020203" pitchFamily="34" charset="77"/>
            </a:endParaRPr>
          </a:p>
        </p:txBody>
      </p:sp>
      <p:sp>
        <p:nvSpPr>
          <p:cNvPr id="155" name="The was a tear in Freddie’s new school jumper."/>
          <p:cNvSpPr txBox="1"/>
          <p:nvPr/>
        </p:nvSpPr>
        <p:spPr>
          <a:xfrm>
            <a:off x="0" y="679056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Reuben needed to </a:t>
            </a:r>
            <a:r>
              <a:rPr lang="en-GB" sz="4000" b="1" dirty="0">
                <a:latin typeface="Gill Sans MT" panose="020B0502020104020203" pitchFamily="34" charset="77"/>
              </a:rPr>
              <a:t>apologise</a:t>
            </a:r>
            <a:r>
              <a:rPr lang="en-GB" sz="4000" dirty="0">
                <a:latin typeface="Gill Sans MT" panose="020B0502020104020203" pitchFamily="34" charset="77"/>
              </a:rPr>
              <a:t> to Imran.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a-pol-o-</a:t>
            </a:r>
            <a:r>
              <a:rPr lang="en-GB" dirty="0" err="1">
                <a:latin typeface="Gill Sans MT" panose="020B0502020104020203" pitchFamily="34" charset="77"/>
              </a:rPr>
              <a:t>gy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1B7CCE60-B72E-D049-8333-C4C7729C7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3456" y="2516194"/>
            <a:ext cx="4060347" cy="4060347"/>
          </a:xfrm>
          <a:prstGeom prst="rect">
            <a:avLst/>
          </a:prstGeom>
        </p:spPr>
      </p:pic>
      <p:graphicFrame>
        <p:nvGraphicFramePr>
          <p:cNvPr id="3" name="Table 2">
            <a:extLst>
              <a:ext uri="{FF2B5EF4-FFF2-40B4-BE49-F238E27FC236}">
                <a16:creationId xmlns:a16="http://schemas.microsoft.com/office/drawing/2014/main" id="{4A2EFE36-341A-450C-C8F8-CC8594EE7857}"/>
              </a:ext>
            </a:extLst>
          </p:cNvPr>
          <p:cNvGraphicFramePr>
            <a:graphicFrameLocks noGrp="1"/>
          </p:cNvGraphicFramePr>
          <p:nvPr>
            <p:extLst>
              <p:ext uri="{D42A27DB-BD31-4B8C-83A1-F6EECF244321}">
                <p14:modId xmlns:p14="http://schemas.microsoft.com/office/powerpoint/2010/main" val="99202716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defence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ise</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technology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accept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vindication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ies</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grovelling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6136683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89639" y="1309202"/>
            <a:ext cx="2039021"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lunch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81228" y="4264324"/>
            <a:ext cx="6078413"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Lunch is the meal that you have in the middle of the day.</a:t>
            </a:r>
            <a:endParaRPr sz="4000" dirty="0">
              <a:latin typeface="Gill Sans MT" panose="020B0502020104020203" pitchFamily="34" charset="77"/>
            </a:endParaRPr>
          </a:p>
        </p:txBody>
      </p:sp>
      <p:sp>
        <p:nvSpPr>
          <p:cNvPr id="155" name="The was a tear in Freddie’s new school jumper."/>
          <p:cNvSpPr txBox="1"/>
          <p:nvPr/>
        </p:nvSpPr>
        <p:spPr>
          <a:xfrm>
            <a:off x="0" y="654494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Everyone was ready for their </a:t>
            </a:r>
            <a:r>
              <a:rPr lang="en-GB" sz="4000" b="1" dirty="0">
                <a:latin typeface="Gill Sans MT" panose="020B0502020104020203" pitchFamily="34" charset="77"/>
              </a:rPr>
              <a:t>lunch</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lunch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F5065715-9F95-9945-9DB6-A6B0AF85F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95367" y="2573307"/>
            <a:ext cx="3308903" cy="3308903"/>
          </a:xfrm>
          <a:prstGeom prst="rect">
            <a:avLst/>
          </a:prstGeom>
        </p:spPr>
      </p:pic>
      <p:graphicFrame>
        <p:nvGraphicFramePr>
          <p:cNvPr id="6" name="Table 5">
            <a:extLst>
              <a:ext uri="{FF2B5EF4-FFF2-40B4-BE49-F238E27FC236}">
                <a16:creationId xmlns:a16="http://schemas.microsoft.com/office/drawing/2014/main" id="{DE293C61-5801-480B-3B77-F1D9EB0FB337}"/>
              </a:ext>
            </a:extLst>
          </p:cNvPr>
          <p:cNvGraphicFramePr>
            <a:graphicFrameLocks noGrp="1"/>
          </p:cNvGraphicFramePr>
          <p:nvPr>
            <p:extLst>
              <p:ext uri="{D42A27DB-BD31-4B8C-83A1-F6EECF244321}">
                <p14:modId xmlns:p14="http://schemas.microsoft.com/office/powerpoint/2010/main" val="219129319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dine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brunch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accept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eat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crunch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grovelling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09482464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93692" y="1309202"/>
            <a:ext cx="283090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damage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5079" y="3732891"/>
            <a:ext cx="5693016"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damage an object means to break it, spoil it physically, or stop it from working properly.</a:t>
            </a:r>
            <a:endParaRPr sz="3600" dirty="0">
              <a:latin typeface="Gill Sans MT" panose="020B0502020104020203" pitchFamily="34" charset="77"/>
            </a:endParaRPr>
          </a:p>
        </p:txBody>
      </p:sp>
      <p:sp>
        <p:nvSpPr>
          <p:cNvPr id="155" name="The was a tear in Freddie’s new school jumper."/>
          <p:cNvSpPr txBox="1"/>
          <p:nvPr/>
        </p:nvSpPr>
        <p:spPr>
          <a:xfrm>
            <a:off x="0" y="6812826"/>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parcel arrived at school </a:t>
            </a:r>
            <a:r>
              <a:rPr lang="en-GB" sz="4000" b="1" dirty="0">
                <a:latin typeface="Gill Sans MT" panose="020B0502020104020203" pitchFamily="34" charset="77"/>
              </a:rPr>
              <a:t>damaged</a:t>
            </a:r>
            <a:r>
              <a:rPr lang="en-GB" sz="4000" dirty="0">
                <a:latin typeface="Gill Sans MT" panose="020B0502020104020203" pitchFamily="34" charset="77"/>
              </a:rPr>
              <a:t>. </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dam-age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a:extLst>
              <a:ext uri="{FF2B5EF4-FFF2-40B4-BE49-F238E27FC236}">
                <a16:creationId xmlns:a16="http://schemas.microsoft.com/office/drawing/2014/main" id="{47AA6524-A717-2D44-9316-FBF55DE637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093" y="3371809"/>
            <a:ext cx="2897131" cy="2897131"/>
          </a:xfrm>
          <a:prstGeom prst="rect">
            <a:avLst/>
          </a:prstGeom>
        </p:spPr>
      </p:pic>
      <p:graphicFrame>
        <p:nvGraphicFramePr>
          <p:cNvPr id="3" name="Table 2">
            <a:extLst>
              <a:ext uri="{FF2B5EF4-FFF2-40B4-BE49-F238E27FC236}">
                <a16:creationId xmlns:a16="http://schemas.microsoft.com/office/drawing/2014/main" id="{40A02E68-9D51-F04B-7CA7-B212D44EFC1A}"/>
              </a:ext>
            </a:extLst>
          </p:cNvPr>
          <p:cNvGraphicFramePr>
            <a:graphicFrameLocks noGrp="1"/>
          </p:cNvGraphicFramePr>
          <p:nvPr>
            <p:extLst>
              <p:ext uri="{D42A27DB-BD31-4B8C-83A1-F6EECF244321}">
                <p14:modId xmlns:p14="http://schemas.microsoft.com/office/powerpoint/2010/main" val="260290142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harm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repair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advantage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cause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mangle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improve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savage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repair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63579097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82230" y="1309202"/>
            <a:ext cx="225382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blame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0857" y="4265373"/>
            <a:ext cx="6564107"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blame a person or thing for something bad, you believe or say that they are responsible for it or that they caused it.</a:t>
            </a:r>
            <a:endParaRPr sz="3600" dirty="0">
              <a:latin typeface="Gill Sans MT" panose="020B0502020104020203" pitchFamily="34" charset="77"/>
            </a:endParaRPr>
          </a:p>
        </p:txBody>
      </p:sp>
      <p:sp>
        <p:nvSpPr>
          <p:cNvPr id="155" name="The was a tear in Freddie’s new school jumper."/>
          <p:cNvSpPr txBox="1"/>
          <p:nvPr/>
        </p:nvSpPr>
        <p:spPr>
          <a:xfrm>
            <a:off x="5112" y="671395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Mrs Liddle didn’t know who to </a:t>
            </a:r>
            <a:r>
              <a:rPr lang="en-GB" sz="4000" b="1" dirty="0">
                <a:latin typeface="Gill Sans MT" panose="020B0502020104020203" pitchFamily="34" charset="77"/>
              </a:rPr>
              <a:t>blame</a:t>
            </a:r>
            <a:r>
              <a:rPr lang="en-GB" sz="4000" dirty="0">
                <a:latin typeface="Gill Sans MT" panose="020B0502020104020203" pitchFamily="34" charset="77"/>
              </a:rPr>
              <a:t> for the damage.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blame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2F9F6FAF-2E68-214D-AAEF-77158120E3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0952" y="2904740"/>
            <a:ext cx="3463447" cy="3463447"/>
          </a:xfrm>
          <a:prstGeom prst="rect">
            <a:avLst/>
          </a:prstGeom>
        </p:spPr>
      </p:pic>
      <p:graphicFrame>
        <p:nvGraphicFramePr>
          <p:cNvPr id="3" name="Table 2">
            <a:extLst>
              <a:ext uri="{FF2B5EF4-FFF2-40B4-BE49-F238E27FC236}">
                <a16:creationId xmlns:a16="http://schemas.microsoft.com/office/drawing/2014/main" id="{09DB1C0D-2740-B35A-BF71-77119D37671E}"/>
              </a:ext>
            </a:extLst>
          </p:cNvPr>
          <p:cNvGraphicFramePr>
            <a:graphicFrameLocks noGrp="1"/>
          </p:cNvGraphicFramePr>
          <p:nvPr>
            <p:extLst>
              <p:ext uri="{D42A27DB-BD31-4B8C-83A1-F6EECF244321}">
                <p14:modId xmlns:p14="http://schemas.microsoft.com/office/powerpoint/2010/main" val="295255360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condemn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forgive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shame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formally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fault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justify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place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960501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129633" y="1309202"/>
            <a:ext cx="375904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neighbour</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46117" y="4698959"/>
            <a:ext cx="6790637"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Your neighbour is someone who lives near you.</a:t>
            </a:r>
          </a:p>
        </p:txBody>
      </p:sp>
      <p:sp>
        <p:nvSpPr>
          <p:cNvPr id="155" name="The was a tear in Freddie’s new school jumper."/>
          <p:cNvSpPr txBox="1"/>
          <p:nvPr/>
        </p:nvSpPr>
        <p:spPr>
          <a:xfrm>
            <a:off x="0" y="669939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new </a:t>
            </a:r>
            <a:r>
              <a:rPr lang="en-GB" sz="4000" b="1" dirty="0">
                <a:latin typeface="Gill Sans MT" panose="020B0502020104020203" pitchFamily="34" charset="77"/>
              </a:rPr>
              <a:t>neighbours</a:t>
            </a:r>
            <a:r>
              <a:rPr lang="en-GB" sz="4000" dirty="0">
                <a:latin typeface="Gill Sans MT" panose="020B0502020104020203" pitchFamily="34" charset="77"/>
              </a:rPr>
              <a:t> moved in yesterday.</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neigh-bour</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a:extLst>
              <a:ext uri="{FF2B5EF4-FFF2-40B4-BE49-F238E27FC236}">
                <a16:creationId xmlns:a16="http://schemas.microsoft.com/office/drawing/2014/main" id="{78622361-8235-7C4B-8A39-FD8E875606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7419" y="2838765"/>
            <a:ext cx="3488651" cy="3488651"/>
          </a:xfrm>
          <a:prstGeom prst="rect">
            <a:avLst/>
          </a:prstGeom>
        </p:spPr>
      </p:pic>
      <p:graphicFrame>
        <p:nvGraphicFramePr>
          <p:cNvPr id="3" name="Table 2">
            <a:extLst>
              <a:ext uri="{FF2B5EF4-FFF2-40B4-BE49-F238E27FC236}">
                <a16:creationId xmlns:a16="http://schemas.microsoft.com/office/drawing/2014/main" id="{B039007D-093C-4FAC-194D-515F55BDC80D}"/>
              </a:ext>
            </a:extLst>
          </p:cNvPr>
          <p:cNvGraphicFramePr>
            <a:graphicFrameLocks noGrp="1"/>
          </p:cNvGraphicFramePr>
          <p:nvPr>
            <p:extLst>
              <p:ext uri="{D42A27DB-BD31-4B8C-83A1-F6EECF244321}">
                <p14:modId xmlns:p14="http://schemas.microsoft.com/office/powerpoint/2010/main" val="153037053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labour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noisy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helpful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763988385"/>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15899</TotalTime>
  <Words>1252</Words>
  <Application>Microsoft Macintosh PowerPoint</Application>
  <PresentationFormat>Custom</PresentationFormat>
  <Paragraphs>330</Paragraphs>
  <Slides>25</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500</cp:revision>
  <dcterms:modified xsi:type="dcterms:W3CDTF">2026-03-23T12:19:49Z</dcterms:modified>
</cp:coreProperties>
</file>