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492" r:id="rId3"/>
    <p:sldId id="493" r:id="rId4"/>
    <p:sldId id="494" r:id="rId5"/>
    <p:sldId id="271" r:id="rId6"/>
    <p:sldId id="273" r:id="rId7"/>
    <p:sldId id="274" r:id="rId8"/>
    <p:sldId id="495" r:id="rId9"/>
    <p:sldId id="276" r:id="rId10"/>
    <p:sldId id="272" r:id="rId11"/>
    <p:sldId id="277" r:id="rId12"/>
    <p:sldId id="278" r:id="rId13"/>
    <p:sldId id="279" r:id="rId14"/>
    <p:sldId id="280" r:id="rId15"/>
    <p:sldId id="289" r:id="rId16"/>
    <p:sldId id="496" r:id="rId17"/>
    <p:sldId id="290" r:id="rId18"/>
    <p:sldId id="497" r:id="rId19"/>
    <p:sldId id="498" r:id="rId20"/>
    <p:sldId id="499" r:id="rId21"/>
    <p:sldId id="500" r:id="rId22"/>
    <p:sldId id="501" r:id="rId23"/>
    <p:sldId id="502" r:id="rId24"/>
    <p:sldId id="503"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5292"/>
  </p:normalViewPr>
  <p:slideViewPr>
    <p:cSldViewPr snapToGrid="0" snapToObjects="1">
      <p:cViewPr varScale="1">
        <p:scale>
          <a:sx n="81" d="100"/>
          <a:sy n="81" d="100"/>
        </p:scale>
        <p:origin x="776" y="-2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198897" y="3226831"/>
            <a:ext cx="6990696"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27</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dirty="0">
                <a:latin typeface="Gill Sans MT" panose="020B0502020104020203" pitchFamily="34" charset="77"/>
              </a:rPr>
              <a:t>23rd</a:t>
            </a:r>
            <a:r>
              <a:rPr dirty="0">
                <a:latin typeface="Gill Sans MT" panose="020B0502020104020203" pitchFamily="34" charset="77"/>
              </a:rPr>
              <a:t> </a:t>
            </a:r>
            <a:r>
              <a:rPr lang="en-GB" dirty="0">
                <a:latin typeface="Gill Sans MT" panose="020B0502020104020203" pitchFamily="34" charset="77"/>
              </a:rPr>
              <a:t>March</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302348" y="1309202"/>
            <a:ext cx="228908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dither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9497" y="4052627"/>
            <a:ext cx="7106699"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When someone dithers, they hesitate because they are unable to make a quick decision about something.</a:t>
            </a:r>
            <a:endParaRPr sz="3600" dirty="0">
              <a:latin typeface="Gill Sans MT" panose="020B0502020104020203" pitchFamily="34" charset="77"/>
            </a:endParaRPr>
          </a:p>
        </p:txBody>
      </p:sp>
      <p:sp>
        <p:nvSpPr>
          <p:cNvPr id="155" name="The was a tear in Freddie’s new school jumper."/>
          <p:cNvSpPr txBox="1"/>
          <p:nvPr/>
        </p:nvSpPr>
        <p:spPr>
          <a:xfrm>
            <a:off x="5112" y="663680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There wasn’t any time to </a:t>
            </a:r>
            <a:r>
              <a:rPr lang="en-GB" sz="4000" b="1" dirty="0">
                <a:latin typeface="Gill Sans MT" panose="020B0502020104020203" pitchFamily="34" charset="77"/>
              </a:rPr>
              <a:t>dither</a:t>
            </a:r>
            <a:r>
              <a:rPr lang="en-GB" sz="4000" dirty="0">
                <a:latin typeface="Gill Sans MT" panose="020B0502020104020203" pitchFamily="34" charset="77"/>
              </a:rPr>
              <a:t>, they had to leave.</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dith</a:t>
            </a:r>
            <a:r>
              <a:rPr lang="en-GB" dirty="0">
                <a:latin typeface="Gill Sans MT" panose="020B0502020104020203" pitchFamily="34" charset="77"/>
              </a:rPr>
              <a:t>-er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6253375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hesitate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 decisive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anxious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waver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wither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nervously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BC7D0580-77A5-BD40-A30E-34ADB500CF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0435" y="2699126"/>
            <a:ext cx="3262573" cy="3262573"/>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79421" y="1309202"/>
            <a:ext cx="185948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gloat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03945" y="3931678"/>
            <a:ext cx="6355224" cy="2072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someone is gloating, they are showing pleasure at their own success or at other people's failure in an arrogant and unpleasant way.</a:t>
            </a:r>
            <a:endParaRPr sz="3200" dirty="0">
              <a:latin typeface="Gill Sans MT" panose="020B0502020104020203" pitchFamily="34" charset="77"/>
            </a:endParaRPr>
          </a:p>
        </p:txBody>
      </p:sp>
      <p:sp>
        <p:nvSpPr>
          <p:cNvPr id="155" name="The was a tear in Freddie’s new school jumper."/>
          <p:cNvSpPr txBox="1"/>
          <p:nvPr/>
        </p:nvSpPr>
        <p:spPr>
          <a:xfrm>
            <a:off x="5112" y="676768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Jenny couldn’t stop </a:t>
            </a:r>
            <a:r>
              <a:rPr lang="en-GB" sz="4000" b="1" dirty="0">
                <a:latin typeface="Gill Sans MT" panose="020B0502020104020203" pitchFamily="34" charset="77"/>
              </a:rPr>
              <a:t>gloating</a:t>
            </a:r>
            <a:r>
              <a:rPr lang="en-GB" sz="4000" dirty="0">
                <a:latin typeface="Gill Sans MT" panose="020B0502020104020203" pitchFamily="34" charset="77"/>
              </a:rPr>
              <a:t> about winning at rounders.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gloat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27697353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relish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belittle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float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rub it 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deplore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vote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EB98563F-FAAC-FD4E-AC4D-EAA8863C19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8249" y="2537736"/>
            <a:ext cx="3699142" cy="3699142"/>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09337" y="1309202"/>
            <a:ext cx="210314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barge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46934" y="4100839"/>
            <a:ext cx="5909674"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barge into a place or barge through it, you rush or push into it in a rough and rude way.</a:t>
            </a:r>
            <a:endParaRPr sz="3200" dirty="0">
              <a:latin typeface="Gill Sans MT" panose="020B0502020104020203" pitchFamily="34" charset="77"/>
            </a:endParaRPr>
          </a:p>
        </p:txBody>
      </p:sp>
      <p:sp>
        <p:nvSpPr>
          <p:cNvPr id="155" name="The was a tear in Freddie’s new school jumper."/>
          <p:cNvSpPr txBox="1"/>
          <p:nvPr/>
        </p:nvSpPr>
        <p:spPr>
          <a:xfrm>
            <a:off x="0" y="667583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Barney </a:t>
            </a:r>
            <a:r>
              <a:rPr lang="en-GB" sz="4000" b="1" dirty="0">
                <a:latin typeface="Gill Sans MT" panose="020B0502020104020203" pitchFamily="34" charset="77"/>
              </a:rPr>
              <a:t>barged</a:t>
            </a:r>
            <a:r>
              <a:rPr lang="en-GB" sz="4000" dirty="0">
                <a:latin typeface="Gill Sans MT" panose="020B0502020104020203" pitchFamily="34" charset="77"/>
              </a:rPr>
              <a:t> through the crowd to get to the front.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barge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push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through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shove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charge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Shape&#10;&#10;Description automatically generated">
            <a:extLst>
              <a:ext uri="{FF2B5EF4-FFF2-40B4-BE49-F238E27FC236}">
                <a16:creationId xmlns:a16="http://schemas.microsoft.com/office/drawing/2014/main" id="{BCF5D416-B03A-E44D-B3D7-B455D3F9A2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2478" y="2698076"/>
            <a:ext cx="3651935" cy="3651935"/>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62608" y="1309202"/>
            <a:ext cx="3215624"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vanquish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4027162"/>
            <a:ext cx="6521849"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vanquish someone means to defeat them completely in a battle or a competition.</a:t>
            </a:r>
            <a:endParaRPr sz="3600" dirty="0">
              <a:latin typeface="Gill Sans MT" panose="020B0502020104020203" pitchFamily="34" charset="77"/>
            </a:endParaRPr>
          </a:p>
        </p:txBody>
      </p:sp>
      <p:sp>
        <p:nvSpPr>
          <p:cNvPr id="155" name="The was a tear in Freddie’s new school jumper."/>
          <p:cNvSpPr txBox="1"/>
          <p:nvPr/>
        </p:nvSpPr>
        <p:spPr>
          <a:xfrm>
            <a:off x="0" y="6824167"/>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The dragon had been </a:t>
            </a:r>
            <a:r>
              <a:rPr lang="en-GB" b="1" dirty="0">
                <a:latin typeface="Gill Sans MT" panose="020B0502020104020203" pitchFamily="34" charset="77"/>
              </a:rPr>
              <a:t>vanquished</a:t>
            </a:r>
            <a:r>
              <a:rPr lang="en-GB" dirty="0">
                <a:latin typeface="Gill Sans MT" panose="020B0502020104020203" pitchFamily="34" charset="77"/>
              </a:rPr>
              <a:t> by the knight.</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van-</a:t>
            </a:r>
            <a:r>
              <a:rPr lang="en-GB" dirty="0" err="1">
                <a:latin typeface="Gill Sans MT" panose="020B0502020104020203" pitchFamily="34" charset="77"/>
              </a:rPr>
              <a:t>quish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200181201"/>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conquer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yield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anguish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brutally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trounce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surrender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languish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evil</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Logo, icon&#10;&#10;Description automatically generated">
            <a:extLst>
              <a:ext uri="{FF2B5EF4-FFF2-40B4-BE49-F238E27FC236}">
                <a16:creationId xmlns:a16="http://schemas.microsoft.com/office/drawing/2014/main" id="{EC2E669C-E2F0-AE48-A74E-5F322F1995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7381" y="2979749"/>
            <a:ext cx="3444081" cy="3444081"/>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60429" y="1309202"/>
            <a:ext cx="339035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incessant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9" y="4052627"/>
            <a:ext cx="5887836"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An incessant process or activity is one that continues without stopping.</a:t>
            </a:r>
            <a:endParaRPr sz="3600" dirty="0">
              <a:latin typeface="Gill Sans MT" panose="020B0502020104020203" pitchFamily="34" charset="77"/>
            </a:endParaRPr>
          </a:p>
        </p:txBody>
      </p:sp>
      <p:sp>
        <p:nvSpPr>
          <p:cNvPr id="155" name="The was a tear in Freddie’s new school jumper."/>
          <p:cNvSpPr txBox="1"/>
          <p:nvPr/>
        </p:nvSpPr>
        <p:spPr>
          <a:xfrm>
            <a:off x="0" y="674910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Kim and Alex talked </a:t>
            </a:r>
            <a:r>
              <a:rPr lang="en-GB" sz="4000" b="1" dirty="0">
                <a:latin typeface="Gill Sans MT" panose="020B0502020104020203" pitchFamily="34" charset="77"/>
              </a:rPr>
              <a:t>incessantly</a:t>
            </a:r>
            <a:r>
              <a:rPr lang="en-GB" sz="4000" dirty="0">
                <a:latin typeface="Gill Sans MT" panose="020B0502020104020203" pitchFamily="34" charset="77"/>
              </a:rPr>
              <a:t> during lessons.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in-</a:t>
            </a:r>
            <a:r>
              <a:rPr lang="en-GB" dirty="0" err="1">
                <a:latin typeface="Gill Sans MT" panose="020B0502020104020203" pitchFamily="34" charset="77"/>
              </a:rPr>
              <a:t>ces</a:t>
            </a:r>
            <a:r>
              <a:rPr lang="en-GB" dirty="0">
                <a:latin typeface="Gill Sans MT" panose="020B0502020104020203" pitchFamily="34" charset="77"/>
              </a:rPr>
              <a:t>-</a:t>
            </a:r>
            <a:r>
              <a:rPr lang="en-GB" dirty="0" err="1">
                <a:latin typeface="Gill Sans MT" panose="020B0502020104020203" pitchFamily="34" charset="77"/>
              </a:rPr>
              <a:t>sant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47449015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constant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occasional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adolescent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sound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relentless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sporadic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fluorescent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seemingly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AC872C67-4541-CC48-B8FC-A78B282F24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7705" y="3227562"/>
            <a:ext cx="3348189" cy="3348189"/>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48948275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tatty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lush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scoff</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fidget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52679166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dither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gloat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barge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vanquish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83549047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tatty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lush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scoff</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fidget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multiple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you keep moving your hands or feet slightly or changing your position slightly, for example because you are nervous, bored, or excited.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describe something as ***, you think it is untidy, rather dirty, and looks as if it has not been cared for.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 fields or gardens have a lot of very healthy grass or plants.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You use *** to describe things that consist of many parts, involve many people, or have many uses.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 food, you eat it quickly and greedily.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2" name="Picture 21" descr="Icon&#10;&#10;Description automatically generated">
            <a:extLst>
              <a:ext uri="{FF2B5EF4-FFF2-40B4-BE49-F238E27FC236}">
                <a16:creationId xmlns:a16="http://schemas.microsoft.com/office/drawing/2014/main" id="{021E6DC2-2AD8-F148-87EA-E46680357C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18155" y="3964660"/>
            <a:ext cx="888158" cy="888158"/>
          </a:xfrm>
          <a:prstGeom prst="rect">
            <a:avLst/>
          </a:prstGeom>
        </p:spPr>
      </p:pic>
      <p:pic>
        <p:nvPicPr>
          <p:cNvPr id="23" name="Picture 22" descr="Icon&#10;&#10;Description automatically generated">
            <a:extLst>
              <a:ext uri="{FF2B5EF4-FFF2-40B4-BE49-F238E27FC236}">
                <a16:creationId xmlns:a16="http://schemas.microsoft.com/office/drawing/2014/main" id="{1BBDF2CA-3890-A24F-91A7-1FC08A98A5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5536" y="5215686"/>
            <a:ext cx="893394" cy="893394"/>
          </a:xfrm>
          <a:prstGeom prst="rect">
            <a:avLst/>
          </a:prstGeom>
        </p:spPr>
      </p:pic>
      <p:pic>
        <p:nvPicPr>
          <p:cNvPr id="24" name="Picture 23" descr="Icon&#10;&#10;Description automatically generated">
            <a:extLst>
              <a:ext uri="{FF2B5EF4-FFF2-40B4-BE49-F238E27FC236}">
                <a16:creationId xmlns:a16="http://schemas.microsoft.com/office/drawing/2014/main" id="{5F0DB13E-4DF2-604C-B406-1346829351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45585" y="7815280"/>
            <a:ext cx="1233297" cy="1233297"/>
          </a:xfrm>
          <a:prstGeom prst="rect">
            <a:avLst/>
          </a:prstGeom>
        </p:spPr>
      </p:pic>
      <p:pic>
        <p:nvPicPr>
          <p:cNvPr id="25" name="Picture 24" descr="Icon&#10;&#10;Description automatically generated">
            <a:extLst>
              <a:ext uri="{FF2B5EF4-FFF2-40B4-BE49-F238E27FC236}">
                <a16:creationId xmlns:a16="http://schemas.microsoft.com/office/drawing/2014/main" id="{D656DF21-908A-8C48-9A2F-80650E7D32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34028" y="2454070"/>
            <a:ext cx="1233297" cy="1233297"/>
          </a:xfrm>
          <a:prstGeom prst="rect">
            <a:avLst/>
          </a:prstGeom>
        </p:spPr>
      </p:pic>
      <p:pic>
        <p:nvPicPr>
          <p:cNvPr id="29" name="Picture 28" descr="Icon&#10;&#10;Description automatically generated">
            <a:extLst>
              <a:ext uri="{FF2B5EF4-FFF2-40B4-BE49-F238E27FC236}">
                <a16:creationId xmlns:a16="http://schemas.microsoft.com/office/drawing/2014/main" id="{DAE0016D-087A-7042-AF72-899260354BE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95947" y="6540417"/>
            <a:ext cx="975302" cy="975302"/>
          </a:xfrm>
          <a:prstGeom prst="rect">
            <a:avLst/>
          </a:prstGeom>
        </p:spPr>
      </p:pic>
    </p:spTree>
    <p:extLst>
      <p:ext uri="{BB962C8B-B14F-4D97-AF65-F5344CB8AC3E}">
        <p14:creationId xmlns:p14="http://schemas.microsoft.com/office/powerpoint/2010/main" val="29193182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dither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gloat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barge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vanquish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incessant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someone is ***, they are showing pleasure at their own success or at other people's failure in an arrogant and unpleasant 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To *** someone means to defeat them completely in a battle or a competition.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When someone ***, they hesitate because they are unable to make a quick decision about something.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An *** process or activity is one that continues without stopping.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 into a place or barge through it, you rush or push into it in a rough and rude 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3" name="Picture 22" descr="Icon&#10;&#10;Description automatically generated">
            <a:extLst>
              <a:ext uri="{FF2B5EF4-FFF2-40B4-BE49-F238E27FC236}">
                <a16:creationId xmlns:a16="http://schemas.microsoft.com/office/drawing/2014/main" id="{13D3D6B8-7DCC-D44F-8FE8-DF86496BA0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34028" y="4921816"/>
            <a:ext cx="1147293" cy="1147293"/>
          </a:xfrm>
          <a:prstGeom prst="rect">
            <a:avLst/>
          </a:prstGeom>
        </p:spPr>
      </p:pic>
      <p:pic>
        <p:nvPicPr>
          <p:cNvPr id="24" name="Picture 23" descr="Icon&#10;&#10;Description automatically generated">
            <a:extLst>
              <a:ext uri="{FF2B5EF4-FFF2-40B4-BE49-F238E27FC236}">
                <a16:creationId xmlns:a16="http://schemas.microsoft.com/office/drawing/2014/main" id="{0F7B45A2-1035-B046-9D84-C1B4F3A32D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3218" y="2506255"/>
            <a:ext cx="993730" cy="993730"/>
          </a:xfrm>
          <a:prstGeom prst="rect">
            <a:avLst/>
          </a:prstGeom>
        </p:spPr>
      </p:pic>
      <p:pic>
        <p:nvPicPr>
          <p:cNvPr id="30" name="Picture 29" descr="Logo, icon&#10;&#10;Description automatically generated">
            <a:extLst>
              <a:ext uri="{FF2B5EF4-FFF2-40B4-BE49-F238E27FC236}">
                <a16:creationId xmlns:a16="http://schemas.microsoft.com/office/drawing/2014/main" id="{289A0054-00A8-0742-9B3B-2D4E704B99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51574" y="3698360"/>
            <a:ext cx="1025374" cy="1025374"/>
          </a:xfrm>
          <a:prstGeom prst="rect">
            <a:avLst/>
          </a:prstGeom>
        </p:spPr>
      </p:pic>
      <p:pic>
        <p:nvPicPr>
          <p:cNvPr id="31" name="Picture 30" descr="Shape&#10;&#10;Description automatically generated">
            <a:extLst>
              <a:ext uri="{FF2B5EF4-FFF2-40B4-BE49-F238E27FC236}">
                <a16:creationId xmlns:a16="http://schemas.microsoft.com/office/drawing/2014/main" id="{77379F07-D9A0-194D-B52F-573912B326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3872" y="7916719"/>
            <a:ext cx="1030057" cy="1030057"/>
          </a:xfrm>
          <a:prstGeom prst="rect">
            <a:avLst/>
          </a:prstGeom>
        </p:spPr>
      </p:pic>
      <p:pic>
        <p:nvPicPr>
          <p:cNvPr id="32" name="Picture 31" descr="Icon&#10;&#10;Description automatically generated">
            <a:extLst>
              <a:ext uri="{FF2B5EF4-FFF2-40B4-BE49-F238E27FC236}">
                <a16:creationId xmlns:a16="http://schemas.microsoft.com/office/drawing/2014/main" id="{EBA9E79C-C5FD-D840-881B-96912F3349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58016" y="6415523"/>
            <a:ext cx="1106483" cy="1106483"/>
          </a:xfrm>
          <a:prstGeom prst="rect">
            <a:avLst/>
          </a:prstGeom>
        </p:spPr>
      </p:pic>
    </p:spTree>
    <p:extLst>
      <p:ext uri="{BB962C8B-B14F-4D97-AF65-F5344CB8AC3E}">
        <p14:creationId xmlns:p14="http://schemas.microsoft.com/office/powerpoint/2010/main" val="389452832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3038428" y="3085008"/>
            <a:ext cx="15212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tatty</a:t>
            </a:r>
            <a:endParaRPr b="1" dirty="0">
              <a:latin typeface="Gill Sans MT" panose="020B0502020104020203" pitchFamily="34" charset="77"/>
              <a:sym typeface="American Typewriter"/>
            </a:endParaRPr>
          </a:p>
        </p:txBody>
      </p:sp>
      <p:sp>
        <p:nvSpPr>
          <p:cNvPr id="134" name="office"/>
          <p:cNvSpPr txBox="1"/>
          <p:nvPr/>
        </p:nvSpPr>
        <p:spPr>
          <a:xfrm>
            <a:off x="3161867" y="3993661"/>
            <a:ext cx="12743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lush</a:t>
            </a:r>
            <a:endParaRPr dirty="0">
              <a:latin typeface="Gill Sans MT" panose="020B0502020104020203" pitchFamily="34" charset="77"/>
            </a:endParaRPr>
          </a:p>
        </p:txBody>
      </p:sp>
      <p:sp>
        <p:nvSpPr>
          <p:cNvPr id="135" name="spare"/>
          <p:cNvSpPr txBox="1"/>
          <p:nvPr/>
        </p:nvSpPr>
        <p:spPr>
          <a:xfrm>
            <a:off x="3080906" y="4843260"/>
            <a:ext cx="143629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scoff</a:t>
            </a:r>
            <a:endParaRPr b="1" dirty="0">
              <a:latin typeface="Gill Sans MT" panose="020B0502020104020203" pitchFamily="34" charset="77"/>
              <a:sym typeface="American Typewriter"/>
            </a:endParaRPr>
          </a:p>
        </p:txBody>
      </p:sp>
      <p:sp>
        <p:nvSpPr>
          <p:cNvPr id="136" name="chipped"/>
          <p:cNvSpPr txBox="1"/>
          <p:nvPr/>
        </p:nvSpPr>
        <p:spPr>
          <a:xfrm>
            <a:off x="2914198" y="5769060"/>
            <a:ext cx="176971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fidget</a:t>
            </a:r>
            <a:endParaRPr dirty="0">
              <a:latin typeface="Gill Sans MT" panose="020B0502020104020203" pitchFamily="34" charset="77"/>
            </a:endParaRPr>
          </a:p>
        </p:txBody>
      </p:sp>
      <p:sp>
        <p:nvSpPr>
          <p:cNvPr id="137" name="lift"/>
          <p:cNvSpPr txBox="1"/>
          <p:nvPr/>
        </p:nvSpPr>
        <p:spPr>
          <a:xfrm>
            <a:off x="2523870" y="6639612"/>
            <a:ext cx="255037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multiple</a:t>
            </a:r>
            <a:endParaRPr dirty="0">
              <a:latin typeface="Gill Sans MT" panose="020B0502020104020203" pitchFamily="34" charset="77"/>
            </a:endParaRPr>
          </a:p>
        </p:txBody>
      </p:sp>
      <p:sp>
        <p:nvSpPr>
          <p:cNvPr id="138" name="mutter"/>
          <p:cNvSpPr txBox="1"/>
          <p:nvPr/>
        </p:nvSpPr>
        <p:spPr>
          <a:xfrm>
            <a:off x="8429089" y="3961911"/>
            <a:ext cx="15741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gloat</a:t>
            </a:r>
            <a:endParaRPr b="1" dirty="0">
              <a:latin typeface="Gill Sans MT" panose="020B0502020104020203" pitchFamily="34" charset="77"/>
              <a:sym typeface="American Typewriter"/>
            </a:endParaRPr>
          </a:p>
        </p:txBody>
      </p:sp>
      <p:sp>
        <p:nvSpPr>
          <p:cNvPr id="139" name="unveil"/>
          <p:cNvSpPr txBox="1"/>
          <p:nvPr/>
        </p:nvSpPr>
        <p:spPr>
          <a:xfrm>
            <a:off x="7789895" y="5750010"/>
            <a:ext cx="26625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vanquish</a:t>
            </a:r>
            <a:endParaRPr b="1" dirty="0">
              <a:latin typeface="Gill Sans MT" panose="020B0502020104020203" pitchFamily="34" charset="77"/>
              <a:sym typeface="American Typewriter"/>
            </a:endParaRPr>
          </a:p>
        </p:txBody>
      </p:sp>
      <p:sp>
        <p:nvSpPr>
          <p:cNvPr id="140" name="tolerate"/>
          <p:cNvSpPr txBox="1"/>
          <p:nvPr/>
        </p:nvSpPr>
        <p:spPr>
          <a:xfrm>
            <a:off x="8271201" y="3065958"/>
            <a:ext cx="188994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dither</a:t>
            </a:r>
            <a:endParaRPr dirty="0">
              <a:latin typeface="Gill Sans MT" panose="020B0502020104020203" pitchFamily="34" charset="77"/>
            </a:endParaRPr>
          </a:p>
        </p:txBody>
      </p:sp>
      <p:sp>
        <p:nvSpPr>
          <p:cNvPr id="141" name="fixation"/>
          <p:cNvSpPr txBox="1"/>
          <p:nvPr/>
        </p:nvSpPr>
        <p:spPr>
          <a:xfrm>
            <a:off x="8330514" y="4824210"/>
            <a:ext cx="177131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barge</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781076" y="6639611"/>
            <a:ext cx="279082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incessant</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59700096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917683" y="-387"/>
            <a:ext cx="5815696"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tatty</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918774" y="5427006"/>
            <a:ext cx="1087598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lush</a:t>
            </a:r>
            <a:endParaRPr sz="28700" dirty="0">
              <a:latin typeface="Gill Sans MT" panose="020B0502020104020203" pitchFamily="34" charset="77"/>
            </a:endParaRPr>
          </a:p>
        </p:txBody>
      </p:sp>
      <p:pic>
        <p:nvPicPr>
          <p:cNvPr id="17" name="Picture 16" descr="Icon&#10;&#10;Description automatically generated">
            <a:extLst>
              <a:ext uri="{FF2B5EF4-FFF2-40B4-BE49-F238E27FC236}">
                <a16:creationId xmlns:a16="http://schemas.microsoft.com/office/drawing/2014/main" id="{746EC9CF-B8A3-CF44-9B9B-426C322380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494525"/>
            <a:ext cx="3468573" cy="3468573"/>
          </a:xfrm>
          <a:prstGeom prst="rect">
            <a:avLst/>
          </a:prstGeom>
        </p:spPr>
      </p:pic>
      <p:pic>
        <p:nvPicPr>
          <p:cNvPr id="18" name="Picture 17" descr="Icon&#10;&#10;Description automatically generated">
            <a:extLst>
              <a:ext uri="{FF2B5EF4-FFF2-40B4-BE49-F238E27FC236}">
                <a16:creationId xmlns:a16="http://schemas.microsoft.com/office/drawing/2014/main" id="{BA45EFAC-039C-AA4B-A27A-0AAB65B4A2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0590" y="5618195"/>
            <a:ext cx="3463447" cy="3463447"/>
          </a:xfrm>
          <a:prstGeom prst="rect">
            <a:avLst/>
          </a:prstGeom>
        </p:spPr>
      </p:pic>
    </p:spTree>
    <p:extLst>
      <p:ext uri="{BB962C8B-B14F-4D97-AF65-F5344CB8AC3E}">
        <p14:creationId xmlns:p14="http://schemas.microsoft.com/office/powerpoint/2010/main" val="418813616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744562" y="100488"/>
            <a:ext cx="5847755"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scoff</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580" y="5287250"/>
            <a:ext cx="1041922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fidget</a:t>
            </a:r>
            <a:endParaRPr sz="19900" dirty="0">
              <a:latin typeface="Gill Sans MT" panose="020B0502020104020203" pitchFamily="34" charset="77"/>
            </a:endParaRPr>
          </a:p>
        </p:txBody>
      </p:sp>
      <p:pic>
        <p:nvPicPr>
          <p:cNvPr id="17" name="Picture 16" descr="Icon&#10;&#10;Description automatically generated">
            <a:extLst>
              <a:ext uri="{FF2B5EF4-FFF2-40B4-BE49-F238E27FC236}">
                <a16:creationId xmlns:a16="http://schemas.microsoft.com/office/drawing/2014/main" id="{63F6373B-A7F7-F74A-98F1-0B6A231157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492321"/>
            <a:ext cx="3388689" cy="3388689"/>
          </a:xfrm>
          <a:prstGeom prst="rect">
            <a:avLst/>
          </a:prstGeom>
        </p:spPr>
      </p:pic>
      <p:pic>
        <p:nvPicPr>
          <p:cNvPr id="19" name="Picture 18" descr="Icon&#10;&#10;Description automatically generated">
            <a:extLst>
              <a:ext uri="{FF2B5EF4-FFF2-40B4-BE49-F238E27FC236}">
                <a16:creationId xmlns:a16="http://schemas.microsoft.com/office/drawing/2014/main" id="{5F5BE67C-9142-2243-A737-8F516ED50E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715" y="5343378"/>
            <a:ext cx="3724394" cy="3724394"/>
          </a:xfrm>
          <a:prstGeom prst="rect">
            <a:avLst/>
          </a:prstGeom>
        </p:spPr>
      </p:pic>
    </p:spTree>
    <p:extLst>
      <p:ext uri="{BB962C8B-B14F-4D97-AF65-F5344CB8AC3E}">
        <p14:creationId xmlns:p14="http://schemas.microsoft.com/office/powerpoint/2010/main" val="211991084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04593" y="531204"/>
            <a:ext cx="8372485"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multiple</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5548" y="5203194"/>
            <a:ext cx="1234608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dither</a:t>
            </a:r>
            <a:endParaRPr sz="115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ECB8E83B-3E96-8541-923A-8893086B63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5571" y="1080374"/>
            <a:ext cx="2600676" cy="2600676"/>
          </a:xfrm>
          <a:prstGeom prst="rect">
            <a:avLst/>
          </a:prstGeom>
        </p:spPr>
      </p:pic>
      <p:pic>
        <p:nvPicPr>
          <p:cNvPr id="17" name="Picture 16" descr="Icon&#10;&#10;Description automatically generated">
            <a:extLst>
              <a:ext uri="{FF2B5EF4-FFF2-40B4-BE49-F238E27FC236}">
                <a16:creationId xmlns:a16="http://schemas.microsoft.com/office/drawing/2014/main" id="{538BD6D7-74EC-EC42-A5FD-B0CBCEEBC2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4633" y="5763171"/>
            <a:ext cx="3262573" cy="3262573"/>
          </a:xfrm>
          <a:prstGeom prst="rect">
            <a:avLst/>
          </a:prstGeom>
        </p:spPr>
      </p:pic>
    </p:spTree>
    <p:extLst>
      <p:ext uri="{BB962C8B-B14F-4D97-AF65-F5344CB8AC3E}">
        <p14:creationId xmlns:p14="http://schemas.microsoft.com/office/powerpoint/2010/main" val="83312583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04511" y="-94290"/>
            <a:ext cx="11999897"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gloat</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754292" y="5203194"/>
            <a:ext cx="10288591"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barge</a:t>
            </a:r>
            <a:endParaRPr sz="13800" dirty="0">
              <a:latin typeface="Gill Sans MT" panose="020B0502020104020203" pitchFamily="34" charset="77"/>
            </a:endParaRPr>
          </a:p>
        </p:txBody>
      </p:sp>
      <p:pic>
        <p:nvPicPr>
          <p:cNvPr id="19" name="Picture 18" descr="Icon&#10;&#10;Description automatically generated">
            <a:extLst>
              <a:ext uri="{FF2B5EF4-FFF2-40B4-BE49-F238E27FC236}">
                <a16:creationId xmlns:a16="http://schemas.microsoft.com/office/drawing/2014/main" id="{FB469797-59E4-BE45-B89D-118119D879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537295"/>
            <a:ext cx="3419760" cy="3419760"/>
          </a:xfrm>
          <a:prstGeom prst="rect">
            <a:avLst/>
          </a:prstGeom>
        </p:spPr>
      </p:pic>
      <p:pic>
        <p:nvPicPr>
          <p:cNvPr id="20" name="Picture 19" descr="Shape&#10;&#10;Description automatically generated">
            <a:extLst>
              <a:ext uri="{FF2B5EF4-FFF2-40B4-BE49-F238E27FC236}">
                <a16:creationId xmlns:a16="http://schemas.microsoft.com/office/drawing/2014/main" id="{5DC8F334-D849-A14C-83BC-E5BFA050F8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057" y="5555593"/>
            <a:ext cx="3651935" cy="3651935"/>
          </a:xfrm>
          <a:prstGeom prst="rect">
            <a:avLst/>
          </a:prstGeom>
        </p:spPr>
      </p:pic>
    </p:spTree>
    <p:extLst>
      <p:ext uri="{BB962C8B-B14F-4D97-AF65-F5344CB8AC3E}">
        <p14:creationId xmlns:p14="http://schemas.microsoft.com/office/powerpoint/2010/main" val="117521389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84854" y="409403"/>
            <a:ext cx="8954375"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vanquish</a:t>
            </a:r>
            <a:endParaRPr sz="9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042314" y="5887012"/>
            <a:ext cx="9410447"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incessant</a:t>
            </a:r>
            <a:endParaRPr sz="16600" dirty="0">
              <a:latin typeface="Gill Sans MT" panose="020B0502020104020203" pitchFamily="34" charset="77"/>
            </a:endParaRPr>
          </a:p>
        </p:txBody>
      </p:sp>
      <p:pic>
        <p:nvPicPr>
          <p:cNvPr id="17" name="Picture 16" descr="Logo, icon&#10;&#10;Description automatically generated">
            <a:extLst>
              <a:ext uri="{FF2B5EF4-FFF2-40B4-BE49-F238E27FC236}">
                <a16:creationId xmlns:a16="http://schemas.microsoft.com/office/drawing/2014/main" id="{B8E3EC1C-3099-C946-9157-8B362393B4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8765" y="702082"/>
            <a:ext cx="2996614" cy="2996614"/>
          </a:xfrm>
          <a:prstGeom prst="rect">
            <a:avLst/>
          </a:prstGeom>
        </p:spPr>
      </p:pic>
      <p:pic>
        <p:nvPicPr>
          <p:cNvPr id="20" name="Picture 19" descr="Icon&#10;&#10;Description automatically generated">
            <a:extLst>
              <a:ext uri="{FF2B5EF4-FFF2-40B4-BE49-F238E27FC236}">
                <a16:creationId xmlns:a16="http://schemas.microsoft.com/office/drawing/2014/main" id="{F7883F67-A5C9-5645-BF7D-B31F8B657F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606" y="5729417"/>
            <a:ext cx="3348189" cy="3348189"/>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800080" y="2274766"/>
            <a:ext cx="15212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tatty</a:t>
            </a:r>
            <a:endParaRPr b="1" dirty="0">
              <a:latin typeface="Gill Sans MT" panose="020B0502020104020203" pitchFamily="34" charset="77"/>
              <a:sym typeface="American Typewriter"/>
            </a:endParaRPr>
          </a:p>
        </p:txBody>
      </p:sp>
      <p:sp>
        <p:nvSpPr>
          <p:cNvPr id="134" name="office"/>
          <p:cNvSpPr txBox="1"/>
          <p:nvPr/>
        </p:nvSpPr>
        <p:spPr>
          <a:xfrm>
            <a:off x="5923523" y="3183419"/>
            <a:ext cx="12743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lush</a:t>
            </a:r>
            <a:endParaRPr dirty="0">
              <a:latin typeface="Gill Sans MT" panose="020B0502020104020203" pitchFamily="34" charset="77"/>
            </a:endParaRPr>
          </a:p>
        </p:txBody>
      </p:sp>
      <p:sp>
        <p:nvSpPr>
          <p:cNvPr id="135" name="spare"/>
          <p:cNvSpPr txBox="1"/>
          <p:nvPr/>
        </p:nvSpPr>
        <p:spPr>
          <a:xfrm>
            <a:off x="5842558" y="4033018"/>
            <a:ext cx="143629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scoff</a:t>
            </a:r>
            <a:endParaRPr b="1" dirty="0">
              <a:latin typeface="Gill Sans MT" panose="020B0502020104020203" pitchFamily="34" charset="77"/>
              <a:sym typeface="American Typewriter"/>
            </a:endParaRPr>
          </a:p>
        </p:txBody>
      </p:sp>
      <p:sp>
        <p:nvSpPr>
          <p:cNvPr id="136" name="chipped"/>
          <p:cNvSpPr txBox="1"/>
          <p:nvPr/>
        </p:nvSpPr>
        <p:spPr>
          <a:xfrm>
            <a:off x="5675853" y="4958818"/>
            <a:ext cx="176971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fidget</a:t>
            </a:r>
            <a:endParaRPr dirty="0">
              <a:latin typeface="Gill Sans MT" panose="020B0502020104020203" pitchFamily="34" charset="77"/>
            </a:endParaRPr>
          </a:p>
        </p:txBody>
      </p:sp>
      <p:sp>
        <p:nvSpPr>
          <p:cNvPr id="137" name="lift"/>
          <p:cNvSpPr txBox="1"/>
          <p:nvPr/>
        </p:nvSpPr>
        <p:spPr>
          <a:xfrm>
            <a:off x="5285527" y="5829370"/>
            <a:ext cx="255037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multiple</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93096262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773646" y="3418118"/>
            <a:ext cx="15741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gloat</a:t>
            </a:r>
            <a:endParaRPr b="1" dirty="0">
              <a:latin typeface="Gill Sans MT" panose="020B0502020104020203" pitchFamily="34" charset="77"/>
              <a:sym typeface="American Typewriter"/>
            </a:endParaRPr>
          </a:p>
        </p:txBody>
      </p:sp>
      <p:sp>
        <p:nvSpPr>
          <p:cNvPr id="140" name="tolerate"/>
          <p:cNvSpPr txBox="1"/>
          <p:nvPr/>
        </p:nvSpPr>
        <p:spPr>
          <a:xfrm>
            <a:off x="5615757" y="2522165"/>
            <a:ext cx="188994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dither</a:t>
            </a:r>
            <a:endParaRPr dirty="0">
              <a:latin typeface="Gill Sans MT" panose="020B0502020104020203" pitchFamily="34" charset="77"/>
            </a:endParaRPr>
          </a:p>
        </p:txBody>
      </p:sp>
      <p:sp>
        <p:nvSpPr>
          <p:cNvPr id="141" name="fixation"/>
          <p:cNvSpPr txBox="1"/>
          <p:nvPr/>
        </p:nvSpPr>
        <p:spPr>
          <a:xfrm>
            <a:off x="5675063" y="4280417"/>
            <a:ext cx="177131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barge</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171111" y="5188117"/>
            <a:ext cx="26625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vanquish</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106990" y="5996646"/>
            <a:ext cx="279082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incessant</a:t>
            </a:r>
            <a:endParaRPr dirty="0">
              <a:latin typeface="Gill Sans MT" panose="020B0502020104020203" pitchFamily="34" charset="77"/>
            </a:endParaRPr>
          </a:p>
        </p:txBody>
      </p:sp>
    </p:spTree>
    <p:extLst>
      <p:ext uri="{BB962C8B-B14F-4D97-AF65-F5344CB8AC3E}">
        <p14:creationId xmlns:p14="http://schemas.microsoft.com/office/powerpoint/2010/main" val="173303658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22686" y="1309202"/>
            <a:ext cx="177292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tatty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3732748"/>
            <a:ext cx="6238933"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describe something as tatty, you think it is untidy, rather dirty, and looks as if it has not been cared for.</a:t>
            </a:r>
            <a:endParaRPr sz="3600" dirty="0">
              <a:latin typeface="Gill Sans MT" panose="020B0502020104020203" pitchFamily="34" charset="77"/>
            </a:endParaRPr>
          </a:p>
        </p:txBody>
      </p:sp>
      <p:sp>
        <p:nvSpPr>
          <p:cNvPr id="155" name="The was a tear in Freddie’s new school jumper."/>
          <p:cNvSpPr txBox="1"/>
          <p:nvPr/>
        </p:nvSpPr>
        <p:spPr>
          <a:xfrm>
            <a:off x="-22497" y="6626851"/>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 Watson’s PE jumper was looking </a:t>
            </a:r>
            <a:r>
              <a:rPr lang="en-GB" sz="4000" b="1" dirty="0">
                <a:latin typeface="Gill Sans MT" panose="020B0502020104020203" pitchFamily="34" charset="77"/>
              </a:rPr>
              <a:t>tatty</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tat-ty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4" name="Picture 23" descr="Icon&#10;&#10;Description automatically generated">
            <a:extLst>
              <a:ext uri="{FF2B5EF4-FFF2-40B4-BE49-F238E27FC236}">
                <a16:creationId xmlns:a16="http://schemas.microsoft.com/office/drawing/2014/main" id="{8FE79A8D-BB97-1A4B-8509-CD94FDE22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5532" y="2563115"/>
            <a:ext cx="3468573" cy="3468573"/>
          </a:xfrm>
          <a:prstGeom prst="rect">
            <a:avLst/>
          </a:prstGeom>
        </p:spPr>
      </p:pic>
      <p:graphicFrame>
        <p:nvGraphicFramePr>
          <p:cNvPr id="3" name="Table 2">
            <a:extLst>
              <a:ext uri="{FF2B5EF4-FFF2-40B4-BE49-F238E27FC236}">
                <a16:creationId xmlns:a16="http://schemas.microsoft.com/office/drawing/2014/main" id="{94565DC3-EBA5-032F-A251-B7D6D0149A83}"/>
              </a:ext>
            </a:extLst>
          </p:cNvPr>
          <p:cNvGraphicFramePr>
            <a:graphicFrameLocks noGrp="1"/>
          </p:cNvGraphicFramePr>
          <p:nvPr>
            <p:extLst>
              <p:ext uri="{D42A27DB-BD31-4B8C-83A1-F6EECF244321}">
                <p14:modId xmlns:p14="http://schemas.microsoft.com/office/powerpoint/2010/main" val="403309257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shabby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pristine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ratty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looking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ragged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batty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238103" y="1309202"/>
            <a:ext cx="154209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lush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24723" y="4006297"/>
            <a:ext cx="6078413" cy="19492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Lush fields or gardens have a lot of very healthy grass or plants.</a:t>
            </a:r>
            <a:endParaRPr sz="40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fields looked </a:t>
            </a:r>
            <a:r>
              <a:rPr lang="en-GB" sz="4000" b="1" dirty="0">
                <a:latin typeface="Gill Sans MT" panose="020B0502020104020203" pitchFamily="34" charset="77"/>
              </a:rPr>
              <a:t>lush</a:t>
            </a:r>
            <a:r>
              <a:rPr lang="en-GB" sz="4000" dirty="0">
                <a:latin typeface="Gill Sans MT" panose="020B0502020104020203" pitchFamily="34" charset="77"/>
              </a:rPr>
              <a:t> after the rain had stopped.</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lush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16EB00AB-61BD-3C45-BC00-3CF98B5590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0021" y="2492102"/>
            <a:ext cx="3463447" cy="3463447"/>
          </a:xfrm>
          <a:prstGeom prst="rect">
            <a:avLst/>
          </a:prstGeom>
        </p:spPr>
      </p:pic>
      <p:graphicFrame>
        <p:nvGraphicFramePr>
          <p:cNvPr id="3" name="Table 2">
            <a:extLst>
              <a:ext uri="{FF2B5EF4-FFF2-40B4-BE49-F238E27FC236}">
                <a16:creationId xmlns:a16="http://schemas.microsoft.com/office/drawing/2014/main" id="{4A540A08-08C4-E92B-039C-0B10173ACA99}"/>
              </a:ext>
            </a:extLst>
          </p:cNvPr>
          <p:cNvGraphicFramePr>
            <a:graphicFrameLocks noGrp="1"/>
          </p:cNvGraphicFramePr>
          <p:nvPr>
            <p:extLst>
              <p:ext uri="{D42A27DB-BD31-4B8C-83A1-F6EECF244321}">
                <p14:modId xmlns:p14="http://schemas.microsoft.com/office/powerpoint/2010/main" val="256550717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rich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barren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field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grand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sparce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meadow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17072" y="1309202"/>
            <a:ext cx="178414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scoff</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5079" y="4286888"/>
            <a:ext cx="5693016"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scoff food, you eat it quickly and greedily.</a:t>
            </a:r>
            <a:endParaRPr sz="3600" dirty="0">
              <a:latin typeface="Gill Sans MT" panose="020B0502020104020203" pitchFamily="34" charset="77"/>
            </a:endParaRPr>
          </a:p>
        </p:txBody>
      </p:sp>
      <p:sp>
        <p:nvSpPr>
          <p:cNvPr id="155" name="The was a tear in Freddie’s new school jumper."/>
          <p:cNvSpPr txBox="1"/>
          <p:nvPr/>
        </p:nvSpPr>
        <p:spPr>
          <a:xfrm>
            <a:off x="0" y="679745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Freddy </a:t>
            </a:r>
            <a:r>
              <a:rPr lang="en-GB" sz="4000" b="1" dirty="0">
                <a:latin typeface="Gill Sans MT" panose="020B0502020104020203" pitchFamily="34" charset="77"/>
              </a:rPr>
              <a:t>scoffed</a:t>
            </a:r>
            <a:r>
              <a:rPr lang="en-GB" sz="4000" dirty="0">
                <a:latin typeface="Gill Sans MT" panose="020B0502020104020203" pitchFamily="34" charset="77"/>
              </a:rPr>
              <a:t> his snack at playtime.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scoff</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2826216D-0A9B-7C43-B1BB-61997121AC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756" y="2356690"/>
            <a:ext cx="4283767" cy="4283767"/>
          </a:xfrm>
          <a:prstGeom prst="rect">
            <a:avLst/>
          </a:prstGeom>
        </p:spPr>
      </p:pic>
      <p:graphicFrame>
        <p:nvGraphicFramePr>
          <p:cNvPr id="3" name="Table 2">
            <a:extLst>
              <a:ext uri="{FF2B5EF4-FFF2-40B4-BE49-F238E27FC236}">
                <a16:creationId xmlns:a16="http://schemas.microsoft.com/office/drawing/2014/main" id="{CB27CE13-97C8-3732-B9E8-BEFD77EBED7A}"/>
              </a:ext>
            </a:extLst>
          </p:cNvPr>
          <p:cNvGraphicFramePr>
            <a:graphicFrameLocks noGrp="1"/>
          </p:cNvGraphicFramePr>
          <p:nvPr>
            <p:extLst>
              <p:ext uri="{D42A27DB-BD31-4B8C-83A1-F6EECF244321}">
                <p14:modId xmlns:p14="http://schemas.microsoft.com/office/powerpoint/2010/main" val="314873849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gobble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barren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cough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devour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sparce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trough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63181" y="1309202"/>
            <a:ext cx="20919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fidget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0857" y="3950058"/>
            <a:ext cx="6564107" cy="2072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fidget, you keep moving your hands or feet slightly or changing your position slightly, for example because you are nervous, bored, or excited.</a:t>
            </a:r>
            <a:endParaRPr sz="3600" dirty="0">
              <a:latin typeface="Gill Sans MT" panose="020B0502020104020203" pitchFamily="34" charset="77"/>
            </a:endParaRPr>
          </a:p>
        </p:txBody>
      </p:sp>
      <p:sp>
        <p:nvSpPr>
          <p:cNvPr id="155" name="The was a tear in Freddie’s new school jumper."/>
          <p:cNvSpPr txBox="1"/>
          <p:nvPr/>
        </p:nvSpPr>
        <p:spPr>
          <a:xfrm>
            <a:off x="0" y="6634046"/>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err="1">
                <a:latin typeface="Gill Sans MT" panose="020B0502020104020203" pitchFamily="34" charset="77"/>
              </a:rPr>
              <a:t>Azmil</a:t>
            </a:r>
            <a:r>
              <a:rPr lang="en-GB" sz="4000" dirty="0">
                <a:latin typeface="Gill Sans MT" panose="020B0502020104020203" pitchFamily="34" charset="77"/>
              </a:rPr>
              <a:t> was </a:t>
            </a:r>
            <a:r>
              <a:rPr lang="en-GB" sz="4000" b="1" dirty="0">
                <a:latin typeface="Gill Sans MT" panose="020B0502020104020203" pitchFamily="34" charset="77"/>
              </a:rPr>
              <a:t>fidgeting</a:t>
            </a:r>
            <a:r>
              <a:rPr lang="en-GB" sz="4000" dirty="0">
                <a:latin typeface="Gill Sans MT" panose="020B0502020104020203" pitchFamily="34" charset="77"/>
              </a:rPr>
              <a:t> with her hair.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fidg</a:t>
            </a:r>
            <a:r>
              <a:rPr lang="en-GB" dirty="0">
                <a:latin typeface="Gill Sans MT" panose="020B0502020104020203" pitchFamily="34" charset="77"/>
              </a:rPr>
              <a:t>-et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20C90904-4502-1C42-B006-DC5EF8839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6348" y="2648056"/>
            <a:ext cx="3724394" cy="3724394"/>
          </a:xfrm>
          <a:prstGeom prst="rect">
            <a:avLst/>
          </a:prstGeom>
        </p:spPr>
      </p:pic>
      <p:graphicFrame>
        <p:nvGraphicFramePr>
          <p:cNvPr id="7" name="Table 6">
            <a:extLst>
              <a:ext uri="{FF2B5EF4-FFF2-40B4-BE49-F238E27FC236}">
                <a16:creationId xmlns:a16="http://schemas.microsoft.com/office/drawing/2014/main" id="{AF1FA41A-AEE8-ED9B-3822-BD622941269D}"/>
              </a:ext>
            </a:extLst>
          </p:cNvPr>
          <p:cNvGraphicFramePr>
            <a:graphicFrameLocks noGrp="1"/>
          </p:cNvGraphicFramePr>
          <p:nvPr>
            <p:extLst>
              <p:ext uri="{D42A27DB-BD31-4B8C-83A1-F6EECF244321}">
                <p14:modId xmlns:p14="http://schemas.microsoft.com/office/powerpoint/2010/main" val="327880829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squirm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digit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constantly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twist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widget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nervously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16941274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03130" y="1309202"/>
            <a:ext cx="301204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multiple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0" y="4057934"/>
            <a:ext cx="679063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You use multiple to describe things that consist of many parts, involve many people, or have many uses.</a:t>
            </a:r>
          </a:p>
        </p:txBody>
      </p:sp>
      <p:sp>
        <p:nvSpPr>
          <p:cNvPr id="155" name="The was a tear in Freddie’s new school jumper."/>
          <p:cNvSpPr txBox="1"/>
          <p:nvPr/>
        </p:nvSpPr>
        <p:spPr>
          <a:xfrm>
            <a:off x="0" y="651666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There were </a:t>
            </a:r>
            <a:r>
              <a:rPr lang="en-GB" sz="4000" b="1" dirty="0">
                <a:latin typeface="Gill Sans MT" panose="020B0502020104020203" pitchFamily="34" charset="77"/>
              </a:rPr>
              <a:t>multiple</a:t>
            </a:r>
            <a:r>
              <a:rPr lang="en-GB" sz="4000" dirty="0">
                <a:latin typeface="Gill Sans MT" panose="020B0502020104020203" pitchFamily="34" charset="77"/>
              </a:rPr>
              <a:t> answers to choose from.</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mul-ti-ple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9AFDABF5-1D5E-604B-87CA-08D48393D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1712" y="3018798"/>
            <a:ext cx="2600676" cy="2600676"/>
          </a:xfrm>
          <a:prstGeom prst="rect">
            <a:avLst/>
          </a:prstGeom>
        </p:spPr>
      </p:pic>
      <p:graphicFrame>
        <p:nvGraphicFramePr>
          <p:cNvPr id="3" name="Table 2">
            <a:extLst>
              <a:ext uri="{FF2B5EF4-FFF2-40B4-BE49-F238E27FC236}">
                <a16:creationId xmlns:a16="http://schemas.microsoft.com/office/drawing/2014/main" id="{E257462D-1B13-7A16-578A-0DCD2FE0FFBD}"/>
              </a:ext>
            </a:extLst>
          </p:cNvPr>
          <p:cNvGraphicFramePr>
            <a:graphicFrameLocks noGrp="1"/>
          </p:cNvGraphicFramePr>
          <p:nvPr>
            <p:extLst>
              <p:ext uri="{D42A27DB-BD31-4B8C-83A1-F6EECF244321}">
                <p14:modId xmlns:p14="http://schemas.microsoft.com/office/powerpoint/2010/main" val="171802931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many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potential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various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responsibilities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15747</TotalTime>
  <Words>1232</Words>
  <Application>Microsoft Macintosh PowerPoint</Application>
  <PresentationFormat>Custom</PresentationFormat>
  <Paragraphs>338</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493</cp:revision>
  <dcterms:modified xsi:type="dcterms:W3CDTF">2026-03-20T12:42:30Z</dcterms:modified>
</cp:coreProperties>
</file>