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468" r:id="rId3"/>
    <p:sldId id="469" r:id="rId4"/>
    <p:sldId id="470" r:id="rId5"/>
    <p:sldId id="271" r:id="rId6"/>
    <p:sldId id="273" r:id="rId7"/>
    <p:sldId id="274" r:id="rId8"/>
    <p:sldId id="471" r:id="rId9"/>
    <p:sldId id="276" r:id="rId10"/>
    <p:sldId id="272" r:id="rId11"/>
    <p:sldId id="277" r:id="rId12"/>
    <p:sldId id="278" r:id="rId13"/>
    <p:sldId id="279" r:id="rId14"/>
    <p:sldId id="280" r:id="rId15"/>
    <p:sldId id="289" r:id="rId16"/>
    <p:sldId id="472" r:id="rId17"/>
    <p:sldId id="290" r:id="rId18"/>
    <p:sldId id="473" r:id="rId19"/>
    <p:sldId id="474" r:id="rId20"/>
    <p:sldId id="475" r:id="rId21"/>
    <p:sldId id="476" r:id="rId22"/>
    <p:sldId id="477" r:id="rId23"/>
    <p:sldId id="478" r:id="rId24"/>
    <p:sldId id="479" r:id="rId25"/>
    <p:sldId id="288" r:id="rId26"/>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65C0"/>
    <a:srgbClr val="00AEEE"/>
    <a:srgbClr val="C92405"/>
    <a:srgbClr val="DD2909"/>
    <a:srgbClr val="37D2EA"/>
    <a:srgbClr val="38E1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95364"/>
  </p:normalViewPr>
  <p:slideViewPr>
    <p:cSldViewPr snapToGrid="0" snapToObjects="1">
      <p:cViewPr varScale="1">
        <p:scale>
          <a:sx n="81" d="100"/>
          <a:sy n="81" d="100"/>
        </p:scale>
        <p:origin x="736"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893067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146833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6389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93420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7798939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1435749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855987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445202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162970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6273100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85953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56044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83559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03952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057381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85497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12561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602292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0962775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23834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270000" y="1638300"/>
            <a:ext cx="10464800" cy="3302000"/>
          </a:xfrm>
          <a:prstGeom prst="rect">
            <a:avLst/>
          </a:prstGeom>
        </p:spPr>
        <p:txBody>
          <a:bodyPr anchor="b"/>
          <a:lstStyle/>
          <a:p>
            <a:r>
              <a:t>Title Text</a:t>
            </a:r>
          </a:p>
        </p:txBody>
      </p:sp>
      <p:sp>
        <p:nvSpPr>
          <p:cNvPr id="12" name="Body Level One…"/>
          <p:cNvSpPr txBox="1">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atin typeface="Helvetica"/>
                <a:ea typeface="Helvetica"/>
                <a:cs typeface="Helvetica"/>
                <a:sym typeface="Helvetica"/>
              </a:defRPr>
            </a:lvl1pPr>
          </a:lstStyle>
          <a:p>
            <a:r>
              <a:t>–Johnny Appleseed</a:t>
            </a:r>
          </a:p>
        </p:txBody>
      </p:sp>
      <p:sp>
        <p:nvSpPr>
          <p:cNvPr id="94" name="“Type a quote here.”"/>
          <p:cNvSpPr txBox="1">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13"/>
          </p:nvPr>
        </p:nvSpPr>
        <p:spPr>
          <a:xfrm>
            <a:off x="-812800" y="0"/>
            <a:ext cx="15232066" cy="10160000"/>
          </a:xfrm>
          <a:prstGeom prst="rect">
            <a:avLst/>
          </a:prstGeom>
        </p:spPr>
        <p:txBody>
          <a:bodyPr lIns="91439" tIns="45719" rIns="91439" bIns="45719" anchor="t">
            <a:noAutofit/>
          </a:bodyPr>
          <a:lstStyle/>
          <a:p>
            <a:endParaRPr dirty="0"/>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Image"/>
          <p:cNvSpPr>
            <a:spLocks noGrp="1"/>
          </p:cNvSpPr>
          <p:nvPr>
            <p:ph type="pic" idx="13"/>
          </p:nvPr>
        </p:nvSpPr>
        <p:spPr>
          <a:xfrm>
            <a:off x="1606550" y="635000"/>
            <a:ext cx="9779000" cy="6522729"/>
          </a:xfrm>
          <a:prstGeom prst="rect">
            <a:avLst/>
          </a:prstGeom>
        </p:spPr>
        <p:txBody>
          <a:bodyPr lIns="91439" tIns="45719" rIns="91439" bIns="45719" anchor="t">
            <a:noAutofit/>
          </a:bodyPr>
          <a:lstStyle/>
          <a:p>
            <a:endParaRPr dirty="0"/>
          </a:p>
        </p:txBody>
      </p:sp>
      <p:sp>
        <p:nvSpPr>
          <p:cNvPr id="21" name="Title Text"/>
          <p:cNvSpPr txBox="1">
            <a:spLocks noGrp="1"/>
          </p:cNvSpPr>
          <p:nvPr>
            <p:ph type="title"/>
          </p:nvPr>
        </p:nvSpPr>
        <p:spPr>
          <a:xfrm>
            <a:off x="1270000" y="6718300"/>
            <a:ext cx="10464800" cy="1422400"/>
          </a:xfrm>
          <a:prstGeom prst="rect">
            <a:avLst/>
          </a:prstGeom>
        </p:spPr>
        <p:txBody>
          <a:bodyPr anchor="b"/>
          <a:lstStyle/>
          <a:p>
            <a:r>
              <a:t>Title Text</a:t>
            </a:r>
          </a:p>
        </p:txBody>
      </p:sp>
      <p:sp>
        <p:nvSpPr>
          <p:cNvPr id="22" name="Body Level One…"/>
          <p:cNvSpPr txBox="1">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xfrm>
            <a:off x="6311798" y="9245600"/>
            <a:ext cx="368504" cy="381000"/>
          </a:xfrm>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270000" y="3225800"/>
            <a:ext cx="10464800" cy="33020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idx="13"/>
          </p:nvPr>
        </p:nvSpPr>
        <p:spPr>
          <a:xfrm>
            <a:off x="2717800" y="635000"/>
            <a:ext cx="12357100" cy="8238067"/>
          </a:xfrm>
          <a:prstGeom prst="rect">
            <a:avLst/>
          </a:prstGeom>
        </p:spPr>
        <p:txBody>
          <a:bodyPr lIns="91439" tIns="45719" rIns="91439" bIns="45719" anchor="t">
            <a:noAutofit/>
          </a:bodyPr>
          <a:lstStyle/>
          <a:p>
            <a:endParaRPr dirty="0"/>
          </a:p>
        </p:txBody>
      </p:sp>
      <p:sp>
        <p:nvSpPr>
          <p:cNvPr id="39" name="Title Text"/>
          <p:cNvSpPr txBox="1">
            <a:spLocks noGrp="1"/>
          </p:cNvSpPr>
          <p:nvPr>
            <p:ph type="title"/>
          </p:nvPr>
        </p:nvSpPr>
        <p:spPr>
          <a:xfrm>
            <a:off x="952500" y="635000"/>
            <a:ext cx="5334000" cy="3987800"/>
          </a:xfrm>
          <a:prstGeom prst="rect">
            <a:avLst/>
          </a:prstGeom>
        </p:spPr>
        <p:txBody>
          <a:bodyPr anchor="b"/>
          <a:lstStyle>
            <a:lvl1pPr>
              <a:defRPr sz="6000"/>
            </a:lvl1pPr>
          </a:lstStyle>
          <a:p>
            <a:r>
              <a:t>Title Text</a:t>
            </a:r>
          </a:p>
        </p:txBody>
      </p:sp>
      <p:sp>
        <p:nvSpPr>
          <p:cNvPr id="40" name="Body Level One…"/>
          <p:cNvSpPr txBox="1">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idx="13"/>
          </p:nvPr>
        </p:nvSpPr>
        <p:spPr>
          <a:xfrm>
            <a:off x="4533900" y="2603500"/>
            <a:ext cx="9429750" cy="6286500"/>
          </a:xfrm>
          <a:prstGeom prst="rect">
            <a:avLst/>
          </a:prstGeom>
        </p:spPr>
        <p:txBody>
          <a:bodyPr lIns="91439" tIns="45719" rIns="91439" bIns="45719" anchor="t">
            <a:noAutofit/>
          </a:bodyPr>
          <a:lstStyle/>
          <a:p>
            <a:endParaRPr dirty="0"/>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52500" y="1270000"/>
            <a:ext cx="11099800" cy="7213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6680200" y="5026947"/>
            <a:ext cx="6057901" cy="4040705"/>
          </a:xfrm>
          <a:prstGeom prst="rect">
            <a:avLst/>
          </a:prstGeom>
        </p:spPr>
        <p:txBody>
          <a:bodyPr lIns="91439" tIns="45719" rIns="91439" bIns="45719" anchor="t">
            <a:noAutofit/>
          </a:bodyPr>
          <a:lstStyle/>
          <a:p>
            <a:endParaRPr dirty="0"/>
          </a:p>
        </p:txBody>
      </p:sp>
      <p:sp>
        <p:nvSpPr>
          <p:cNvPr id="84" name="Image"/>
          <p:cNvSpPr>
            <a:spLocks noGrp="1"/>
          </p:cNvSpPr>
          <p:nvPr>
            <p:ph type="pic" sz="quarter" idx="14"/>
          </p:nvPr>
        </p:nvSpPr>
        <p:spPr>
          <a:xfrm>
            <a:off x="6502400" y="886747"/>
            <a:ext cx="5867400" cy="3911601"/>
          </a:xfrm>
          <a:prstGeom prst="rect">
            <a:avLst/>
          </a:prstGeom>
        </p:spPr>
        <p:txBody>
          <a:bodyPr lIns="91439" tIns="45719" rIns="91439" bIns="45719" anchor="t">
            <a:noAutofit/>
          </a:bodyPr>
          <a:lstStyle/>
          <a:p>
            <a:endParaRPr dirty="0"/>
          </a:p>
        </p:txBody>
      </p:sp>
      <p:sp>
        <p:nvSpPr>
          <p:cNvPr id="85" name="Image"/>
          <p:cNvSpPr>
            <a:spLocks noGrp="1"/>
          </p:cNvSpPr>
          <p:nvPr>
            <p:ph type="pic" idx="15"/>
          </p:nvPr>
        </p:nvSpPr>
        <p:spPr>
          <a:xfrm>
            <a:off x="-2374900" y="889000"/>
            <a:ext cx="11976100" cy="7984067"/>
          </a:xfrm>
          <a:prstGeom prst="rect">
            <a:avLst/>
          </a:prstGeom>
        </p:spPr>
        <p:txBody>
          <a:bodyPr lIns="91439" tIns="45719" rIns="91439" bIns="45719" anchor="t">
            <a:noAutofit/>
          </a:bodyPr>
          <a:lstStyle/>
          <a:p>
            <a:endParaRPr dirty="0"/>
          </a:p>
        </p:txBody>
      </p:sp>
      <p:sp>
        <p:nvSpPr>
          <p:cNvPr id="86"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rPr/>
              <a:t>‹#›</a:t>
            </a:fld>
            <a:endParaRP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24.png"/><Relationship Id="rId9" Type="http://schemas.openxmlformats.org/officeDocument/2006/relationships/image" Target="../media/image12.png"/></Relationships>
</file>

<file path=ppt/slides/_rels/slide19.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14.png"/><Relationship Id="rId3" Type="http://schemas.openxmlformats.org/officeDocument/2006/relationships/image" Target="../media/image7.png"/><Relationship Id="rId7" Type="http://schemas.openxmlformats.org/officeDocument/2006/relationships/image" Target="../media/image18.png"/><Relationship Id="rId12"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22.png"/><Relationship Id="rId5" Type="http://schemas.openxmlformats.org/officeDocument/2006/relationships/image" Target="../media/image15.png"/><Relationship Id="rId10" Type="http://schemas.openxmlformats.org/officeDocument/2006/relationships/image" Target="../media/image21.png"/><Relationship Id="rId4" Type="http://schemas.openxmlformats.org/officeDocument/2006/relationships/image" Target="../media/image25.png"/><Relationship Id="rId9" Type="http://schemas.openxmlformats.org/officeDocument/2006/relationships/image" Target="../media/image20.png"/><Relationship Id="rId1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7.png"/><Relationship Id="rId7"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Word of the Day…"/>
          <p:cNvSpPr txBox="1"/>
          <p:nvPr/>
        </p:nvSpPr>
        <p:spPr>
          <a:xfrm>
            <a:off x="219430" y="152303"/>
            <a:ext cx="12565940" cy="3180358"/>
          </a:xfrm>
          <a:prstGeom prst="rect">
            <a:avLst/>
          </a:prstGeom>
          <a:ln w="12700">
            <a:miter lim="400000"/>
          </a:ln>
          <a:effectLst>
            <a:outerShdw dist="25400" dir="5400000" rotWithShape="0">
              <a:srgbClr val="000000"/>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defRPr sz="12100" b="1">
                <a:solidFill>
                  <a:schemeClr val="accent5"/>
                </a:solidFill>
                <a:latin typeface="American Typewriter"/>
                <a:ea typeface="American Typewriter"/>
                <a:cs typeface="American Typewriter"/>
                <a:sym typeface="American Typewriter"/>
              </a:defRPr>
            </a:pPr>
            <a:r>
              <a:rPr dirty="0">
                <a:solidFill>
                  <a:srgbClr val="00AEEE"/>
                </a:solidFill>
                <a:latin typeface="Gill Sans MT" panose="020B0502020104020203" pitchFamily="34" charset="77"/>
              </a:rPr>
              <a:t>Word of the Day</a:t>
            </a:r>
          </a:p>
          <a:p>
            <a:pPr algn="r">
              <a:defRPr sz="7900" b="1">
                <a:solidFill>
                  <a:schemeClr val="accent6"/>
                </a:solidFill>
                <a:latin typeface="American Typewriter"/>
                <a:ea typeface="American Typewriter"/>
                <a:cs typeface="American Typewriter"/>
                <a:sym typeface="American Typewriter"/>
              </a:defRPr>
            </a:pPr>
            <a:r>
              <a:rPr lang="en-GB" dirty="0">
                <a:solidFill>
                  <a:srgbClr val="0070C0"/>
                </a:solidFill>
                <a:latin typeface="Gill Sans MT" panose="020B0502020104020203" pitchFamily="34" charset="77"/>
              </a:rPr>
              <a:t>Spring</a:t>
            </a:r>
            <a:r>
              <a:rPr dirty="0">
                <a:solidFill>
                  <a:srgbClr val="0070C0"/>
                </a:solidFill>
                <a:latin typeface="Gill Sans MT" panose="020B0502020104020203" pitchFamily="34" charset="77"/>
              </a:rPr>
              <a:t> Term 202</a:t>
            </a:r>
            <a:r>
              <a:rPr lang="en-GB" dirty="0">
                <a:solidFill>
                  <a:srgbClr val="0070C0"/>
                </a:solidFill>
                <a:latin typeface="Gill Sans MT" panose="020B0502020104020203" pitchFamily="34" charset="77"/>
              </a:rPr>
              <a:t>6</a:t>
            </a:r>
            <a:r>
              <a:rPr dirty="0">
                <a:solidFill>
                  <a:srgbClr val="0070C0"/>
                </a:solidFill>
                <a:latin typeface="Gill Sans MT" panose="020B0502020104020203" pitchFamily="34" charset="77"/>
              </a:rPr>
              <a:t> </a:t>
            </a:r>
          </a:p>
        </p:txBody>
      </p:sp>
      <p:sp>
        <p:nvSpPr>
          <p:cNvPr id="121" name="'Words unlock the doors to a world of                                            understanding...'"/>
          <p:cNvSpPr txBox="1"/>
          <p:nvPr/>
        </p:nvSpPr>
        <p:spPr>
          <a:xfrm>
            <a:off x="3330609" y="9023736"/>
            <a:ext cx="9180945"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spcBef>
                <a:spcPts val="4200"/>
              </a:spcBef>
              <a:defRPr sz="3200">
                <a:latin typeface="Gill Sans SemiBold"/>
                <a:ea typeface="Gill Sans SemiBold"/>
                <a:cs typeface="Gill Sans SemiBold"/>
                <a:sym typeface="Gill Sans SemiBold"/>
              </a:defRPr>
            </a:pPr>
            <a:r>
              <a:rPr sz="2400" dirty="0">
                <a:latin typeface="Gill Sans MT" panose="020B0502020104020203" pitchFamily="34" charset="77"/>
              </a:rPr>
              <a:t>'</a:t>
            </a:r>
            <a:r>
              <a:rPr sz="2400" b="1" i="1" dirty="0">
                <a:latin typeface="Gill Sans MT" panose="020B0502020104020203" pitchFamily="34" charset="77"/>
                <a:ea typeface="Gill Sans"/>
                <a:cs typeface="Gill Sans"/>
                <a:sym typeface="Gill Sans"/>
              </a:rPr>
              <a:t>Words unlock the doors to a world of</a:t>
            </a:r>
            <a:r>
              <a:rPr lang="en-GB" sz="2400" b="1" i="1" dirty="0">
                <a:latin typeface="Gill Sans MT" panose="020B0502020104020203" pitchFamily="34" charset="77"/>
                <a:ea typeface="Gill Sans"/>
                <a:cs typeface="Gill Sans"/>
                <a:sym typeface="Gill Sans"/>
              </a:rPr>
              <a:t> </a:t>
            </a:r>
            <a:r>
              <a:rPr sz="2400" b="1" i="1" dirty="0">
                <a:latin typeface="Gill Sans MT" panose="020B0502020104020203" pitchFamily="34" charset="77"/>
                <a:ea typeface="Gill Sans"/>
                <a:cs typeface="Gill Sans"/>
                <a:sym typeface="Gill Sans"/>
              </a:rPr>
              <a:t>understanding...'</a:t>
            </a:r>
          </a:p>
        </p:txBody>
      </p:sp>
      <p:sp>
        <p:nvSpPr>
          <p:cNvPr id="122" name="Week 11 - 29th June 2020"/>
          <p:cNvSpPr txBox="1"/>
          <p:nvPr/>
        </p:nvSpPr>
        <p:spPr>
          <a:xfrm>
            <a:off x="5355189" y="3226831"/>
            <a:ext cx="6678111"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b="1">
                <a:latin typeface="American Typewriter"/>
                <a:ea typeface="American Typewriter"/>
                <a:cs typeface="American Typewriter"/>
                <a:sym typeface="American Typewriter"/>
              </a:defRPr>
            </a:lvl1pPr>
          </a:lstStyle>
          <a:p>
            <a:r>
              <a:rPr dirty="0">
                <a:latin typeface="Gill Sans MT" panose="020B0502020104020203" pitchFamily="34" charset="77"/>
              </a:rPr>
              <a:t>Week </a:t>
            </a:r>
            <a:r>
              <a:rPr lang="en-GB" dirty="0">
                <a:latin typeface="Gill Sans MT" panose="020B0502020104020203" pitchFamily="34" charset="77"/>
              </a:rPr>
              <a:t>25</a:t>
            </a:r>
            <a:r>
              <a:rPr dirty="0">
                <a:latin typeface="Gill Sans MT" panose="020B0502020104020203" pitchFamily="34" charset="77"/>
              </a:rPr>
              <a:t> </a:t>
            </a:r>
            <a:r>
              <a:rPr lang="en-GB" dirty="0">
                <a:latin typeface="Gill Sans MT" panose="020B0502020104020203" pitchFamily="34" charset="77"/>
              </a:rPr>
              <a:t>–</a:t>
            </a:r>
            <a:r>
              <a:rPr dirty="0">
                <a:latin typeface="Gill Sans MT" panose="020B0502020104020203" pitchFamily="34" charset="77"/>
              </a:rPr>
              <a:t> </a:t>
            </a:r>
            <a:r>
              <a:rPr lang="en-GB">
                <a:latin typeface="Gill Sans MT" panose="020B0502020104020203" pitchFamily="34" charset="77"/>
              </a:rPr>
              <a:t>9th</a:t>
            </a:r>
            <a:r>
              <a:rPr dirty="0">
                <a:latin typeface="Gill Sans MT" panose="020B0502020104020203" pitchFamily="34" charset="77"/>
              </a:rPr>
              <a:t> </a:t>
            </a:r>
            <a:r>
              <a:rPr lang="en-GB" dirty="0">
                <a:latin typeface="Gill Sans MT" panose="020B0502020104020203" pitchFamily="34" charset="77"/>
              </a:rPr>
              <a:t>March</a:t>
            </a:r>
            <a:r>
              <a:rPr dirty="0">
                <a:latin typeface="Gill Sans MT" panose="020B0502020104020203" pitchFamily="34" charset="77"/>
              </a:rPr>
              <a:t> 202</a:t>
            </a:r>
            <a:r>
              <a:rPr lang="en-GB" dirty="0">
                <a:latin typeface="Gill Sans MT" panose="020B0502020104020203" pitchFamily="34" charset="77"/>
              </a:rPr>
              <a:t>6</a:t>
            </a:r>
            <a:endParaRPr dirty="0">
              <a:latin typeface="Gill Sans MT" panose="020B0502020104020203" pitchFamily="34" charset="77"/>
            </a:endParaRPr>
          </a:p>
        </p:txBody>
      </p:sp>
      <p:grpSp>
        <p:nvGrpSpPr>
          <p:cNvPr id="10" name="Group 9">
            <a:extLst>
              <a:ext uri="{FF2B5EF4-FFF2-40B4-BE49-F238E27FC236}">
                <a16:creationId xmlns:a16="http://schemas.microsoft.com/office/drawing/2014/main" id="{293E7B5B-BA83-1A40-88CA-41B9CA3846FC}"/>
              </a:ext>
            </a:extLst>
          </p:cNvPr>
          <p:cNvGrpSpPr/>
          <p:nvPr/>
        </p:nvGrpSpPr>
        <p:grpSpPr>
          <a:xfrm>
            <a:off x="-8276819" y="-164678"/>
            <a:ext cx="10029965" cy="15256120"/>
            <a:chOff x="-8642579" y="-164678"/>
            <a:chExt cx="10029965" cy="15256120"/>
          </a:xfrm>
        </p:grpSpPr>
        <p:sp>
          <p:nvSpPr>
            <p:cNvPr id="11" name="Rectangle 10">
              <a:extLst>
                <a:ext uri="{FF2B5EF4-FFF2-40B4-BE49-F238E27FC236}">
                  <a16:creationId xmlns:a16="http://schemas.microsoft.com/office/drawing/2014/main" id="{F360EA16-1FF2-7A41-9FFE-93201C894C8C}"/>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12" name="Rectangle 11">
              <a:extLst>
                <a:ext uri="{FF2B5EF4-FFF2-40B4-BE49-F238E27FC236}">
                  <a16:creationId xmlns:a16="http://schemas.microsoft.com/office/drawing/2014/main" id="{E9CF7BC9-F256-484E-B2A3-20A683E99FCB}"/>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5" name="Picture 4" descr="A close up of a toy&#10;&#10;Description automatically generated">
            <a:extLst>
              <a:ext uri="{FF2B5EF4-FFF2-40B4-BE49-F238E27FC236}">
                <a16:creationId xmlns:a16="http://schemas.microsoft.com/office/drawing/2014/main" id="{0E0A381E-E771-9A42-828B-936CC6324796}"/>
              </a:ext>
            </a:extLst>
          </p:cNvPr>
          <p:cNvPicPr>
            <a:picLocks noChangeAspect="1"/>
          </p:cNvPicPr>
          <p:nvPr/>
        </p:nvPicPr>
        <p:blipFill rotWithShape="1">
          <a:blip r:embed="rId2">
            <a:extLst>
              <a:ext uri="{28A0092B-C50C-407E-A947-70E740481C1C}">
                <a14:useLocalDpi xmlns:a14="http://schemas.microsoft.com/office/drawing/2010/main" val="0"/>
              </a:ext>
            </a:extLst>
          </a:blip>
          <a:srcRect l="33659" t="20868" r="34222" b="19852"/>
          <a:stretch/>
        </p:blipFill>
        <p:spPr>
          <a:xfrm>
            <a:off x="194597" y="3889160"/>
            <a:ext cx="4115970" cy="5864440"/>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2CC5B04C-98BD-014B-B30E-83A1C31AF9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315871">
            <a:off x="4454292" y="4450311"/>
            <a:ext cx="3513462" cy="26293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8" name="Group 7">
            <a:extLst>
              <a:ext uri="{FF2B5EF4-FFF2-40B4-BE49-F238E27FC236}">
                <a16:creationId xmlns:a16="http://schemas.microsoft.com/office/drawing/2014/main" id="{95F1DE71-708C-0147-917C-C5B1D4D208D4}"/>
              </a:ext>
            </a:extLst>
          </p:cNvPr>
          <p:cNvGrpSpPr/>
          <p:nvPr/>
        </p:nvGrpSpPr>
        <p:grpSpPr>
          <a:xfrm>
            <a:off x="11561091" y="3182930"/>
            <a:ext cx="8917924" cy="15439250"/>
            <a:chOff x="11782763" y="-862597"/>
            <a:chExt cx="8917924" cy="15439250"/>
          </a:xfrm>
        </p:grpSpPr>
        <p:sp>
          <p:nvSpPr>
            <p:cNvPr id="20" name="Rectangle 19">
              <a:extLst>
                <a:ext uri="{FF2B5EF4-FFF2-40B4-BE49-F238E27FC236}">
                  <a16:creationId xmlns:a16="http://schemas.microsoft.com/office/drawing/2014/main" id="{2699AD46-A23A-0743-A5AD-1B4A4E4B67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1" name="Rectangle 20">
              <a:extLst>
                <a:ext uri="{FF2B5EF4-FFF2-40B4-BE49-F238E27FC236}">
                  <a16:creationId xmlns:a16="http://schemas.microsoft.com/office/drawing/2014/main" id="{F53B4510-4E14-6043-BDB0-C5DAFE276E0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13" name="Picture 12" descr="A screenshot of a cell phone&#10;&#10;Description automatically generated">
            <a:extLst>
              <a:ext uri="{FF2B5EF4-FFF2-40B4-BE49-F238E27FC236}">
                <a16:creationId xmlns:a16="http://schemas.microsoft.com/office/drawing/2014/main" id="{6EC0D784-5EA2-6841-BB18-6B704A0BBD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45752">
            <a:off x="6517535" y="6383473"/>
            <a:ext cx="3213149" cy="24030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descr="A screenshot of a cell phone&#10;&#10;Description automatically generated">
            <a:extLst>
              <a:ext uri="{FF2B5EF4-FFF2-40B4-BE49-F238E27FC236}">
                <a16:creationId xmlns:a16="http://schemas.microsoft.com/office/drawing/2014/main" id="{72679589-8404-E543-896F-014067FE98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842618">
            <a:off x="8719809" y="4398356"/>
            <a:ext cx="3138499" cy="23538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362184" y="1309202"/>
            <a:ext cx="4169411"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accumulate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9207354" y="1671690"/>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592549" y="4166875"/>
            <a:ext cx="7210572" cy="17645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When you accumulate things or when they accumulate, they collect or are gathered over a period of time.</a:t>
            </a:r>
            <a:endParaRPr sz="3600" dirty="0">
              <a:latin typeface="Gill Sans MT" panose="020B0502020104020203" pitchFamily="34" charset="77"/>
            </a:endParaRPr>
          </a:p>
        </p:txBody>
      </p:sp>
      <p:sp>
        <p:nvSpPr>
          <p:cNvPr id="155" name="The was a tear in Freddie’s new school jumper."/>
          <p:cNvSpPr txBox="1"/>
          <p:nvPr/>
        </p:nvSpPr>
        <p:spPr>
          <a:xfrm>
            <a:off x="0" y="6609519"/>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Esther had </a:t>
            </a:r>
            <a:r>
              <a:rPr lang="en-GB" sz="4000" b="1" dirty="0">
                <a:latin typeface="Gill Sans MT" panose="020B0502020104020203" pitchFamily="34" charset="77"/>
              </a:rPr>
              <a:t>accumulated</a:t>
            </a:r>
            <a:r>
              <a:rPr lang="en-GB" sz="4000" dirty="0">
                <a:latin typeface="Gill Sans MT" panose="020B0502020104020203" pitchFamily="34" charset="77"/>
              </a:rPr>
              <a:t> many gymnastics awards. </a:t>
            </a:r>
            <a:endParaRPr sz="4000" dirty="0">
              <a:latin typeface="Gill Sans MT" panose="020B0502020104020203" pitchFamily="34" charset="77"/>
            </a:endParaRPr>
          </a:p>
        </p:txBody>
      </p:sp>
      <p:sp>
        <p:nvSpPr>
          <p:cNvPr id="165" name="Word Class"/>
          <p:cNvSpPr txBox="1"/>
          <p:nvPr/>
        </p:nvSpPr>
        <p:spPr>
          <a:xfrm>
            <a:off x="10335049" y="1253517"/>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78697" y="2182175"/>
            <a:ext cx="4575922"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ac-cu-mu-late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1373074708"/>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gather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dissipate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cumulate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gradually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collect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scatter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tion</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stimulate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knowledge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Logo, icon&#10;&#10;Description automatically generated">
            <a:extLst>
              <a:ext uri="{FF2B5EF4-FFF2-40B4-BE49-F238E27FC236}">
                <a16:creationId xmlns:a16="http://schemas.microsoft.com/office/drawing/2014/main" id="{95498FD9-3CF8-8945-966B-4C9BBCEC40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314" y="3313447"/>
            <a:ext cx="2597150" cy="2597150"/>
          </a:xfrm>
          <a:prstGeom prst="rect">
            <a:avLst/>
          </a:prstGeom>
        </p:spPr>
      </p:pic>
      <p:pic>
        <p:nvPicPr>
          <p:cNvPr id="8" name="Picture 7" descr="Logo&#10;&#10;Description automatically generated">
            <a:extLst>
              <a:ext uri="{FF2B5EF4-FFF2-40B4-BE49-F238E27FC236}">
                <a16:creationId xmlns:a16="http://schemas.microsoft.com/office/drawing/2014/main" id="{2139F0DA-F122-C840-82D8-A0372447589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42369" y="3261609"/>
            <a:ext cx="2121365" cy="2121365"/>
          </a:xfrm>
          <a:prstGeom prst="rect">
            <a:avLst/>
          </a:prstGeom>
        </p:spPr>
      </p:pic>
    </p:spTree>
    <p:extLst>
      <p:ext uri="{BB962C8B-B14F-4D97-AF65-F5344CB8AC3E}">
        <p14:creationId xmlns:p14="http://schemas.microsoft.com/office/powerpoint/2010/main" val="4182849549"/>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4995788" y="1309202"/>
            <a:ext cx="4026744"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exaggerate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703944" y="4085566"/>
            <a:ext cx="6655861" cy="17645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you exaggerate, you indicate that something is, for example, worse or more important than it really is.</a:t>
            </a:r>
            <a:endParaRPr sz="3600" dirty="0">
              <a:latin typeface="Gill Sans MT" panose="020B0502020104020203" pitchFamily="34" charset="77"/>
            </a:endParaRPr>
          </a:p>
        </p:txBody>
      </p:sp>
      <p:sp>
        <p:nvSpPr>
          <p:cNvPr id="155" name="The was a tear in Freddie’s new school jumper."/>
          <p:cNvSpPr txBox="1"/>
          <p:nvPr/>
        </p:nvSpPr>
        <p:spPr>
          <a:xfrm>
            <a:off x="5112" y="6612570"/>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Ryan </a:t>
            </a:r>
            <a:r>
              <a:rPr lang="en-GB" sz="4000" b="1" dirty="0">
                <a:latin typeface="Gill Sans MT" panose="020B0502020104020203" pitchFamily="34" charset="77"/>
              </a:rPr>
              <a:t>exaggerated</a:t>
            </a:r>
            <a:r>
              <a:rPr lang="en-GB" sz="4000" dirty="0">
                <a:latin typeface="Gill Sans MT" panose="020B0502020104020203" pitchFamily="34" charset="77"/>
              </a:rPr>
              <a:t> how many chocolate eggs he had eaten.</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ex-ag-ger-ate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154818746"/>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655998878"/>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embellish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play down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over-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 elaborate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excessively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inflate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understate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tion</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collaborate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slightly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4" name="Picture 3" descr="Icon&#10;&#10;Description automatically generated">
            <a:extLst>
              <a:ext uri="{FF2B5EF4-FFF2-40B4-BE49-F238E27FC236}">
                <a16:creationId xmlns:a16="http://schemas.microsoft.com/office/drawing/2014/main" id="{7A53858B-D0C0-594E-90A2-0AD8554D81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3309" y="2884641"/>
            <a:ext cx="2490600" cy="2490600"/>
          </a:xfrm>
          <a:prstGeom prst="rect">
            <a:avLst/>
          </a:prstGeom>
        </p:spPr>
      </p:pic>
      <p:pic>
        <p:nvPicPr>
          <p:cNvPr id="10" name="Picture 9" descr="Icon&#10;&#10;Description automatically generated with medium confidence">
            <a:extLst>
              <a:ext uri="{FF2B5EF4-FFF2-40B4-BE49-F238E27FC236}">
                <a16:creationId xmlns:a16="http://schemas.microsoft.com/office/drawing/2014/main" id="{E0E9EF4B-E49C-194C-8E01-FE3196249C8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08960" y="2484933"/>
            <a:ext cx="1974977" cy="1974977"/>
          </a:xfrm>
          <a:prstGeom prst="rect">
            <a:avLst/>
          </a:prstGeom>
        </p:spPr>
      </p:pic>
      <p:pic>
        <p:nvPicPr>
          <p:cNvPr id="7" name="Picture 6" descr="Icon&#10;&#10;Description automatically generated">
            <a:extLst>
              <a:ext uri="{FF2B5EF4-FFF2-40B4-BE49-F238E27FC236}">
                <a16:creationId xmlns:a16="http://schemas.microsoft.com/office/drawing/2014/main" id="{9CC78FC2-ABE6-E04A-90D7-DB1A8B8C71F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596076" y="3788556"/>
            <a:ext cx="1853315" cy="1853315"/>
          </a:xfrm>
          <a:prstGeom prst="rect">
            <a:avLst/>
          </a:prstGeom>
        </p:spPr>
      </p:pic>
      <p:pic>
        <p:nvPicPr>
          <p:cNvPr id="28" name="Picture 27" descr="Icon&#10;&#10;Description automatically generated with medium confidence">
            <a:extLst>
              <a:ext uri="{FF2B5EF4-FFF2-40B4-BE49-F238E27FC236}">
                <a16:creationId xmlns:a16="http://schemas.microsoft.com/office/drawing/2014/main" id="{852C1266-04B2-CB4D-B5E1-46E554F569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494799">
            <a:off x="9078807" y="4376336"/>
            <a:ext cx="1974977" cy="1974977"/>
          </a:xfrm>
          <a:prstGeom prst="rect">
            <a:avLst/>
          </a:prstGeom>
        </p:spPr>
      </p:pic>
      <p:pic>
        <p:nvPicPr>
          <p:cNvPr id="12" name="Picture 11" descr="Icon&#10;&#10;Description automatically generated">
            <a:extLst>
              <a:ext uri="{FF2B5EF4-FFF2-40B4-BE49-F238E27FC236}">
                <a16:creationId xmlns:a16="http://schemas.microsoft.com/office/drawing/2014/main" id="{7612AD30-0AB8-8C44-A744-415F18535D9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1168530">
            <a:off x="7524379" y="4259152"/>
            <a:ext cx="1680860" cy="1680860"/>
          </a:xfrm>
          <a:prstGeom prst="rect">
            <a:avLst/>
          </a:prstGeom>
        </p:spPr>
      </p:pic>
    </p:spTree>
    <p:extLst>
      <p:ext uri="{BB962C8B-B14F-4D97-AF65-F5344CB8AC3E}">
        <p14:creationId xmlns:p14="http://schemas.microsoft.com/office/powerpoint/2010/main" val="3988174973"/>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210238" y="1309202"/>
            <a:ext cx="3701334"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repetition</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28235"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326534" y="3943646"/>
            <a:ext cx="6788171" cy="19492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4000" dirty="0">
                <a:latin typeface="Gill Sans MT" panose="020B0502020104020203" pitchFamily="34" charset="77"/>
              </a:rPr>
              <a:t>If there is a repetition of an event, usually an undesirable event, it happens again.</a:t>
            </a:r>
            <a:endParaRPr sz="4000" dirty="0">
              <a:latin typeface="Gill Sans MT" panose="020B0502020104020203" pitchFamily="34" charset="77"/>
            </a:endParaRPr>
          </a:p>
        </p:txBody>
      </p:sp>
      <p:sp>
        <p:nvSpPr>
          <p:cNvPr id="155" name="The was a tear in Freddie’s new school jumper."/>
          <p:cNvSpPr txBox="1"/>
          <p:nvPr/>
        </p:nvSpPr>
        <p:spPr>
          <a:xfrm>
            <a:off x="0" y="6516668"/>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b="1" dirty="0">
                <a:latin typeface="Gill Sans MT" panose="020B0502020104020203" pitchFamily="34" charset="77"/>
              </a:rPr>
              <a:t>Repetition</a:t>
            </a:r>
            <a:r>
              <a:rPr lang="en-GB" sz="4000" dirty="0">
                <a:latin typeface="Gill Sans MT" panose="020B0502020104020203" pitchFamily="34" charset="77"/>
              </a:rPr>
              <a:t> was important for remembering times tables.</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rep-e-</a:t>
            </a:r>
            <a:r>
              <a:rPr lang="en-GB" dirty="0" err="1">
                <a:latin typeface="Gill Sans MT" panose="020B0502020104020203" pitchFamily="34" charset="77"/>
              </a:rPr>
              <a:t>ti</a:t>
            </a:r>
            <a:r>
              <a:rPr lang="en-GB" dirty="0">
                <a:latin typeface="Gill Sans MT" panose="020B0502020104020203" pitchFamily="34" charset="77"/>
              </a:rPr>
              <a:t>-</a:t>
            </a:r>
            <a:r>
              <a:rPr lang="en-GB" dirty="0" err="1">
                <a:latin typeface="Gill Sans MT" panose="020B0502020104020203" pitchFamily="34" charset="77"/>
              </a:rPr>
              <a:t>tion</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3020370633"/>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445892699"/>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repeating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position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reduce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retelling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tradition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require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6" name="Picture 5" descr="Icon&#10;&#10;Description automatically generated">
            <a:extLst>
              <a:ext uri="{FF2B5EF4-FFF2-40B4-BE49-F238E27FC236}">
                <a16:creationId xmlns:a16="http://schemas.microsoft.com/office/drawing/2014/main" id="{DD641F21-3408-6641-8975-E41E365A40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98439" y="3553207"/>
            <a:ext cx="1949253" cy="1949253"/>
          </a:xfrm>
          <a:prstGeom prst="rect">
            <a:avLst/>
          </a:prstGeom>
        </p:spPr>
      </p:pic>
      <p:pic>
        <p:nvPicPr>
          <p:cNvPr id="8" name="Picture 7" descr="Icon&#10;&#10;Description automatically generated">
            <a:extLst>
              <a:ext uri="{FF2B5EF4-FFF2-40B4-BE49-F238E27FC236}">
                <a16:creationId xmlns:a16="http://schemas.microsoft.com/office/drawing/2014/main" id="{1B49276E-70ED-8E4B-B03D-F4D81EA8188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06410" y="3553207"/>
            <a:ext cx="1949253" cy="1949253"/>
          </a:xfrm>
          <a:prstGeom prst="rect">
            <a:avLst/>
          </a:prstGeom>
        </p:spPr>
      </p:pic>
      <p:pic>
        <p:nvPicPr>
          <p:cNvPr id="11" name="Picture 10" descr="Shape&#10;&#10;Description automatically generated with low confidence">
            <a:extLst>
              <a:ext uri="{FF2B5EF4-FFF2-40B4-BE49-F238E27FC236}">
                <a16:creationId xmlns:a16="http://schemas.microsoft.com/office/drawing/2014/main" id="{191867A5-FB5A-5B4B-85E8-42C91DBE859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31301" y="4115608"/>
            <a:ext cx="1022092" cy="1022092"/>
          </a:xfrm>
          <a:prstGeom prst="rect">
            <a:avLst/>
          </a:prstGeom>
        </p:spPr>
      </p:pic>
    </p:spTree>
    <p:extLst>
      <p:ext uri="{BB962C8B-B14F-4D97-AF65-F5344CB8AC3E}">
        <p14:creationId xmlns:p14="http://schemas.microsoft.com/office/powerpoint/2010/main" val="260526024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808477" y="1309202"/>
            <a:ext cx="2923878"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boycott</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513433" y="3750164"/>
            <a:ext cx="7520223" cy="23185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a country, group, or person boycotts a country, organisation, or activity, they refuse to be involved with it in any way because they disapprove of it.</a:t>
            </a:r>
            <a:endParaRPr sz="3600" dirty="0">
              <a:latin typeface="Gill Sans MT" panose="020B0502020104020203" pitchFamily="34" charset="77"/>
            </a:endParaRPr>
          </a:p>
        </p:txBody>
      </p:sp>
      <p:sp>
        <p:nvSpPr>
          <p:cNvPr id="155" name="The was a tear in Freddie’s new school jumper."/>
          <p:cNvSpPr txBox="1"/>
          <p:nvPr/>
        </p:nvSpPr>
        <p:spPr>
          <a:xfrm>
            <a:off x="5111" y="6574807"/>
            <a:ext cx="12999689"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dirty="0">
                <a:latin typeface="Gill Sans MT" panose="020B0502020104020203" pitchFamily="34" charset="77"/>
              </a:rPr>
              <a:t>Class 9 </a:t>
            </a:r>
            <a:r>
              <a:rPr lang="en-GB" b="1" dirty="0">
                <a:latin typeface="Gill Sans MT" panose="020B0502020104020203" pitchFamily="34" charset="77"/>
              </a:rPr>
              <a:t>boycotted</a:t>
            </a:r>
            <a:r>
              <a:rPr lang="en-GB" dirty="0">
                <a:latin typeface="Gill Sans MT" panose="020B0502020104020203" pitchFamily="34" charset="77"/>
              </a:rPr>
              <a:t> the spelling test in protest.</a:t>
            </a:r>
            <a:endParaRPr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35154"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boy-</a:t>
            </a:r>
            <a:r>
              <a:rPr lang="en-GB" dirty="0" err="1">
                <a:latin typeface="Gill Sans MT" panose="020B0502020104020203" pitchFamily="34" charset="77"/>
              </a:rPr>
              <a:t>cott</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3010634314"/>
              </p:ext>
            </p:extLst>
          </p:nvPr>
        </p:nvGraphicFramePr>
        <p:xfrm>
          <a:off x="5112" y="7748437"/>
          <a:ext cx="13127900" cy="1804446"/>
        </p:xfrm>
        <a:graphic>
          <a:graphicData uri="http://schemas.openxmlformats.org/drawingml/2006/table">
            <a:tbl>
              <a:tblPr firstRow="1" bandRow="1">
                <a:tableStyleId>{5940675A-B579-460E-94D1-54222C63F5DA}</a:tableStyleId>
              </a:tblPr>
              <a:tblGrid>
                <a:gridCol w="2725965">
                  <a:extLst>
                    <a:ext uri="{9D8B030D-6E8A-4147-A177-3AD203B41FA5}">
                      <a16:colId xmlns:a16="http://schemas.microsoft.com/office/drawing/2014/main" val="1062734036"/>
                    </a:ext>
                  </a:extLst>
                </a:gridCol>
                <a:gridCol w="2725965">
                  <a:extLst>
                    <a:ext uri="{9D8B030D-6E8A-4147-A177-3AD203B41FA5}">
                      <a16:colId xmlns:a16="http://schemas.microsoft.com/office/drawing/2014/main" val="2844254734"/>
                    </a:ext>
                  </a:extLst>
                </a:gridCol>
                <a:gridCol w="2224040">
                  <a:extLst>
                    <a:ext uri="{9D8B030D-6E8A-4147-A177-3AD203B41FA5}">
                      <a16:colId xmlns:a16="http://schemas.microsoft.com/office/drawing/2014/main" val="3331088901"/>
                    </a:ext>
                  </a:extLst>
                </a:gridCol>
                <a:gridCol w="2725965">
                  <a:extLst>
                    <a:ext uri="{9D8B030D-6E8A-4147-A177-3AD203B41FA5}">
                      <a16:colId xmlns:a16="http://schemas.microsoft.com/office/drawing/2014/main" val="2209242225"/>
                    </a:ext>
                  </a:extLst>
                </a:gridCol>
                <a:gridCol w="2725965">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snub</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support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actively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avoid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accept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ing</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completely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6" name="Picture 5" descr="Icon&#10;&#10;Description automatically generated">
            <a:extLst>
              <a:ext uri="{FF2B5EF4-FFF2-40B4-BE49-F238E27FC236}">
                <a16:creationId xmlns:a16="http://schemas.microsoft.com/office/drawing/2014/main" id="{514FF542-EAC6-ED44-8EB2-5715D1072C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36556" y="2675268"/>
            <a:ext cx="3350072" cy="3350072"/>
          </a:xfrm>
          <a:prstGeom prst="rect">
            <a:avLst/>
          </a:prstGeom>
        </p:spPr>
      </p:pic>
    </p:spTree>
    <p:extLst>
      <p:ext uri="{BB962C8B-B14F-4D97-AF65-F5344CB8AC3E}">
        <p14:creationId xmlns:p14="http://schemas.microsoft.com/office/powerpoint/2010/main" val="442767799"/>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521953" y="1309202"/>
            <a:ext cx="3467296"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condemn</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14564" y="4372693"/>
            <a:ext cx="7147204" cy="12105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you condemn something, you say that it is very bad and unacceptable.</a:t>
            </a:r>
            <a:endParaRPr sz="3600" dirty="0">
              <a:latin typeface="Gill Sans MT" panose="020B0502020104020203" pitchFamily="34" charset="77"/>
            </a:endParaRPr>
          </a:p>
        </p:txBody>
      </p:sp>
      <p:sp>
        <p:nvSpPr>
          <p:cNvPr id="155" name="The was a tear in Freddie’s new school jumper."/>
          <p:cNvSpPr txBox="1"/>
          <p:nvPr/>
        </p:nvSpPr>
        <p:spPr>
          <a:xfrm>
            <a:off x="0" y="6535419"/>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Mrs Gold </a:t>
            </a:r>
            <a:r>
              <a:rPr lang="en-GB" sz="4000" b="1" dirty="0">
                <a:latin typeface="Gill Sans MT" panose="020B0502020104020203" pitchFamily="34" charset="77"/>
              </a:rPr>
              <a:t>condemned</a:t>
            </a:r>
            <a:r>
              <a:rPr lang="en-GB" sz="4000" dirty="0">
                <a:latin typeface="Gill Sans MT" panose="020B0502020104020203" pitchFamily="34" charset="77"/>
              </a:rPr>
              <a:t> the litter on the school playground. </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4283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con-</a:t>
            </a:r>
            <a:r>
              <a:rPr lang="en-GB" dirty="0" err="1">
                <a:latin typeface="Gill Sans MT" panose="020B0502020104020203" pitchFamily="34" charset="77"/>
              </a:rPr>
              <a:t>demn</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3041524580"/>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334831431"/>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deplore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praise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ation</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them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strongly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denounce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commend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stem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a:latin typeface="Gill Sans MT" panose="020B0502020104020203" pitchFamily="34" charset="77"/>
                        </a:rPr>
                        <a:t>widely</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4" name="Picture 3" descr="Icon&#10;&#10;Description automatically generated">
            <a:extLst>
              <a:ext uri="{FF2B5EF4-FFF2-40B4-BE49-F238E27FC236}">
                <a16:creationId xmlns:a16="http://schemas.microsoft.com/office/drawing/2014/main" id="{A415ED47-67CD-1743-9006-2E2C785186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11712" y="2430346"/>
            <a:ext cx="3516243" cy="3516243"/>
          </a:xfrm>
          <a:prstGeom prst="rect">
            <a:avLst/>
          </a:prstGeom>
        </p:spPr>
      </p:pic>
    </p:spTree>
    <p:extLst>
      <p:ext uri="{BB962C8B-B14F-4D97-AF65-F5344CB8AC3E}">
        <p14:creationId xmlns:p14="http://schemas.microsoft.com/office/powerpoint/2010/main" val="3272518309"/>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Word of the Day:"/>
          <p:cNvSpPr txBox="1"/>
          <p:nvPr/>
        </p:nvSpPr>
        <p:spPr>
          <a:xfrm>
            <a:off x="4237199" y="4067780"/>
            <a:ext cx="4848825"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lang="en-GB" sz="2800" dirty="0">
                <a:latin typeface="Gill Sans MT" panose="020B0502020104020203" pitchFamily="34" charset="77"/>
              </a:rPr>
              <a:t>Focus Word </a:t>
            </a:r>
            <a:r>
              <a:rPr lang="en-GB" sz="1800" dirty="0">
                <a:latin typeface="Gill Sans MT" panose="020B0502020104020203" pitchFamily="34" charset="77"/>
              </a:rPr>
              <a:t>(write below)</a:t>
            </a:r>
            <a:r>
              <a:rPr sz="1800" dirty="0">
                <a:latin typeface="Gill Sans MT" panose="020B0502020104020203" pitchFamily="34" charset="77"/>
              </a:rPr>
              <a:t>:</a:t>
            </a:r>
          </a:p>
        </p:txBody>
      </p:sp>
      <p:sp>
        <p:nvSpPr>
          <p:cNvPr id="152" name="Definition:"/>
          <p:cNvSpPr txBox="1"/>
          <p:nvPr/>
        </p:nvSpPr>
        <p:spPr>
          <a:xfrm>
            <a:off x="134969" y="1009378"/>
            <a:ext cx="6301398"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pPr algn="l"/>
            <a:r>
              <a:rPr lang="en-GB" sz="2800" dirty="0">
                <a:latin typeface="Gill Sans MT" panose="020B0502020104020203" pitchFamily="34" charset="77"/>
              </a:rPr>
              <a:t>Describe / Definition</a:t>
            </a:r>
            <a:r>
              <a:rPr sz="2800" dirty="0">
                <a:latin typeface="Gill Sans MT" panose="020B0502020104020203" pitchFamily="34" charset="77"/>
              </a:rPr>
              <a:t>: </a:t>
            </a:r>
          </a:p>
        </p:txBody>
      </p:sp>
      <p:sp>
        <p:nvSpPr>
          <p:cNvPr id="165" name="Word Class"/>
          <p:cNvSpPr txBox="1"/>
          <p:nvPr/>
        </p:nvSpPr>
        <p:spPr>
          <a:xfrm>
            <a:off x="9548254" y="4558715"/>
            <a:ext cx="1941237"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2800" dirty="0">
                <a:solidFill>
                  <a:srgbClr val="C92405"/>
                </a:solidFill>
                <a:latin typeface="Gill Sans MT" panose="020B0502020104020203" pitchFamily="34" charset="77"/>
              </a:rPr>
              <a:t>Word Class</a:t>
            </a:r>
            <a:r>
              <a:rPr lang="en-GB" sz="2800" dirty="0">
                <a:solidFill>
                  <a:srgbClr val="C92405"/>
                </a:solidFill>
                <a:latin typeface="Gill Sans MT" panose="020B0502020104020203" pitchFamily="34" charset="77"/>
              </a:rPr>
              <a:t>:</a:t>
            </a:r>
            <a:endParaRPr sz="2800" dirty="0">
              <a:solidFill>
                <a:srgbClr val="C92405"/>
              </a:solidFill>
              <a:latin typeface="Gill Sans MT" panose="020B0502020104020203" pitchFamily="34" charset="77"/>
            </a:endParaRPr>
          </a:p>
        </p:txBody>
      </p:sp>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5616398"/>
          <a:ext cx="6522398" cy="4137202"/>
        </p:xfrm>
        <a:graphic>
          <a:graphicData uri="http://schemas.openxmlformats.org/drawingml/2006/table">
            <a:tbl>
              <a:tblPr firstRow="1" bandRow="1">
                <a:tableStyleId>{5940675A-B579-460E-94D1-54222C63F5DA}</a:tableStyleId>
              </a:tblPr>
              <a:tblGrid>
                <a:gridCol w="3261199">
                  <a:extLst>
                    <a:ext uri="{9D8B030D-6E8A-4147-A177-3AD203B41FA5}">
                      <a16:colId xmlns:a16="http://schemas.microsoft.com/office/drawing/2014/main" val="1062734036"/>
                    </a:ext>
                  </a:extLst>
                </a:gridCol>
                <a:gridCol w="3261199">
                  <a:extLst>
                    <a:ext uri="{9D8B030D-6E8A-4147-A177-3AD203B41FA5}">
                      <a16:colId xmlns:a16="http://schemas.microsoft.com/office/drawing/2014/main" val="2844254734"/>
                    </a:ext>
                  </a:extLst>
                </a:gridCol>
              </a:tblGrid>
              <a:tr h="716790">
                <a:tc>
                  <a:txBody>
                    <a:bodyPr/>
                    <a:lstStyle/>
                    <a:p>
                      <a:r>
                        <a:rPr lang="en-GB" sz="2600" b="0" dirty="0">
                          <a:solidFill>
                            <a:srgbClr val="DD2909"/>
                          </a:solidFill>
                          <a:latin typeface="Gill Sans MT" panose="020B0502020104020203" pitchFamily="34" charset="77"/>
                        </a:rPr>
                        <a:t>Synonyms: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(words with same / similar meaning)</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Antonyms:</a:t>
                      </a:r>
                    </a:p>
                    <a:p>
                      <a:r>
                        <a:rPr lang="en-GB" sz="1400" b="0" dirty="0">
                          <a:solidFill>
                            <a:schemeClr val="tx1"/>
                          </a:solidFill>
                          <a:latin typeface="Gill Sans MT" panose="020B0502020104020203" pitchFamily="34" charset="77"/>
                        </a:rPr>
                        <a:t>(words with opposite meaning)</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351811">
                <a:tc>
                  <a:txBody>
                    <a:bodyPr/>
                    <a:lstStyle/>
                    <a:p>
                      <a:r>
                        <a:rPr lang="en-GB" sz="2600" dirty="0">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716790">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Rhymes: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(words that sound the same)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Link Words: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(Example: football = pitch, team, player)</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351811">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3" name="Rounded Rectangle 2">
            <a:extLst>
              <a:ext uri="{FF2B5EF4-FFF2-40B4-BE49-F238E27FC236}">
                <a16:creationId xmlns:a16="http://schemas.microsoft.com/office/drawing/2014/main" id="{F6EBC672-2A25-9A4F-BEA5-DD15238F7A08}"/>
              </a:ext>
            </a:extLst>
          </p:cNvPr>
          <p:cNvSpPr/>
          <p:nvPr/>
        </p:nvSpPr>
        <p:spPr>
          <a:xfrm>
            <a:off x="4049306" y="4519916"/>
            <a:ext cx="5331577" cy="1099584"/>
          </a:xfrm>
          <a:prstGeom prst="roundRect">
            <a:avLst/>
          </a:prstGeom>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cxnSp>
        <p:nvCxnSpPr>
          <p:cNvPr id="6" name="Straight Connector 5">
            <a:extLst>
              <a:ext uri="{FF2B5EF4-FFF2-40B4-BE49-F238E27FC236}">
                <a16:creationId xmlns:a16="http://schemas.microsoft.com/office/drawing/2014/main" id="{0C0EB75B-CE44-7846-AB22-8FD283C0F727}"/>
              </a:ext>
            </a:extLst>
          </p:cNvPr>
          <p:cNvCxnSpPr>
            <a:cxnSpLocks/>
          </p:cNvCxnSpPr>
          <p:nvPr/>
        </p:nvCxnSpPr>
        <p:spPr>
          <a:xfrm>
            <a:off x="9230050" y="4527937"/>
            <a:ext cx="3774750" cy="23084"/>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2" name="Straight Connector 31">
            <a:extLst>
              <a:ext uri="{FF2B5EF4-FFF2-40B4-BE49-F238E27FC236}">
                <a16:creationId xmlns:a16="http://schemas.microsoft.com/office/drawing/2014/main" id="{FB28A97C-5AC4-BD49-B3AB-E8446B04A0F7}"/>
              </a:ext>
            </a:extLst>
          </p:cNvPr>
          <p:cNvCxnSpPr>
            <a:cxnSpLocks/>
          </p:cNvCxnSpPr>
          <p:nvPr/>
        </p:nvCxnSpPr>
        <p:spPr>
          <a:xfrm>
            <a:off x="9230050" y="5619500"/>
            <a:ext cx="3774750"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 name="Word Class">
            <a:extLst>
              <a:ext uri="{FF2B5EF4-FFF2-40B4-BE49-F238E27FC236}">
                <a16:creationId xmlns:a16="http://schemas.microsoft.com/office/drawing/2014/main" id="{21640A06-AF8A-9643-B8EB-F336ADD7BF49}"/>
              </a:ext>
            </a:extLst>
          </p:cNvPr>
          <p:cNvSpPr txBox="1"/>
          <p:nvPr/>
        </p:nvSpPr>
        <p:spPr>
          <a:xfrm>
            <a:off x="6584702" y="5627194"/>
            <a:ext cx="3170741"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lang="en-GB" sz="2800" dirty="0">
                <a:solidFill>
                  <a:srgbClr val="C92405"/>
                </a:solidFill>
                <a:latin typeface="Gill Sans MT" panose="020B0502020104020203" pitchFamily="34" charset="77"/>
              </a:rPr>
              <a:t>Draw your sentence:</a:t>
            </a:r>
            <a:endParaRPr sz="2800" dirty="0">
              <a:solidFill>
                <a:srgbClr val="C92405"/>
              </a:solidFill>
              <a:latin typeface="Gill Sans MT" panose="020B0502020104020203" pitchFamily="34" charset="77"/>
            </a:endParaRPr>
          </a:p>
        </p:txBody>
      </p:sp>
      <p:cxnSp>
        <p:nvCxnSpPr>
          <p:cNvPr id="47" name="Straight Connector 46">
            <a:extLst>
              <a:ext uri="{FF2B5EF4-FFF2-40B4-BE49-F238E27FC236}">
                <a16:creationId xmlns:a16="http://schemas.microsoft.com/office/drawing/2014/main" id="{12BEAB5B-888F-AB4B-8084-B7517E46124D}"/>
              </a:ext>
            </a:extLst>
          </p:cNvPr>
          <p:cNvCxnSpPr>
            <a:cxnSpLocks/>
          </p:cNvCxnSpPr>
          <p:nvPr/>
        </p:nvCxnSpPr>
        <p:spPr>
          <a:xfrm>
            <a:off x="6502400" y="834297"/>
            <a:ext cx="0" cy="3443268"/>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8" name="Word Class">
            <a:extLst>
              <a:ext uri="{FF2B5EF4-FFF2-40B4-BE49-F238E27FC236}">
                <a16:creationId xmlns:a16="http://schemas.microsoft.com/office/drawing/2014/main" id="{B87BA57F-911C-9345-ADD2-5EB8324B7021}"/>
              </a:ext>
            </a:extLst>
          </p:cNvPr>
          <p:cNvSpPr txBox="1"/>
          <p:nvPr/>
        </p:nvSpPr>
        <p:spPr>
          <a:xfrm>
            <a:off x="6584702" y="1015294"/>
            <a:ext cx="3912327"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pPr algn="l"/>
            <a:r>
              <a:rPr lang="en-GB" sz="2800" dirty="0">
                <a:solidFill>
                  <a:srgbClr val="C92405"/>
                </a:solidFill>
                <a:latin typeface="Gill Sans MT" panose="020B0502020104020203" pitchFamily="34" charset="77"/>
              </a:rPr>
              <a:t>Use it in a sentence:</a:t>
            </a:r>
            <a:endParaRPr sz="2800" dirty="0">
              <a:solidFill>
                <a:srgbClr val="C92405"/>
              </a:solidFill>
              <a:latin typeface="Gill Sans MT" panose="020B0502020104020203" pitchFamily="34" charset="77"/>
            </a:endParaRPr>
          </a:p>
        </p:txBody>
      </p:sp>
      <p:sp>
        <p:nvSpPr>
          <p:cNvPr id="148" name="Grasshopper Word of the Day"/>
          <p:cNvSpPr txBox="1"/>
          <p:nvPr/>
        </p:nvSpPr>
        <p:spPr>
          <a:xfrm>
            <a:off x="1302106" y="17462"/>
            <a:ext cx="9802363"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Laboratory</a:t>
            </a:r>
            <a:endParaRPr sz="7000" dirty="0">
              <a:solidFill>
                <a:srgbClr val="00AEEE"/>
              </a:solidFill>
              <a:latin typeface="Gill Sans MT" panose="020B0502020104020203" pitchFamily="34" charset="77"/>
            </a:endParaRP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489491" y="339363"/>
            <a:ext cx="1622203" cy="1340029"/>
          </a:xfrm>
          <a:prstGeom prst="rect">
            <a:avLst/>
          </a:prstGeom>
        </p:spPr>
      </p:pic>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cxnSp>
        <p:nvCxnSpPr>
          <p:cNvPr id="57" name="Straight Connector 56">
            <a:extLst>
              <a:ext uri="{FF2B5EF4-FFF2-40B4-BE49-F238E27FC236}">
                <a16:creationId xmlns:a16="http://schemas.microsoft.com/office/drawing/2014/main" id="{19C2E683-E563-EC4A-8BCC-97B73FE19449}"/>
              </a:ext>
            </a:extLst>
          </p:cNvPr>
          <p:cNvCxnSpPr>
            <a:cxnSpLocks/>
          </p:cNvCxnSpPr>
          <p:nvPr/>
        </p:nvCxnSpPr>
        <p:spPr>
          <a:xfrm>
            <a:off x="206685" y="1451841"/>
            <a:ext cx="3056466"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0" name="Straight Connector 59">
            <a:extLst>
              <a:ext uri="{FF2B5EF4-FFF2-40B4-BE49-F238E27FC236}">
                <a16:creationId xmlns:a16="http://schemas.microsoft.com/office/drawing/2014/main" id="{5D8D83E5-1C51-AE4B-956A-5207505C9075}"/>
              </a:ext>
            </a:extLst>
          </p:cNvPr>
          <p:cNvCxnSpPr>
            <a:cxnSpLocks/>
          </p:cNvCxnSpPr>
          <p:nvPr/>
        </p:nvCxnSpPr>
        <p:spPr>
          <a:xfrm>
            <a:off x="6681048" y="1451841"/>
            <a:ext cx="2849277"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3426334375"/>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1197272"/>
          <a:ext cx="13004800" cy="8538866"/>
        </p:xfrm>
        <a:graphic>
          <a:graphicData uri="http://schemas.openxmlformats.org/drawingml/2006/table">
            <a:tbl>
              <a:tblPr firstRow="1" bandRow="1">
                <a:tableStyleId>{5940675A-B579-460E-94D1-54222C63F5DA}</a:tableStyleId>
              </a:tblPr>
              <a:tblGrid>
                <a:gridCol w="6502400">
                  <a:extLst>
                    <a:ext uri="{9D8B030D-6E8A-4147-A177-3AD203B41FA5}">
                      <a16:colId xmlns:a16="http://schemas.microsoft.com/office/drawing/2014/main" val="1062734036"/>
                    </a:ext>
                  </a:extLst>
                </a:gridCol>
                <a:gridCol w="6502400">
                  <a:extLst>
                    <a:ext uri="{9D8B030D-6E8A-4147-A177-3AD203B41FA5}">
                      <a16:colId xmlns:a16="http://schemas.microsoft.com/office/drawing/2014/main" val="2844254734"/>
                    </a:ext>
                  </a:extLst>
                </a:gridCol>
              </a:tblGrid>
              <a:tr h="635235">
                <a:tc>
                  <a:txBody>
                    <a:bodyPr/>
                    <a:lstStyle/>
                    <a:p>
                      <a:pPr algn="ctr"/>
                      <a:r>
                        <a:rPr lang="en-GB" sz="2600" b="0" dirty="0">
                          <a:solidFill>
                            <a:srgbClr val="0365C0"/>
                          </a:solidFill>
                          <a:latin typeface="Gill Sans MT" panose="020B0502020104020203" pitchFamily="34" charset="77"/>
                        </a:rPr>
                        <a:t>Word: </a:t>
                      </a:r>
                      <a:r>
                        <a:rPr lang="en-GB" sz="2600" b="0" dirty="0">
                          <a:solidFill>
                            <a:schemeClr val="tx1"/>
                          </a:solidFill>
                          <a:latin typeface="Gill Sans MT" panose="020B0502020104020203" pitchFamily="34" charset="77"/>
                        </a:rPr>
                        <a:t>patch</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rucksack</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3634198">
                <a:tc>
                  <a:txBody>
                    <a:bodyPr/>
                    <a:lstStyle/>
                    <a:p>
                      <a:pPr algn="l"/>
                      <a:r>
                        <a:rPr lang="en-GB" sz="2600" dirty="0">
                          <a:solidFill>
                            <a:schemeClr val="tx1"/>
                          </a:solidFill>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l"/>
                      <a:endParaRPr lang="en-GB" sz="2600" dirty="0">
                        <a:solidFill>
                          <a:schemeClr val="tx1"/>
                        </a:solidFill>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35235">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break</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 </a:t>
                      </a:r>
                      <a:r>
                        <a:rPr lang="en-GB" sz="2600" b="0" dirty="0">
                          <a:solidFill>
                            <a:schemeClr val="tx1"/>
                          </a:solidFill>
                          <a:latin typeface="Gill Sans MT" panose="020B0502020104020203" pitchFamily="34" charset="77"/>
                        </a:rPr>
                        <a:t>dawn</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3634198">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148" name="Grasshopper Word of the Day"/>
          <p:cNvSpPr txBox="1"/>
          <p:nvPr/>
        </p:nvSpPr>
        <p:spPr>
          <a:xfrm>
            <a:off x="324857" y="17462"/>
            <a:ext cx="9121088"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Visualiser</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98239" y="128282"/>
            <a:ext cx="227863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Draw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Grasshopper</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and bring them to life.</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454" y="8852728"/>
            <a:ext cx="971450" cy="802471"/>
          </a:xfrm>
          <a:prstGeom prst="rect">
            <a:avLst/>
          </a:prstGeom>
        </p:spPr>
      </p:pic>
      <p:pic>
        <p:nvPicPr>
          <p:cNvPr id="5" name="Picture 4">
            <a:extLst>
              <a:ext uri="{FF2B5EF4-FFF2-40B4-BE49-F238E27FC236}">
                <a16:creationId xmlns:a16="http://schemas.microsoft.com/office/drawing/2014/main" id="{CB397327-F896-5F47-97C7-A835D9998C2D}"/>
              </a:ext>
            </a:extLst>
          </p:cNvPr>
          <p:cNvPicPr>
            <a:picLocks noChangeAspect="1"/>
          </p:cNvPicPr>
          <p:nvPr/>
        </p:nvPicPr>
        <p:blipFill rotWithShape="1">
          <a:blip r:embed="rId4">
            <a:extLst>
              <a:ext uri="{28A0092B-C50C-407E-A947-70E740481C1C}">
                <a14:useLocalDpi xmlns:a14="http://schemas.microsoft.com/office/drawing/2010/main" val="0"/>
              </a:ext>
            </a:extLst>
          </a:blip>
          <a:srcRect l="28499" t="16006" r="27914" b="20497"/>
          <a:stretch/>
        </p:blipFill>
        <p:spPr>
          <a:xfrm>
            <a:off x="11514957" y="17462"/>
            <a:ext cx="1600913" cy="1800471"/>
          </a:xfrm>
          <a:prstGeom prst="rect">
            <a:avLst/>
          </a:prstGeom>
        </p:spPr>
      </p:pic>
    </p:spTree>
    <p:extLst>
      <p:ext uri="{BB962C8B-B14F-4D97-AF65-F5344CB8AC3E}">
        <p14:creationId xmlns:p14="http://schemas.microsoft.com/office/powerpoint/2010/main" val="1136430206"/>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1197272"/>
          <a:ext cx="13004800" cy="8538866"/>
        </p:xfrm>
        <a:graphic>
          <a:graphicData uri="http://schemas.openxmlformats.org/drawingml/2006/table">
            <a:tbl>
              <a:tblPr firstRow="1" bandRow="1">
                <a:tableStyleId>{5940675A-B579-460E-94D1-54222C63F5DA}</a:tableStyleId>
              </a:tblPr>
              <a:tblGrid>
                <a:gridCol w="6502400">
                  <a:extLst>
                    <a:ext uri="{9D8B030D-6E8A-4147-A177-3AD203B41FA5}">
                      <a16:colId xmlns:a16="http://schemas.microsoft.com/office/drawing/2014/main" val="1062734036"/>
                    </a:ext>
                  </a:extLst>
                </a:gridCol>
                <a:gridCol w="6502400">
                  <a:extLst>
                    <a:ext uri="{9D8B030D-6E8A-4147-A177-3AD203B41FA5}">
                      <a16:colId xmlns:a16="http://schemas.microsoft.com/office/drawing/2014/main" val="2844254734"/>
                    </a:ext>
                  </a:extLst>
                </a:gridCol>
              </a:tblGrid>
              <a:tr h="635235">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accumulate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exaggerate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3634198">
                <a:tc>
                  <a:txBody>
                    <a:bodyPr/>
                    <a:lstStyle/>
                    <a:p>
                      <a:pPr algn="l"/>
                      <a:r>
                        <a:rPr lang="en-GB" sz="2600" dirty="0">
                          <a:solidFill>
                            <a:schemeClr val="tx1"/>
                          </a:solidFill>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l"/>
                      <a:endParaRPr lang="en-GB" sz="2600" dirty="0">
                        <a:solidFill>
                          <a:schemeClr val="tx1"/>
                        </a:solidFill>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35235">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boycott</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condemn</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3634198">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148" name="Grasshopper Word of the Day"/>
          <p:cNvSpPr txBox="1"/>
          <p:nvPr/>
        </p:nvSpPr>
        <p:spPr>
          <a:xfrm>
            <a:off x="324857" y="17462"/>
            <a:ext cx="9121088"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Visualiser</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80310"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Draw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Shinobi</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and bring them to life.</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pic>
        <p:nvPicPr>
          <p:cNvPr id="7" name="Picture 6">
            <a:extLst>
              <a:ext uri="{FF2B5EF4-FFF2-40B4-BE49-F238E27FC236}">
                <a16:creationId xmlns:a16="http://schemas.microsoft.com/office/drawing/2014/main" id="{EA86BE72-1703-3C4A-ADCE-227617DFFA18}"/>
              </a:ext>
            </a:extLst>
          </p:cNvPr>
          <p:cNvPicPr>
            <a:picLocks noChangeAspect="1"/>
          </p:cNvPicPr>
          <p:nvPr/>
        </p:nvPicPr>
        <p:blipFill rotWithShape="1">
          <a:blip r:embed="rId4">
            <a:extLst>
              <a:ext uri="{28A0092B-C50C-407E-A947-70E740481C1C}">
                <a14:useLocalDpi xmlns:a14="http://schemas.microsoft.com/office/drawing/2010/main" val="0"/>
              </a:ext>
            </a:extLst>
          </a:blip>
          <a:srcRect l="28498" t="20985" r="36573" b="21472"/>
          <a:stretch/>
        </p:blipFill>
        <p:spPr>
          <a:xfrm>
            <a:off x="11514956" y="92525"/>
            <a:ext cx="1340431" cy="1704832"/>
          </a:xfrm>
          <a:prstGeom prst="rect">
            <a:avLst/>
          </a:prstGeom>
        </p:spPr>
      </p:pic>
    </p:spTree>
    <p:extLst>
      <p:ext uri="{BB962C8B-B14F-4D97-AF65-F5344CB8AC3E}">
        <p14:creationId xmlns:p14="http://schemas.microsoft.com/office/powerpoint/2010/main" val="1678479636"/>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148" name="Grasshopper Word of the Day"/>
          <p:cNvSpPr txBox="1"/>
          <p:nvPr/>
        </p:nvSpPr>
        <p:spPr>
          <a:xfrm>
            <a:off x="817786" y="17462"/>
            <a:ext cx="8135240"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Matching Meanings</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08594"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latin typeface="Gill Sans MT" panose="020B0502020104020203" pitchFamily="34" charset="77"/>
              </a:rPr>
              <a:t>Draw lines </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from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Grasshopper</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to their definitions.</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graphicFrame>
        <p:nvGraphicFramePr>
          <p:cNvPr id="13" name="Table 2">
            <a:extLst>
              <a:ext uri="{FF2B5EF4-FFF2-40B4-BE49-F238E27FC236}">
                <a16:creationId xmlns:a16="http://schemas.microsoft.com/office/drawing/2014/main" id="{708C9FF0-0C9B-CC42-8D53-CC7C19324B6E}"/>
              </a:ext>
            </a:extLst>
          </p:cNvPr>
          <p:cNvGraphicFramePr>
            <a:graphicFrameLocks noGrp="1"/>
          </p:cNvGraphicFramePr>
          <p:nvPr/>
        </p:nvGraphicFramePr>
        <p:xfrm>
          <a:off x="889659" y="1251704"/>
          <a:ext cx="2599938" cy="7695072"/>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Grasshopper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600" dirty="0">
                          <a:latin typeface="Gill Sans MT" panose="020B0502020104020203" pitchFamily="34" charset="77"/>
                        </a:rPr>
                        <a:t>patch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600" dirty="0">
                          <a:latin typeface="Gill Sans MT" panose="020B0502020104020203" pitchFamily="34" charset="77"/>
                        </a:rPr>
                        <a:t>rucksack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600" dirty="0">
                          <a:latin typeface="Gill Sans MT" panose="020B0502020104020203" pitchFamily="34" charset="77"/>
                        </a:rPr>
                        <a:t>break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600" dirty="0">
                          <a:latin typeface="Gill Sans MT" panose="020B0502020104020203" pitchFamily="34" charset="77"/>
                        </a:rPr>
                        <a:t>seed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600" dirty="0">
                          <a:latin typeface="Gill Sans MT" panose="020B0502020104020203" pitchFamily="34" charset="77"/>
                        </a:rPr>
                        <a:t>dawn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graphicFrame>
        <p:nvGraphicFramePr>
          <p:cNvPr id="14" name="Table 2">
            <a:extLst>
              <a:ext uri="{FF2B5EF4-FFF2-40B4-BE49-F238E27FC236}">
                <a16:creationId xmlns:a16="http://schemas.microsoft.com/office/drawing/2014/main" id="{FA5B5AA8-0E40-3441-9859-DDACC675242D}"/>
              </a:ext>
            </a:extLst>
          </p:cNvPr>
          <p:cNvGraphicFramePr>
            <a:graphicFrameLocks noGrp="1"/>
          </p:cNvGraphicFramePr>
          <p:nvPr/>
        </p:nvGraphicFramePr>
        <p:xfrm>
          <a:off x="5307795" y="1251704"/>
          <a:ext cx="4826233" cy="7723200"/>
        </p:xfrm>
        <a:graphic>
          <a:graphicData uri="http://schemas.openxmlformats.org/drawingml/2006/table">
            <a:tbl>
              <a:tblPr firstRow="1" bandRow="1">
                <a:tableStyleId>{5940675A-B579-460E-94D1-54222C63F5DA}</a:tableStyleId>
              </a:tblPr>
              <a:tblGrid>
                <a:gridCol w="4826233">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Grasshopper Definitions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000" dirty="0">
                          <a:latin typeface="Gill Sans MT" panose="020B0502020104020203" pitchFamily="34" charset="77"/>
                        </a:rPr>
                        <a:t>When an object *** or when you *** it, it suddenly separates into two or more pieces, often because it has been hit or dropped.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000" dirty="0">
                          <a:latin typeface="Gill Sans MT" panose="020B0502020104020203" pitchFamily="34" charset="77"/>
                        </a:rPr>
                        <a:t>A *** on a surface is a part of it which is different in appearance from the area around it.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000" dirty="0">
                          <a:latin typeface="Gill Sans MT" panose="020B0502020104020203" pitchFamily="34" charset="77"/>
                        </a:rPr>
                        <a:t>*** is the time of day when light first appears in the sky, just before the sun rises.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000" dirty="0">
                          <a:latin typeface="Gill Sans MT" panose="020B0502020104020203" pitchFamily="34" charset="77"/>
                        </a:rPr>
                        <a:t>A *** is a bag with straps that go over your shoulders, so that you can carry things on your back, for example when you are walking or climbing.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000" dirty="0">
                          <a:latin typeface="Gill Sans MT" panose="020B0502020104020203" pitchFamily="34" charset="77"/>
                        </a:rPr>
                        <a:t>A *** is the small, hard part of a plant from which a new plant grows.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pic>
        <p:nvPicPr>
          <p:cNvPr id="21" name="Picture 20">
            <a:extLst>
              <a:ext uri="{FF2B5EF4-FFF2-40B4-BE49-F238E27FC236}">
                <a16:creationId xmlns:a16="http://schemas.microsoft.com/office/drawing/2014/main" id="{BF77523C-8284-C341-BC29-295082F3A8DF}"/>
              </a:ext>
            </a:extLst>
          </p:cNvPr>
          <p:cNvPicPr>
            <a:picLocks noChangeAspect="1"/>
          </p:cNvPicPr>
          <p:nvPr/>
        </p:nvPicPr>
        <p:blipFill rotWithShape="1">
          <a:blip r:embed="rId4">
            <a:extLst>
              <a:ext uri="{28A0092B-C50C-407E-A947-70E740481C1C}">
                <a14:useLocalDpi xmlns:a14="http://schemas.microsoft.com/office/drawing/2010/main" val="0"/>
              </a:ext>
            </a:extLst>
          </a:blip>
          <a:srcRect l="28499" t="16006" r="27914" b="20497"/>
          <a:stretch/>
        </p:blipFill>
        <p:spPr>
          <a:xfrm>
            <a:off x="11514957" y="17462"/>
            <a:ext cx="1600913" cy="1800471"/>
          </a:xfrm>
          <a:prstGeom prst="rect">
            <a:avLst/>
          </a:prstGeom>
        </p:spPr>
      </p:pic>
      <p:pic>
        <p:nvPicPr>
          <p:cNvPr id="22" name="Picture 21" descr="Icon&#10;&#10;Description automatically generated">
            <a:extLst>
              <a:ext uri="{FF2B5EF4-FFF2-40B4-BE49-F238E27FC236}">
                <a16:creationId xmlns:a16="http://schemas.microsoft.com/office/drawing/2014/main" id="{900752F3-C791-A247-8213-C1F1179038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44143" y="3810710"/>
            <a:ext cx="1090021" cy="1090021"/>
          </a:xfrm>
          <a:prstGeom prst="rect">
            <a:avLst/>
          </a:prstGeom>
        </p:spPr>
      </p:pic>
      <p:pic>
        <p:nvPicPr>
          <p:cNvPr id="23" name="Picture 22" descr="Icon&#10;&#10;Description automatically generated">
            <a:extLst>
              <a:ext uri="{FF2B5EF4-FFF2-40B4-BE49-F238E27FC236}">
                <a16:creationId xmlns:a16="http://schemas.microsoft.com/office/drawing/2014/main" id="{E63A0635-970A-AF46-969B-B638488F1BA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44143" y="6570824"/>
            <a:ext cx="1090021" cy="1090021"/>
          </a:xfrm>
          <a:prstGeom prst="rect">
            <a:avLst/>
          </a:prstGeom>
        </p:spPr>
      </p:pic>
      <p:pic>
        <p:nvPicPr>
          <p:cNvPr id="24" name="Picture 23" descr="Icon&#10;&#10;Description automatically generated">
            <a:extLst>
              <a:ext uri="{FF2B5EF4-FFF2-40B4-BE49-F238E27FC236}">
                <a16:creationId xmlns:a16="http://schemas.microsoft.com/office/drawing/2014/main" id="{27428EA6-558D-7E42-A2B4-718D359CAD2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580083" y="2637765"/>
            <a:ext cx="1090021" cy="1090021"/>
          </a:xfrm>
          <a:prstGeom prst="rect">
            <a:avLst/>
          </a:prstGeom>
        </p:spPr>
      </p:pic>
      <p:pic>
        <p:nvPicPr>
          <p:cNvPr id="25" name="Picture 24" descr="Icon&#10;&#10;Description automatically generated">
            <a:extLst>
              <a:ext uri="{FF2B5EF4-FFF2-40B4-BE49-F238E27FC236}">
                <a16:creationId xmlns:a16="http://schemas.microsoft.com/office/drawing/2014/main" id="{9E27E190-0609-E64B-BBC3-AEB99C96F33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495795" y="7908407"/>
            <a:ext cx="1038369" cy="1038369"/>
          </a:xfrm>
          <a:prstGeom prst="rect">
            <a:avLst/>
          </a:prstGeom>
        </p:spPr>
      </p:pic>
      <p:pic>
        <p:nvPicPr>
          <p:cNvPr id="30" name="Picture 29" descr="Icon&#10;&#10;Description automatically generated">
            <a:extLst>
              <a:ext uri="{FF2B5EF4-FFF2-40B4-BE49-F238E27FC236}">
                <a16:creationId xmlns:a16="http://schemas.microsoft.com/office/drawing/2014/main" id="{3305B477-8728-DD4E-BAED-8A45C6D2610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274133" y="4862923"/>
            <a:ext cx="1537021" cy="1537021"/>
          </a:xfrm>
          <a:prstGeom prst="rect">
            <a:avLst/>
          </a:prstGeom>
        </p:spPr>
      </p:pic>
    </p:spTree>
    <p:extLst>
      <p:ext uri="{BB962C8B-B14F-4D97-AF65-F5344CB8AC3E}">
        <p14:creationId xmlns:p14="http://schemas.microsoft.com/office/powerpoint/2010/main" val="2332341009"/>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148" name="Grasshopper Word of the Day"/>
          <p:cNvSpPr txBox="1"/>
          <p:nvPr/>
        </p:nvSpPr>
        <p:spPr>
          <a:xfrm>
            <a:off x="817786" y="17462"/>
            <a:ext cx="8135240"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Matching Meanings</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08594"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latin typeface="Gill Sans MT" panose="020B0502020104020203" pitchFamily="34" charset="77"/>
              </a:rPr>
              <a:t>Draw lines </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from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Shinobi</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to their definitions.</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graphicFrame>
        <p:nvGraphicFramePr>
          <p:cNvPr id="13" name="Table 2">
            <a:extLst>
              <a:ext uri="{FF2B5EF4-FFF2-40B4-BE49-F238E27FC236}">
                <a16:creationId xmlns:a16="http://schemas.microsoft.com/office/drawing/2014/main" id="{708C9FF0-0C9B-CC42-8D53-CC7C19324B6E}"/>
              </a:ext>
            </a:extLst>
          </p:cNvPr>
          <p:cNvGraphicFramePr>
            <a:graphicFrameLocks noGrp="1"/>
          </p:cNvGraphicFramePr>
          <p:nvPr/>
        </p:nvGraphicFramePr>
        <p:xfrm>
          <a:off x="889659" y="1251704"/>
          <a:ext cx="2599938" cy="7695072"/>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Shinobi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600" dirty="0">
                          <a:latin typeface="Gill Sans MT" panose="020B0502020104020203" pitchFamily="34" charset="77"/>
                        </a:rPr>
                        <a:t>accumulate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600" dirty="0">
                          <a:latin typeface="Gill Sans MT" panose="020B0502020104020203" pitchFamily="34" charset="77"/>
                        </a:rPr>
                        <a:t>exaggerate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600" dirty="0">
                          <a:latin typeface="Gill Sans MT" panose="020B0502020104020203" pitchFamily="34" charset="77"/>
                        </a:rPr>
                        <a:t>repetition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600" dirty="0">
                          <a:latin typeface="Gill Sans MT" panose="020B0502020104020203" pitchFamily="34" charset="77"/>
                        </a:rPr>
                        <a:t>boycott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600" dirty="0">
                          <a:latin typeface="Gill Sans MT" panose="020B0502020104020203" pitchFamily="34" charset="77"/>
                        </a:rPr>
                        <a:t>condemn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graphicFrame>
        <p:nvGraphicFramePr>
          <p:cNvPr id="14" name="Table 2">
            <a:extLst>
              <a:ext uri="{FF2B5EF4-FFF2-40B4-BE49-F238E27FC236}">
                <a16:creationId xmlns:a16="http://schemas.microsoft.com/office/drawing/2014/main" id="{FA5B5AA8-0E40-3441-9859-DDACC675242D}"/>
              </a:ext>
            </a:extLst>
          </p:cNvPr>
          <p:cNvGraphicFramePr>
            <a:graphicFrameLocks noGrp="1"/>
          </p:cNvGraphicFramePr>
          <p:nvPr/>
        </p:nvGraphicFramePr>
        <p:xfrm>
          <a:off x="5307795" y="1251704"/>
          <a:ext cx="4826233" cy="7723200"/>
        </p:xfrm>
        <a:graphic>
          <a:graphicData uri="http://schemas.openxmlformats.org/drawingml/2006/table">
            <a:tbl>
              <a:tblPr firstRow="1" bandRow="1">
                <a:tableStyleId>{5940675A-B579-460E-94D1-54222C63F5DA}</a:tableStyleId>
              </a:tblPr>
              <a:tblGrid>
                <a:gridCol w="4826233">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Shinobi Definitions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000" dirty="0">
                          <a:latin typeface="Gill Sans MT" panose="020B0502020104020203" pitchFamily="34" charset="77"/>
                        </a:rPr>
                        <a:t>If you ***, you indicate that something is, for example, worse or more important than it really is.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000" dirty="0">
                          <a:latin typeface="Gill Sans MT" panose="020B0502020104020203" pitchFamily="34" charset="77"/>
                        </a:rPr>
                        <a:t>If a country, group, or person *** a country, organisation, or activity, they refuse to be involved with it in any way because they disapprove of it.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000" dirty="0">
                          <a:latin typeface="Gill Sans MT" panose="020B0502020104020203" pitchFamily="34" charset="77"/>
                        </a:rPr>
                        <a:t>When you *** things or when they ***, they collect or are gathered over a period of time.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000" dirty="0">
                          <a:latin typeface="Gill Sans MT" panose="020B0502020104020203" pitchFamily="34" charset="77"/>
                        </a:rPr>
                        <a:t>If you *** something, you say that it is very bad and unacceptable.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000" dirty="0">
                          <a:latin typeface="Gill Sans MT" panose="020B0502020104020203" pitchFamily="34" charset="77"/>
                        </a:rPr>
                        <a:t>If there is a *** of an event, usually an undesirable event, it happens again.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pic>
        <p:nvPicPr>
          <p:cNvPr id="22" name="Picture 21">
            <a:extLst>
              <a:ext uri="{FF2B5EF4-FFF2-40B4-BE49-F238E27FC236}">
                <a16:creationId xmlns:a16="http://schemas.microsoft.com/office/drawing/2014/main" id="{D14985E1-B661-AA43-82D5-8E7D020E9B75}"/>
              </a:ext>
            </a:extLst>
          </p:cNvPr>
          <p:cNvPicPr>
            <a:picLocks noChangeAspect="1"/>
          </p:cNvPicPr>
          <p:nvPr/>
        </p:nvPicPr>
        <p:blipFill rotWithShape="1">
          <a:blip r:embed="rId4">
            <a:extLst>
              <a:ext uri="{28A0092B-C50C-407E-A947-70E740481C1C}">
                <a14:useLocalDpi xmlns:a14="http://schemas.microsoft.com/office/drawing/2010/main" val="0"/>
              </a:ext>
            </a:extLst>
          </a:blip>
          <a:srcRect l="28498" t="20985" r="36573" b="21472"/>
          <a:stretch/>
        </p:blipFill>
        <p:spPr>
          <a:xfrm>
            <a:off x="11514956" y="92525"/>
            <a:ext cx="1340431" cy="1704832"/>
          </a:xfrm>
          <a:prstGeom prst="rect">
            <a:avLst/>
          </a:prstGeom>
        </p:spPr>
      </p:pic>
      <p:pic>
        <p:nvPicPr>
          <p:cNvPr id="19" name="Picture 18" descr="Icon&#10;&#10;Description automatically generated">
            <a:extLst>
              <a:ext uri="{FF2B5EF4-FFF2-40B4-BE49-F238E27FC236}">
                <a16:creationId xmlns:a16="http://schemas.microsoft.com/office/drawing/2014/main" id="{6E527909-B42E-EC41-8305-AADB63AA70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029105" y="2416172"/>
            <a:ext cx="971701" cy="971701"/>
          </a:xfrm>
          <a:prstGeom prst="rect">
            <a:avLst/>
          </a:prstGeom>
        </p:spPr>
      </p:pic>
      <p:pic>
        <p:nvPicPr>
          <p:cNvPr id="20" name="Picture 19" descr="Icon&#10;&#10;Description automatically generated with medium confidence">
            <a:extLst>
              <a:ext uri="{FF2B5EF4-FFF2-40B4-BE49-F238E27FC236}">
                <a16:creationId xmlns:a16="http://schemas.microsoft.com/office/drawing/2014/main" id="{1B0CB898-7C48-3841-80B8-60137B48462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991290" y="2011998"/>
            <a:ext cx="770532" cy="770532"/>
          </a:xfrm>
          <a:prstGeom prst="rect">
            <a:avLst/>
          </a:prstGeom>
        </p:spPr>
      </p:pic>
      <p:pic>
        <p:nvPicPr>
          <p:cNvPr id="21" name="Picture 20" descr="Icon&#10;&#10;Description automatically generated">
            <a:extLst>
              <a:ext uri="{FF2B5EF4-FFF2-40B4-BE49-F238E27FC236}">
                <a16:creationId xmlns:a16="http://schemas.microsoft.com/office/drawing/2014/main" id="{9A1A7367-27FA-4346-B51B-6E8C55C80E3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1168530">
            <a:off x="10559505" y="2454639"/>
            <a:ext cx="655783" cy="655783"/>
          </a:xfrm>
          <a:prstGeom prst="rect">
            <a:avLst/>
          </a:prstGeom>
        </p:spPr>
      </p:pic>
      <p:pic>
        <p:nvPicPr>
          <p:cNvPr id="23" name="Picture 22" descr="Icon&#10;&#10;Description automatically generated">
            <a:extLst>
              <a:ext uri="{FF2B5EF4-FFF2-40B4-BE49-F238E27FC236}">
                <a16:creationId xmlns:a16="http://schemas.microsoft.com/office/drawing/2014/main" id="{68F6DAEE-4287-8448-B146-9A2E9D2546B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67089" y="7971046"/>
            <a:ext cx="841250" cy="841250"/>
          </a:xfrm>
          <a:prstGeom prst="rect">
            <a:avLst/>
          </a:prstGeom>
        </p:spPr>
      </p:pic>
      <p:pic>
        <p:nvPicPr>
          <p:cNvPr id="24" name="Picture 23" descr="Icon&#10;&#10;Description automatically generated">
            <a:extLst>
              <a:ext uri="{FF2B5EF4-FFF2-40B4-BE49-F238E27FC236}">
                <a16:creationId xmlns:a16="http://schemas.microsoft.com/office/drawing/2014/main" id="{BBD61968-FAC1-134D-9C47-5EF09535FE2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498320" y="7977050"/>
            <a:ext cx="841250" cy="841250"/>
          </a:xfrm>
          <a:prstGeom prst="rect">
            <a:avLst/>
          </a:prstGeom>
        </p:spPr>
      </p:pic>
      <p:pic>
        <p:nvPicPr>
          <p:cNvPr id="30" name="Picture 29" descr="Shape&#10;&#10;Description automatically generated with low confidence">
            <a:extLst>
              <a:ext uri="{FF2B5EF4-FFF2-40B4-BE49-F238E27FC236}">
                <a16:creationId xmlns:a16="http://schemas.microsoft.com/office/drawing/2014/main" id="{B4A2FCD5-E2CE-3D42-A9D5-2264F510A8D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054714" y="8171116"/>
            <a:ext cx="441110" cy="441110"/>
          </a:xfrm>
          <a:prstGeom prst="rect">
            <a:avLst/>
          </a:prstGeom>
        </p:spPr>
      </p:pic>
      <p:pic>
        <p:nvPicPr>
          <p:cNvPr id="31" name="Picture 30" descr="Icon&#10;&#10;Description automatically generated">
            <a:extLst>
              <a:ext uri="{FF2B5EF4-FFF2-40B4-BE49-F238E27FC236}">
                <a16:creationId xmlns:a16="http://schemas.microsoft.com/office/drawing/2014/main" id="{A3767807-0CDA-264D-9022-108EFDA0E71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684112" y="3798983"/>
            <a:ext cx="1295895" cy="1295895"/>
          </a:xfrm>
          <a:prstGeom prst="rect">
            <a:avLst/>
          </a:prstGeom>
        </p:spPr>
      </p:pic>
      <p:pic>
        <p:nvPicPr>
          <p:cNvPr id="32" name="Picture 31" descr="Logo, icon&#10;&#10;Description automatically generated">
            <a:extLst>
              <a:ext uri="{FF2B5EF4-FFF2-40B4-BE49-F238E27FC236}">
                <a16:creationId xmlns:a16="http://schemas.microsoft.com/office/drawing/2014/main" id="{CA357FAF-5CFA-114B-9094-C3C01CC31EA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385103" y="5310646"/>
            <a:ext cx="868652" cy="868652"/>
          </a:xfrm>
          <a:prstGeom prst="rect">
            <a:avLst/>
          </a:prstGeom>
        </p:spPr>
      </p:pic>
      <p:pic>
        <p:nvPicPr>
          <p:cNvPr id="33" name="Picture 32" descr="Logo&#10;&#10;Description automatically generated">
            <a:extLst>
              <a:ext uri="{FF2B5EF4-FFF2-40B4-BE49-F238E27FC236}">
                <a16:creationId xmlns:a16="http://schemas.microsoft.com/office/drawing/2014/main" id="{6D5E5F4C-FB35-8141-BC58-79E379395FD5}"/>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342785" y="5298344"/>
            <a:ext cx="930079" cy="930079"/>
          </a:xfrm>
          <a:prstGeom prst="rect">
            <a:avLst/>
          </a:prstGeom>
        </p:spPr>
      </p:pic>
      <p:pic>
        <p:nvPicPr>
          <p:cNvPr id="34" name="Picture 33" descr="Icon&#10;&#10;Description automatically generated">
            <a:extLst>
              <a:ext uri="{FF2B5EF4-FFF2-40B4-BE49-F238E27FC236}">
                <a16:creationId xmlns:a16="http://schemas.microsoft.com/office/drawing/2014/main" id="{F82DC957-988A-0744-8335-B86ED8345F0F}"/>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543952" y="6373364"/>
            <a:ext cx="1346910" cy="1346910"/>
          </a:xfrm>
          <a:prstGeom prst="rect">
            <a:avLst/>
          </a:prstGeom>
        </p:spPr>
      </p:pic>
    </p:spTree>
    <p:extLst>
      <p:ext uri="{BB962C8B-B14F-4D97-AF65-F5344CB8AC3E}">
        <p14:creationId xmlns:p14="http://schemas.microsoft.com/office/powerpoint/2010/main" val="2584864919"/>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279542" y="368756"/>
            <a:ext cx="12445716" cy="1579920"/>
          </a:xfrm>
          <a:prstGeom prst="rect">
            <a:avLst/>
          </a:prstGeom>
          <a:ln w="12700">
            <a:no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This Week's Words</a:t>
            </a:r>
          </a:p>
        </p:txBody>
      </p:sp>
      <p:sp>
        <p:nvSpPr>
          <p:cNvPr id="132" name="Grasshopper"/>
          <p:cNvSpPr txBox="1"/>
          <p:nvPr/>
        </p:nvSpPr>
        <p:spPr>
          <a:xfrm>
            <a:off x="1424395" y="1991291"/>
            <a:ext cx="4749274" cy="11028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6500">
                <a:solidFill>
                  <a:schemeClr val="accent5"/>
                </a:solidFill>
                <a:latin typeface="Gill Sans SemiBold"/>
                <a:ea typeface="Gill Sans SemiBold"/>
                <a:cs typeface="Gill Sans SemiBold"/>
                <a:sym typeface="Gill Sans SemiBold"/>
              </a:defRPr>
            </a:lvl1pPr>
          </a:lstStyle>
          <a:p>
            <a:r>
              <a:rPr dirty="0">
                <a:solidFill>
                  <a:srgbClr val="00AEEE"/>
                </a:solidFill>
              </a:rPr>
              <a:t>Grasshopper</a:t>
            </a:r>
          </a:p>
        </p:txBody>
      </p:sp>
      <p:sp>
        <p:nvSpPr>
          <p:cNvPr id="133" name="tear"/>
          <p:cNvSpPr txBox="1"/>
          <p:nvPr/>
        </p:nvSpPr>
        <p:spPr>
          <a:xfrm>
            <a:off x="2929422" y="3085008"/>
            <a:ext cx="1739259"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patch</a:t>
            </a:r>
            <a:endParaRPr b="1" dirty="0">
              <a:latin typeface="Gill Sans MT" panose="020B0502020104020203" pitchFamily="34" charset="77"/>
              <a:sym typeface="American Typewriter"/>
            </a:endParaRPr>
          </a:p>
        </p:txBody>
      </p:sp>
      <p:sp>
        <p:nvSpPr>
          <p:cNvPr id="134" name="office"/>
          <p:cNvSpPr txBox="1"/>
          <p:nvPr/>
        </p:nvSpPr>
        <p:spPr>
          <a:xfrm>
            <a:off x="2462154" y="3993661"/>
            <a:ext cx="2673810"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rucksack</a:t>
            </a:r>
            <a:endParaRPr dirty="0">
              <a:latin typeface="Gill Sans MT" panose="020B0502020104020203" pitchFamily="34" charset="77"/>
            </a:endParaRPr>
          </a:p>
        </p:txBody>
      </p:sp>
      <p:sp>
        <p:nvSpPr>
          <p:cNvPr id="135" name="spare"/>
          <p:cNvSpPr txBox="1"/>
          <p:nvPr/>
        </p:nvSpPr>
        <p:spPr>
          <a:xfrm>
            <a:off x="2910187" y="4843260"/>
            <a:ext cx="1777731"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break</a:t>
            </a:r>
            <a:endParaRPr b="1" dirty="0">
              <a:latin typeface="Gill Sans MT" panose="020B0502020104020203" pitchFamily="34" charset="77"/>
              <a:sym typeface="American Typewriter"/>
            </a:endParaRPr>
          </a:p>
        </p:txBody>
      </p:sp>
      <p:sp>
        <p:nvSpPr>
          <p:cNvPr id="136" name="chipped"/>
          <p:cNvSpPr txBox="1"/>
          <p:nvPr/>
        </p:nvSpPr>
        <p:spPr>
          <a:xfrm>
            <a:off x="3084115" y="5769060"/>
            <a:ext cx="1429880"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seed</a:t>
            </a:r>
            <a:endParaRPr dirty="0">
              <a:latin typeface="Gill Sans MT" panose="020B0502020104020203" pitchFamily="34" charset="77"/>
            </a:endParaRPr>
          </a:p>
        </p:txBody>
      </p:sp>
      <p:sp>
        <p:nvSpPr>
          <p:cNvPr id="137" name="lift"/>
          <p:cNvSpPr txBox="1"/>
          <p:nvPr/>
        </p:nvSpPr>
        <p:spPr>
          <a:xfrm>
            <a:off x="2968701" y="6639612"/>
            <a:ext cx="1660712"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dawn</a:t>
            </a:r>
            <a:endParaRPr dirty="0">
              <a:latin typeface="Gill Sans MT" panose="020B0502020104020203" pitchFamily="34" charset="77"/>
            </a:endParaRPr>
          </a:p>
        </p:txBody>
      </p:sp>
      <p:sp>
        <p:nvSpPr>
          <p:cNvPr id="138" name="mutter"/>
          <p:cNvSpPr txBox="1"/>
          <p:nvPr/>
        </p:nvSpPr>
        <p:spPr>
          <a:xfrm>
            <a:off x="7530605" y="3961911"/>
            <a:ext cx="3371116"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exaggerate</a:t>
            </a:r>
            <a:endParaRPr b="1" dirty="0">
              <a:latin typeface="Gill Sans MT" panose="020B0502020104020203" pitchFamily="34" charset="77"/>
              <a:sym typeface="American Typewriter"/>
            </a:endParaRPr>
          </a:p>
        </p:txBody>
      </p:sp>
      <p:sp>
        <p:nvSpPr>
          <p:cNvPr id="139" name="unveil"/>
          <p:cNvSpPr txBox="1"/>
          <p:nvPr/>
        </p:nvSpPr>
        <p:spPr>
          <a:xfrm>
            <a:off x="7940574" y="5750010"/>
            <a:ext cx="2361224"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boycott</a:t>
            </a:r>
            <a:endParaRPr b="1" dirty="0">
              <a:latin typeface="Gill Sans MT" panose="020B0502020104020203" pitchFamily="34" charset="77"/>
              <a:sym typeface="American Typewriter"/>
            </a:endParaRPr>
          </a:p>
        </p:txBody>
      </p:sp>
      <p:sp>
        <p:nvSpPr>
          <p:cNvPr id="140" name="tolerate"/>
          <p:cNvSpPr txBox="1"/>
          <p:nvPr/>
        </p:nvSpPr>
        <p:spPr>
          <a:xfrm>
            <a:off x="7480118" y="3065958"/>
            <a:ext cx="3472104"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accumulate</a:t>
            </a:r>
            <a:endParaRPr dirty="0">
              <a:latin typeface="Gill Sans MT" panose="020B0502020104020203" pitchFamily="34" charset="77"/>
            </a:endParaRPr>
          </a:p>
        </p:txBody>
      </p:sp>
      <p:sp>
        <p:nvSpPr>
          <p:cNvPr id="141" name="fixation"/>
          <p:cNvSpPr txBox="1"/>
          <p:nvPr/>
        </p:nvSpPr>
        <p:spPr>
          <a:xfrm>
            <a:off x="7698929" y="4824210"/>
            <a:ext cx="3034485"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repetition</a:t>
            </a:r>
            <a:endParaRPr dirty="0">
              <a:latin typeface="Gill Sans MT" panose="020B0502020104020203" pitchFamily="34" charset="77"/>
            </a:endParaRPr>
          </a:p>
        </p:txBody>
      </p:sp>
      <p:sp>
        <p:nvSpPr>
          <p:cNvPr id="143" name="Shinobi"/>
          <p:cNvSpPr txBox="1"/>
          <p:nvPr/>
        </p:nvSpPr>
        <p:spPr>
          <a:xfrm>
            <a:off x="7805173" y="1948676"/>
            <a:ext cx="2797241" cy="11028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500">
                <a:solidFill>
                  <a:schemeClr val="accent5"/>
                </a:solidFill>
                <a:latin typeface="Gill Sans SemiBold"/>
                <a:ea typeface="Gill Sans SemiBold"/>
                <a:cs typeface="Gill Sans SemiBold"/>
                <a:sym typeface="Gill Sans SemiBold"/>
              </a:defRPr>
            </a:lvl1pPr>
          </a:lstStyle>
          <a:p>
            <a:r>
              <a:rPr dirty="0">
                <a:solidFill>
                  <a:srgbClr val="00AEEE"/>
                </a:solidFill>
              </a:rPr>
              <a:t>Shinobi</a:t>
            </a:r>
          </a:p>
        </p:txBody>
      </p:sp>
      <p:pic>
        <p:nvPicPr>
          <p:cNvPr id="6" name="Picture 5" descr="A close up of a sign&#10;&#10;Description automatically generated">
            <a:extLst>
              <a:ext uri="{FF2B5EF4-FFF2-40B4-BE49-F238E27FC236}">
                <a16:creationId xmlns:a16="http://schemas.microsoft.com/office/drawing/2014/main" id="{425C565A-0887-F647-81E8-E14EE96CE6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0300" y="7140190"/>
            <a:ext cx="3124200" cy="2387600"/>
          </a:xfrm>
          <a:prstGeom prst="rect">
            <a:avLst/>
          </a:prstGeom>
        </p:spPr>
      </p:pic>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23" name="unveil">
            <a:extLst>
              <a:ext uri="{FF2B5EF4-FFF2-40B4-BE49-F238E27FC236}">
                <a16:creationId xmlns:a16="http://schemas.microsoft.com/office/drawing/2014/main" id="{3DFB6E10-D309-C545-A6B1-2341096960A8}"/>
              </a:ext>
            </a:extLst>
          </p:cNvPr>
          <p:cNvSpPr txBox="1"/>
          <p:nvPr/>
        </p:nvSpPr>
        <p:spPr>
          <a:xfrm>
            <a:off x="7756226" y="6639611"/>
            <a:ext cx="2840522"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condemn</a:t>
            </a:r>
            <a:endParaRPr b="1" dirty="0">
              <a:latin typeface="Gill Sans MT" panose="020B0502020104020203" pitchFamily="34" charset="77"/>
              <a:sym typeface="American Typewriter"/>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clipart&#10;&#10;Description automatically generated">
            <a:extLst>
              <a:ext uri="{FF2B5EF4-FFF2-40B4-BE49-F238E27FC236}">
                <a16:creationId xmlns:a16="http://schemas.microsoft.com/office/drawing/2014/main" id="{5FB0A047-1E6C-594B-B017-210D9C997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69193">
            <a:off x="8686522" y="4993372"/>
            <a:ext cx="6010136" cy="2014909"/>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967AA597-9B04-D149-823E-303EA746F3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85208">
            <a:off x="10769157" y="-104964"/>
            <a:ext cx="6018784" cy="1997614"/>
          </a:xfrm>
          <a:prstGeom prst="rect">
            <a:avLst/>
          </a:prstGeom>
        </p:spPr>
      </p:pic>
      <p:pic>
        <p:nvPicPr>
          <p:cNvPr id="8" name="Picture 7" descr="Shape&#10;&#10;Description automatically generated with medium confidence">
            <a:extLst>
              <a:ext uri="{FF2B5EF4-FFF2-40B4-BE49-F238E27FC236}">
                <a16:creationId xmlns:a16="http://schemas.microsoft.com/office/drawing/2014/main" id="{B02D7F9F-5239-CD40-BF7B-B031866156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24329">
            <a:off x="8705945" y="7866875"/>
            <a:ext cx="5992841" cy="1997614"/>
          </a:xfrm>
          <a:prstGeom prst="rect">
            <a:avLst/>
          </a:prstGeom>
        </p:spPr>
      </p:pic>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6">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sp>
        <p:nvSpPr>
          <p:cNvPr id="28" name="tear">
            <a:extLst>
              <a:ext uri="{FF2B5EF4-FFF2-40B4-BE49-F238E27FC236}">
                <a16:creationId xmlns:a16="http://schemas.microsoft.com/office/drawing/2014/main" id="{3E0CFD4D-27A2-7842-AA0C-DAD97EB3ECC4}"/>
              </a:ext>
            </a:extLst>
          </p:cNvPr>
          <p:cNvSpPr txBox="1"/>
          <p:nvPr/>
        </p:nvSpPr>
        <p:spPr>
          <a:xfrm>
            <a:off x="1064405" y="769884"/>
            <a:ext cx="10875989" cy="26571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Display Slips</a:t>
            </a:r>
            <a:endParaRPr sz="28700" dirty="0">
              <a:latin typeface="Gill Sans MT" panose="020B0502020104020203" pitchFamily="34" charset="77"/>
            </a:endParaRPr>
          </a:p>
        </p:txBody>
      </p:sp>
      <p:sp>
        <p:nvSpPr>
          <p:cNvPr id="21" name="If you tear paper, cloth, or another material, or if it tears, you pull it into two pieces or you pull it so that a hole appears in it.">
            <a:extLst>
              <a:ext uri="{FF2B5EF4-FFF2-40B4-BE49-F238E27FC236}">
                <a16:creationId xmlns:a16="http://schemas.microsoft.com/office/drawing/2014/main" id="{DDE122B5-346F-A44B-92E3-75F1820ACF77}"/>
              </a:ext>
            </a:extLst>
          </p:cNvPr>
          <p:cNvSpPr txBox="1"/>
          <p:nvPr/>
        </p:nvSpPr>
        <p:spPr>
          <a:xfrm>
            <a:off x="1064405" y="3614013"/>
            <a:ext cx="10875989" cy="13952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2800" dirty="0">
                <a:latin typeface="Gill Sans MT" panose="020B0502020104020203" pitchFamily="34" charset="77"/>
              </a:rPr>
              <a:t>The following slides are for classroom display. As you teach each Word of the Day, words can be displayed in the classroom to enable pupils to use the taught vocabulary in an independent manner.</a:t>
            </a:r>
            <a:endParaRPr sz="2800" dirty="0">
              <a:latin typeface="Gill Sans MT" panose="020B0502020104020203" pitchFamily="34" charset="77"/>
            </a:endParaRPr>
          </a:p>
        </p:txBody>
      </p:sp>
      <p:pic>
        <p:nvPicPr>
          <p:cNvPr id="6" name="Picture 5" descr="A picture containing text, clipart&#10;&#10;Description automatically generated">
            <a:extLst>
              <a:ext uri="{FF2B5EF4-FFF2-40B4-BE49-F238E27FC236}">
                <a16:creationId xmlns:a16="http://schemas.microsoft.com/office/drawing/2014/main" id="{08628CD0-39C1-E74A-B37C-5FFC42F737F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26455">
            <a:off x="-1245597" y="5206268"/>
            <a:ext cx="6053375" cy="2058148"/>
          </a:xfrm>
          <a:prstGeom prst="rect">
            <a:avLst/>
          </a:prstGeom>
        </p:spPr>
      </p:pic>
      <p:pic>
        <p:nvPicPr>
          <p:cNvPr id="12" name="Picture 11">
            <a:extLst>
              <a:ext uri="{FF2B5EF4-FFF2-40B4-BE49-F238E27FC236}">
                <a16:creationId xmlns:a16="http://schemas.microsoft.com/office/drawing/2014/main" id="{2BDBCD5E-345F-3B4A-91D1-B5E7C542109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131645">
            <a:off x="-1664480" y="8055994"/>
            <a:ext cx="6027432" cy="2023557"/>
          </a:xfrm>
          <a:prstGeom prst="rect">
            <a:avLst/>
          </a:prstGeom>
        </p:spPr>
      </p:pic>
      <p:pic>
        <p:nvPicPr>
          <p:cNvPr id="14" name="Picture 13" descr="A picture containing shape&#10;&#10;Description automatically generated">
            <a:extLst>
              <a:ext uri="{FF2B5EF4-FFF2-40B4-BE49-F238E27FC236}">
                <a16:creationId xmlns:a16="http://schemas.microsoft.com/office/drawing/2014/main" id="{07D0A907-0844-0D41-8418-B06274E97D2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485504">
            <a:off x="234677" y="-962024"/>
            <a:ext cx="5604510" cy="1881572"/>
          </a:xfrm>
          <a:prstGeom prst="rect">
            <a:avLst/>
          </a:prstGeom>
        </p:spPr>
      </p:pic>
      <p:pic>
        <p:nvPicPr>
          <p:cNvPr id="33" name="Picture 32">
            <a:extLst>
              <a:ext uri="{FF2B5EF4-FFF2-40B4-BE49-F238E27FC236}">
                <a16:creationId xmlns:a16="http://schemas.microsoft.com/office/drawing/2014/main" id="{23C03125-5CCC-3748-B2EF-F9A23D73A24D}"/>
              </a:ext>
            </a:extLst>
          </p:cNvPr>
          <p:cNvPicPr>
            <a:picLocks noChangeAspect="1"/>
          </p:cNvPicPr>
          <p:nvPr/>
        </p:nvPicPr>
        <p:blipFill rotWithShape="1">
          <a:blip r:embed="rId6">
            <a:extLst>
              <a:ext uri="{28A0092B-C50C-407E-A947-70E740481C1C}">
                <a14:useLocalDpi xmlns:a14="http://schemas.microsoft.com/office/drawing/2010/main" val="0"/>
              </a:ext>
            </a:extLst>
          </a:blip>
          <a:srcRect l="9410" r="12019" b="14894"/>
          <a:stretch/>
        </p:blipFill>
        <p:spPr>
          <a:xfrm>
            <a:off x="5238456" y="6352864"/>
            <a:ext cx="2683972" cy="2217108"/>
          </a:xfrm>
          <a:prstGeom prst="rect">
            <a:avLst/>
          </a:prstGeom>
        </p:spPr>
      </p:pic>
    </p:spTree>
    <p:extLst>
      <p:ext uri="{BB962C8B-B14F-4D97-AF65-F5344CB8AC3E}">
        <p14:creationId xmlns:p14="http://schemas.microsoft.com/office/powerpoint/2010/main" val="134045231"/>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583071" y="3820"/>
            <a:ext cx="6838410" cy="3780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patch</a:t>
            </a:r>
            <a:endParaRPr sz="138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128811" y="5922200"/>
            <a:ext cx="10875989" cy="26571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rucksack</a:t>
            </a:r>
            <a:endParaRPr sz="28700" dirty="0">
              <a:latin typeface="Gill Sans MT" panose="020B0502020104020203" pitchFamily="34" charset="77"/>
            </a:endParaRPr>
          </a:p>
        </p:txBody>
      </p:sp>
      <p:pic>
        <p:nvPicPr>
          <p:cNvPr id="18" name="Picture 17" descr="Icon&#10;&#10;Description automatically generated">
            <a:extLst>
              <a:ext uri="{FF2B5EF4-FFF2-40B4-BE49-F238E27FC236}">
                <a16:creationId xmlns:a16="http://schemas.microsoft.com/office/drawing/2014/main" id="{675FFB45-9111-6A44-B615-78D7FB2F8E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95253" y="305549"/>
            <a:ext cx="3685965" cy="3685965"/>
          </a:xfrm>
          <a:prstGeom prst="rect">
            <a:avLst/>
          </a:prstGeom>
        </p:spPr>
      </p:pic>
      <p:pic>
        <p:nvPicPr>
          <p:cNvPr id="19" name="Picture 18" descr="Icon&#10;&#10;Description automatically generated">
            <a:extLst>
              <a:ext uri="{FF2B5EF4-FFF2-40B4-BE49-F238E27FC236}">
                <a16:creationId xmlns:a16="http://schemas.microsoft.com/office/drawing/2014/main" id="{6DB7F19D-8DE2-254A-A71A-9CFC54D929C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9809" y="5586328"/>
            <a:ext cx="3527181" cy="3527181"/>
          </a:xfrm>
          <a:prstGeom prst="rect">
            <a:avLst/>
          </a:prstGeom>
        </p:spPr>
      </p:pic>
    </p:spTree>
    <p:extLst>
      <p:ext uri="{BB962C8B-B14F-4D97-AF65-F5344CB8AC3E}">
        <p14:creationId xmlns:p14="http://schemas.microsoft.com/office/powerpoint/2010/main" val="2884059791"/>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510341" y="182396"/>
            <a:ext cx="7093288" cy="3780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break</a:t>
            </a:r>
            <a:endParaRPr sz="239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846743" y="4876800"/>
            <a:ext cx="10419220" cy="45191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8700" dirty="0">
                <a:latin typeface="Gill Sans MT" panose="020B0502020104020203" pitchFamily="34" charset="77"/>
              </a:rPr>
              <a:t>seed</a:t>
            </a:r>
            <a:endParaRPr sz="19900" dirty="0">
              <a:latin typeface="Gill Sans MT" panose="020B0502020104020203" pitchFamily="34" charset="77"/>
            </a:endParaRPr>
          </a:p>
        </p:txBody>
      </p:sp>
      <p:pic>
        <p:nvPicPr>
          <p:cNvPr id="17" name="Picture 16" descr="Icon&#10;&#10;Description automatically generated">
            <a:extLst>
              <a:ext uri="{FF2B5EF4-FFF2-40B4-BE49-F238E27FC236}">
                <a16:creationId xmlns:a16="http://schemas.microsoft.com/office/drawing/2014/main" id="{5F8F3B59-B4BB-3C49-B8E9-48AD9EAC9B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4205" y="5672669"/>
            <a:ext cx="3354500" cy="3354500"/>
          </a:xfrm>
          <a:prstGeom prst="rect">
            <a:avLst/>
          </a:prstGeom>
        </p:spPr>
      </p:pic>
      <p:pic>
        <p:nvPicPr>
          <p:cNvPr id="20" name="Picture 19" descr="Icon&#10;&#10;Description automatically generated">
            <a:extLst>
              <a:ext uri="{FF2B5EF4-FFF2-40B4-BE49-F238E27FC236}">
                <a16:creationId xmlns:a16="http://schemas.microsoft.com/office/drawing/2014/main" id="{F384AB40-6A4C-9A46-8CA5-6083FFCEC30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34939" y="436083"/>
            <a:ext cx="3597407" cy="3597407"/>
          </a:xfrm>
          <a:prstGeom prst="rect">
            <a:avLst/>
          </a:prstGeom>
        </p:spPr>
      </p:pic>
    </p:spTree>
    <p:extLst>
      <p:ext uri="{BB962C8B-B14F-4D97-AF65-F5344CB8AC3E}">
        <p14:creationId xmlns:p14="http://schemas.microsoft.com/office/powerpoint/2010/main" val="3378444548"/>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198642" y="109013"/>
            <a:ext cx="6710170"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dawn</a:t>
            </a:r>
            <a:endParaRPr sz="287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195760" y="6064762"/>
            <a:ext cx="12346080" cy="22262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3800" dirty="0">
                <a:latin typeface="Gill Sans MT" panose="020B0502020104020203" pitchFamily="34" charset="77"/>
              </a:rPr>
              <a:t>accumulate</a:t>
            </a:r>
            <a:endParaRPr sz="11500" dirty="0">
              <a:latin typeface="Gill Sans MT" panose="020B0502020104020203" pitchFamily="34" charset="77"/>
            </a:endParaRPr>
          </a:p>
        </p:txBody>
      </p:sp>
      <p:pic>
        <p:nvPicPr>
          <p:cNvPr id="16" name="Picture 15" descr="Icon&#10;&#10;Description automatically generated">
            <a:extLst>
              <a:ext uri="{FF2B5EF4-FFF2-40B4-BE49-F238E27FC236}">
                <a16:creationId xmlns:a16="http://schemas.microsoft.com/office/drawing/2014/main" id="{B0BC59F9-F73B-A74F-AAE7-A622C58FEA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61275" y="286369"/>
            <a:ext cx="3841253" cy="3841253"/>
          </a:xfrm>
          <a:prstGeom prst="rect">
            <a:avLst/>
          </a:prstGeom>
        </p:spPr>
      </p:pic>
      <p:pic>
        <p:nvPicPr>
          <p:cNvPr id="17" name="Picture 16" descr="Logo, icon&#10;&#10;Description automatically generated">
            <a:extLst>
              <a:ext uri="{FF2B5EF4-FFF2-40B4-BE49-F238E27FC236}">
                <a16:creationId xmlns:a16="http://schemas.microsoft.com/office/drawing/2014/main" id="{55DA5037-E565-1D4D-AAA7-BBE0B842E22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9809" y="6950321"/>
            <a:ext cx="2226250" cy="2226250"/>
          </a:xfrm>
          <a:prstGeom prst="rect">
            <a:avLst/>
          </a:prstGeom>
        </p:spPr>
      </p:pic>
      <p:pic>
        <p:nvPicPr>
          <p:cNvPr id="20" name="Picture 19" descr="Logo&#10;&#10;Description automatically generated">
            <a:extLst>
              <a:ext uri="{FF2B5EF4-FFF2-40B4-BE49-F238E27FC236}">
                <a16:creationId xmlns:a16="http://schemas.microsoft.com/office/drawing/2014/main" id="{F20168AC-D625-264F-84B0-C0EBDA80748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21094" y="5889638"/>
            <a:ext cx="2121365" cy="2121365"/>
          </a:xfrm>
          <a:prstGeom prst="rect">
            <a:avLst/>
          </a:prstGeom>
        </p:spPr>
      </p:pic>
    </p:spTree>
    <p:extLst>
      <p:ext uri="{BB962C8B-B14F-4D97-AF65-F5344CB8AC3E}">
        <p14:creationId xmlns:p14="http://schemas.microsoft.com/office/powerpoint/2010/main" val="2647278827"/>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433311" y="685828"/>
            <a:ext cx="11999897" cy="26571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exaggerate</a:t>
            </a:r>
            <a:endParaRPr sz="199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656000" y="5834065"/>
            <a:ext cx="10288591" cy="26571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repetition</a:t>
            </a:r>
            <a:endParaRPr sz="13800" dirty="0">
              <a:latin typeface="Gill Sans MT" panose="020B0502020104020203" pitchFamily="34" charset="77"/>
            </a:endParaRPr>
          </a:p>
        </p:txBody>
      </p:sp>
      <p:pic>
        <p:nvPicPr>
          <p:cNvPr id="16" name="Picture 15" descr="Icon&#10;&#10;Description automatically generated">
            <a:extLst>
              <a:ext uri="{FF2B5EF4-FFF2-40B4-BE49-F238E27FC236}">
                <a16:creationId xmlns:a16="http://schemas.microsoft.com/office/drawing/2014/main" id="{9F80297F-BFAB-124F-947C-F509367351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88528" y="1894826"/>
            <a:ext cx="2020280" cy="2020280"/>
          </a:xfrm>
          <a:prstGeom prst="rect">
            <a:avLst/>
          </a:prstGeom>
        </p:spPr>
      </p:pic>
      <p:pic>
        <p:nvPicPr>
          <p:cNvPr id="17" name="Picture 16" descr="Icon&#10;&#10;Description automatically generated with medium confidence">
            <a:extLst>
              <a:ext uri="{FF2B5EF4-FFF2-40B4-BE49-F238E27FC236}">
                <a16:creationId xmlns:a16="http://schemas.microsoft.com/office/drawing/2014/main" id="{CAD1F8B5-B69A-E542-82F8-59340105DF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41328" y="665125"/>
            <a:ext cx="1602026" cy="1602026"/>
          </a:xfrm>
          <a:prstGeom prst="rect">
            <a:avLst/>
          </a:prstGeom>
        </p:spPr>
      </p:pic>
      <p:pic>
        <p:nvPicPr>
          <p:cNvPr id="20" name="Picture 19" descr="Icon&#10;&#10;Description automatically generated">
            <a:extLst>
              <a:ext uri="{FF2B5EF4-FFF2-40B4-BE49-F238E27FC236}">
                <a16:creationId xmlns:a16="http://schemas.microsoft.com/office/drawing/2014/main" id="{38C9E1FE-A92E-444C-9963-346D82016C7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168530">
            <a:off x="9898915" y="2496149"/>
            <a:ext cx="1363450" cy="1363450"/>
          </a:xfrm>
          <a:prstGeom prst="rect">
            <a:avLst/>
          </a:prstGeom>
        </p:spPr>
      </p:pic>
      <p:pic>
        <p:nvPicPr>
          <p:cNvPr id="21" name="Picture 20" descr="Icon&#10;&#10;Description automatically generated">
            <a:extLst>
              <a:ext uri="{FF2B5EF4-FFF2-40B4-BE49-F238E27FC236}">
                <a16:creationId xmlns:a16="http://schemas.microsoft.com/office/drawing/2014/main" id="{F428DA93-50B5-C04F-8210-C9B9003DEF1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209" y="6410635"/>
            <a:ext cx="2020622" cy="2020622"/>
          </a:xfrm>
          <a:prstGeom prst="rect">
            <a:avLst/>
          </a:prstGeom>
        </p:spPr>
      </p:pic>
      <p:pic>
        <p:nvPicPr>
          <p:cNvPr id="22" name="Picture 21" descr="Icon&#10;&#10;Description automatically generated">
            <a:extLst>
              <a:ext uri="{FF2B5EF4-FFF2-40B4-BE49-F238E27FC236}">
                <a16:creationId xmlns:a16="http://schemas.microsoft.com/office/drawing/2014/main" id="{6DE11A72-44D2-2A4D-A58D-881025694B9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80330" y="6438757"/>
            <a:ext cx="2020622" cy="2020622"/>
          </a:xfrm>
          <a:prstGeom prst="rect">
            <a:avLst/>
          </a:prstGeom>
        </p:spPr>
      </p:pic>
      <p:pic>
        <p:nvPicPr>
          <p:cNvPr id="23" name="Picture 22" descr="Shape&#10;&#10;Description automatically generated with low confidence">
            <a:extLst>
              <a:ext uri="{FF2B5EF4-FFF2-40B4-BE49-F238E27FC236}">
                <a16:creationId xmlns:a16="http://schemas.microsoft.com/office/drawing/2014/main" id="{DB633B27-3582-1E42-B2DC-12BD9054330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48391" y="6922286"/>
            <a:ext cx="1059514" cy="1059514"/>
          </a:xfrm>
          <a:prstGeom prst="rect">
            <a:avLst/>
          </a:prstGeom>
        </p:spPr>
      </p:pic>
    </p:spTree>
    <p:extLst>
      <p:ext uri="{BB962C8B-B14F-4D97-AF65-F5344CB8AC3E}">
        <p14:creationId xmlns:p14="http://schemas.microsoft.com/office/powerpoint/2010/main" val="3796380206"/>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032063"/>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164990" y="576507"/>
            <a:ext cx="8127226" cy="31649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boycott</a:t>
            </a:r>
            <a:endParaRPr sz="115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3018340" y="5910550"/>
            <a:ext cx="9410447" cy="26571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condemn</a:t>
            </a:r>
            <a:endParaRPr sz="16600" dirty="0">
              <a:latin typeface="Gill Sans MT" panose="020B0502020104020203" pitchFamily="34" charset="77"/>
            </a:endParaRPr>
          </a:p>
        </p:txBody>
      </p:sp>
      <p:pic>
        <p:nvPicPr>
          <p:cNvPr id="16" name="Picture 15" descr="Icon&#10;&#10;Description automatically generated">
            <a:extLst>
              <a:ext uri="{FF2B5EF4-FFF2-40B4-BE49-F238E27FC236}">
                <a16:creationId xmlns:a16="http://schemas.microsoft.com/office/drawing/2014/main" id="{CBADE33C-3199-FA42-A27D-2E5941B4B9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92216" y="624396"/>
            <a:ext cx="3348000" cy="3348000"/>
          </a:xfrm>
          <a:prstGeom prst="rect">
            <a:avLst/>
          </a:prstGeom>
        </p:spPr>
      </p:pic>
      <p:pic>
        <p:nvPicPr>
          <p:cNvPr id="17" name="Picture 16" descr="Icon&#10;&#10;Description automatically generated">
            <a:extLst>
              <a:ext uri="{FF2B5EF4-FFF2-40B4-BE49-F238E27FC236}">
                <a16:creationId xmlns:a16="http://schemas.microsoft.com/office/drawing/2014/main" id="{45F908FE-1754-E645-8AA1-E1CCFB648D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2066" y="5626789"/>
            <a:ext cx="3516243" cy="3516243"/>
          </a:xfrm>
          <a:prstGeom prst="rect">
            <a:avLst/>
          </a:prstGeom>
        </p:spPr>
      </p:pic>
    </p:spTree>
    <p:extLst>
      <p:ext uri="{BB962C8B-B14F-4D97-AF65-F5344CB8AC3E}">
        <p14:creationId xmlns:p14="http://schemas.microsoft.com/office/powerpoint/2010/main" val="3443650429"/>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472709" y="430311"/>
            <a:ext cx="12059391" cy="1456809"/>
          </a:xfrm>
          <a:prstGeom prst="rect">
            <a:avLst/>
          </a:prstGeom>
          <a:ln w="12700">
            <a:no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lang="en-GB" sz="88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Grasshopper (Tier 1)</a:t>
            </a:r>
            <a:endParaRPr sz="88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endParaRPr>
          </a:p>
        </p:txBody>
      </p:sp>
      <p:sp>
        <p:nvSpPr>
          <p:cNvPr id="133" name="tear"/>
          <p:cNvSpPr txBox="1"/>
          <p:nvPr/>
        </p:nvSpPr>
        <p:spPr>
          <a:xfrm>
            <a:off x="5691074" y="2274766"/>
            <a:ext cx="1739259"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patch</a:t>
            </a:r>
            <a:endParaRPr b="1" dirty="0">
              <a:latin typeface="Gill Sans MT" panose="020B0502020104020203" pitchFamily="34" charset="77"/>
              <a:sym typeface="American Typewriter"/>
            </a:endParaRPr>
          </a:p>
        </p:txBody>
      </p:sp>
      <p:sp>
        <p:nvSpPr>
          <p:cNvPr id="134" name="office"/>
          <p:cNvSpPr txBox="1"/>
          <p:nvPr/>
        </p:nvSpPr>
        <p:spPr>
          <a:xfrm>
            <a:off x="5223810" y="3183419"/>
            <a:ext cx="2673810"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rucksack</a:t>
            </a:r>
            <a:endParaRPr dirty="0">
              <a:latin typeface="Gill Sans MT" panose="020B0502020104020203" pitchFamily="34" charset="77"/>
            </a:endParaRPr>
          </a:p>
        </p:txBody>
      </p:sp>
      <p:sp>
        <p:nvSpPr>
          <p:cNvPr id="135" name="spare"/>
          <p:cNvSpPr txBox="1"/>
          <p:nvPr/>
        </p:nvSpPr>
        <p:spPr>
          <a:xfrm>
            <a:off x="5671839" y="4033018"/>
            <a:ext cx="1777731"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break</a:t>
            </a:r>
            <a:endParaRPr b="1" dirty="0">
              <a:latin typeface="Gill Sans MT" panose="020B0502020104020203" pitchFamily="34" charset="77"/>
              <a:sym typeface="American Typewriter"/>
            </a:endParaRPr>
          </a:p>
        </p:txBody>
      </p:sp>
      <p:sp>
        <p:nvSpPr>
          <p:cNvPr id="136" name="chipped"/>
          <p:cNvSpPr txBox="1"/>
          <p:nvPr/>
        </p:nvSpPr>
        <p:spPr>
          <a:xfrm>
            <a:off x="5845770" y="4958818"/>
            <a:ext cx="1429880"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seed</a:t>
            </a:r>
            <a:endParaRPr dirty="0">
              <a:latin typeface="Gill Sans MT" panose="020B0502020104020203" pitchFamily="34" charset="77"/>
            </a:endParaRPr>
          </a:p>
        </p:txBody>
      </p:sp>
      <p:sp>
        <p:nvSpPr>
          <p:cNvPr id="137" name="lift"/>
          <p:cNvSpPr txBox="1"/>
          <p:nvPr/>
        </p:nvSpPr>
        <p:spPr>
          <a:xfrm>
            <a:off x="5730358" y="5829370"/>
            <a:ext cx="1660712"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dawn</a:t>
            </a:r>
            <a:endParaRPr dirty="0">
              <a:latin typeface="Gill Sans MT" panose="020B0502020104020203" pitchFamily="34" charset="77"/>
            </a:endParaRPr>
          </a:p>
        </p:txBody>
      </p:sp>
      <p:pic>
        <p:nvPicPr>
          <p:cNvPr id="6" name="Picture 5" descr="A close up of a sign&#10;&#10;Description automatically generated">
            <a:extLst>
              <a:ext uri="{FF2B5EF4-FFF2-40B4-BE49-F238E27FC236}">
                <a16:creationId xmlns:a16="http://schemas.microsoft.com/office/drawing/2014/main" id="{425C565A-0887-F647-81E8-E14EE96CE6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8591" y="7184741"/>
            <a:ext cx="3124200" cy="2387600"/>
          </a:xfrm>
          <a:prstGeom prst="rect">
            <a:avLst/>
          </a:prstGeom>
        </p:spPr>
      </p:pic>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Tree>
    <p:extLst>
      <p:ext uri="{BB962C8B-B14F-4D97-AF65-F5344CB8AC3E}">
        <p14:creationId xmlns:p14="http://schemas.microsoft.com/office/powerpoint/2010/main" val="857327376"/>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1407262" y="368756"/>
            <a:ext cx="10190290" cy="1579920"/>
          </a:xfrm>
          <a:prstGeom prst="rect">
            <a:avLst/>
          </a:prstGeom>
          <a:ln w="12700">
            <a:no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lang="en-GB"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Shinobi (Tier 2)</a:t>
            </a:r>
            <a:endParaRPr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endParaRPr>
          </a:p>
        </p:txBody>
      </p:sp>
      <p:sp>
        <p:nvSpPr>
          <p:cNvPr id="138" name="mutter"/>
          <p:cNvSpPr txBox="1"/>
          <p:nvPr/>
        </p:nvSpPr>
        <p:spPr>
          <a:xfrm>
            <a:off x="4875162" y="3418118"/>
            <a:ext cx="3371116"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exaggerate</a:t>
            </a:r>
            <a:endParaRPr b="1" dirty="0">
              <a:latin typeface="Gill Sans MT" panose="020B0502020104020203" pitchFamily="34" charset="77"/>
              <a:sym typeface="American Typewriter"/>
            </a:endParaRPr>
          </a:p>
        </p:txBody>
      </p:sp>
      <p:sp>
        <p:nvSpPr>
          <p:cNvPr id="140" name="tolerate"/>
          <p:cNvSpPr txBox="1"/>
          <p:nvPr/>
        </p:nvSpPr>
        <p:spPr>
          <a:xfrm>
            <a:off x="4807842" y="2522165"/>
            <a:ext cx="3505768"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accumulate</a:t>
            </a:r>
            <a:endParaRPr dirty="0">
              <a:latin typeface="Gill Sans MT" panose="020B0502020104020203" pitchFamily="34" charset="77"/>
            </a:endParaRPr>
          </a:p>
        </p:txBody>
      </p:sp>
      <p:sp>
        <p:nvSpPr>
          <p:cNvPr id="141" name="fixation"/>
          <p:cNvSpPr txBox="1"/>
          <p:nvPr/>
        </p:nvSpPr>
        <p:spPr>
          <a:xfrm>
            <a:off x="5043478" y="4280417"/>
            <a:ext cx="3034485"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repetition</a:t>
            </a:r>
            <a:endParaRPr dirty="0">
              <a:latin typeface="Gill Sans MT" panose="020B0502020104020203" pitchFamily="34" charset="77"/>
            </a:endParaRPr>
          </a:p>
        </p:txBody>
      </p:sp>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24" name="Picture 23" descr="A close up of a sign&#10;&#10;Description automatically generated">
            <a:extLst>
              <a:ext uri="{FF2B5EF4-FFF2-40B4-BE49-F238E27FC236}">
                <a16:creationId xmlns:a16="http://schemas.microsoft.com/office/drawing/2014/main" id="{12CD5A4C-BE25-E144-93E5-DE9DD9D806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8591" y="7184741"/>
            <a:ext cx="3124200" cy="2387600"/>
          </a:xfrm>
          <a:prstGeom prst="rect">
            <a:avLst/>
          </a:prstGeom>
        </p:spPr>
      </p:pic>
      <p:sp>
        <p:nvSpPr>
          <p:cNvPr id="16" name="fixation">
            <a:extLst>
              <a:ext uri="{FF2B5EF4-FFF2-40B4-BE49-F238E27FC236}">
                <a16:creationId xmlns:a16="http://schemas.microsoft.com/office/drawing/2014/main" id="{54CA246C-41EE-5949-B05E-5758EA3BD8F4}"/>
              </a:ext>
            </a:extLst>
          </p:cNvPr>
          <p:cNvSpPr txBox="1"/>
          <p:nvPr/>
        </p:nvSpPr>
        <p:spPr>
          <a:xfrm>
            <a:off x="5321790" y="5188117"/>
            <a:ext cx="2361224"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boycott</a:t>
            </a:r>
            <a:endParaRPr dirty="0">
              <a:latin typeface="Gill Sans MT" panose="020B0502020104020203" pitchFamily="34" charset="77"/>
            </a:endParaRPr>
          </a:p>
        </p:txBody>
      </p:sp>
      <p:sp>
        <p:nvSpPr>
          <p:cNvPr id="17" name="fixation">
            <a:extLst>
              <a:ext uri="{FF2B5EF4-FFF2-40B4-BE49-F238E27FC236}">
                <a16:creationId xmlns:a16="http://schemas.microsoft.com/office/drawing/2014/main" id="{19D6E91F-8371-BF4E-B734-F3CE5F59AC7D}"/>
              </a:ext>
            </a:extLst>
          </p:cNvPr>
          <p:cNvSpPr txBox="1"/>
          <p:nvPr/>
        </p:nvSpPr>
        <p:spPr>
          <a:xfrm>
            <a:off x="5082140" y="5996646"/>
            <a:ext cx="2840522"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condemn</a:t>
            </a:r>
            <a:endParaRPr dirty="0">
              <a:latin typeface="Gill Sans MT" panose="020B0502020104020203" pitchFamily="34" charset="77"/>
            </a:endParaRPr>
          </a:p>
        </p:txBody>
      </p:sp>
    </p:spTree>
    <p:extLst>
      <p:ext uri="{BB962C8B-B14F-4D97-AF65-F5344CB8AC3E}">
        <p14:creationId xmlns:p14="http://schemas.microsoft.com/office/powerpoint/2010/main" val="2429443443"/>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972001" y="1309202"/>
            <a:ext cx="2074287"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patch</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652718"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460447" y="3994506"/>
            <a:ext cx="6557041" cy="17645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A patch on a surface is a part of it which is different in appearance from the area around it.</a:t>
            </a:r>
            <a:endParaRPr sz="3600" dirty="0">
              <a:latin typeface="Gill Sans MT" panose="020B0502020104020203" pitchFamily="34" charset="77"/>
            </a:endParaRPr>
          </a:p>
        </p:txBody>
      </p:sp>
      <p:sp>
        <p:nvSpPr>
          <p:cNvPr id="155" name="The was a tear in Freddie’s new school jumper."/>
          <p:cNvSpPr txBox="1"/>
          <p:nvPr/>
        </p:nvSpPr>
        <p:spPr>
          <a:xfrm>
            <a:off x="0" y="6465095"/>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pirate had a </a:t>
            </a:r>
            <a:r>
              <a:rPr lang="en-GB" sz="4000" b="1" dirty="0">
                <a:latin typeface="Gill Sans MT" panose="020B0502020104020203" pitchFamily="34" charset="77"/>
              </a:rPr>
              <a:t>patch</a:t>
            </a:r>
            <a:r>
              <a:rPr lang="en-GB" sz="4000" dirty="0">
                <a:latin typeface="Gill Sans MT" panose="020B0502020104020203" pitchFamily="34" charset="77"/>
              </a:rPr>
              <a:t> over his eye.</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patch</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a:extLst>
              <a:ext uri="{FF2B5EF4-FFF2-40B4-BE49-F238E27FC236}">
                <a16:creationId xmlns:a16="http://schemas.microsoft.com/office/drawing/2014/main" id="{24E45C37-98BE-F941-B0F5-F5F08A7B83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1645" y="2283288"/>
            <a:ext cx="3891689" cy="3891689"/>
          </a:xfrm>
          <a:prstGeom prst="rect">
            <a:avLst/>
          </a:prstGeom>
        </p:spPr>
      </p:pic>
      <p:graphicFrame>
        <p:nvGraphicFramePr>
          <p:cNvPr id="3" name="Table 2">
            <a:extLst>
              <a:ext uri="{FF2B5EF4-FFF2-40B4-BE49-F238E27FC236}">
                <a16:creationId xmlns:a16="http://schemas.microsoft.com/office/drawing/2014/main" id="{0E71C0B6-BDB3-C67A-CF3B-C186CE1BC95D}"/>
              </a:ext>
            </a:extLst>
          </p:cNvPr>
          <p:cNvGraphicFramePr>
            <a:graphicFrameLocks noGrp="1"/>
          </p:cNvGraphicFramePr>
          <p:nvPr>
            <p:extLst>
              <p:ext uri="{D42A27DB-BD31-4B8C-83A1-F6EECF244321}">
                <p14:modId xmlns:p14="http://schemas.microsoft.com/office/powerpoint/2010/main" val="734146334"/>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spot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catch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bare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speck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snatch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dark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49703423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369274" y="1309202"/>
            <a:ext cx="3279745"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rucksack</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383195" y="3938835"/>
            <a:ext cx="7421862" cy="20723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latin typeface="Gill Sans MT" panose="020B0502020104020203" pitchFamily="34" charset="77"/>
              </a:rPr>
              <a:t>A rucksack is a bag with straps that go over your shoulders, so that you can carry things on your back, for example when you are walking or climbing.</a:t>
            </a:r>
            <a:endParaRPr sz="3200" dirty="0">
              <a:latin typeface="Gill Sans MT" panose="020B0502020104020203" pitchFamily="34" charset="77"/>
            </a:endParaRPr>
          </a:p>
        </p:txBody>
      </p:sp>
      <p:sp>
        <p:nvSpPr>
          <p:cNvPr id="155" name="The was a tear in Freddie’s new school jumper."/>
          <p:cNvSpPr txBox="1"/>
          <p:nvPr/>
        </p:nvSpPr>
        <p:spPr>
          <a:xfrm>
            <a:off x="5112" y="6732774"/>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Emile carried his books to school in his </a:t>
            </a:r>
            <a:r>
              <a:rPr lang="en-GB" sz="4000" b="1" dirty="0">
                <a:latin typeface="Gill Sans MT" panose="020B0502020104020203" pitchFamily="34" charset="77"/>
              </a:rPr>
              <a:t>rucksack</a:t>
            </a:r>
            <a:r>
              <a:rPr lang="en-GB" sz="4000" dirty="0">
                <a:latin typeface="Gill Sans MT" panose="020B0502020104020203" pitchFamily="34" charset="77"/>
              </a:rPr>
              <a:t>.</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ruck-sack</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6" name="Picture 5" descr="Icon&#10;&#10;Description automatically generated">
            <a:extLst>
              <a:ext uri="{FF2B5EF4-FFF2-40B4-BE49-F238E27FC236}">
                <a16:creationId xmlns:a16="http://schemas.microsoft.com/office/drawing/2014/main" id="{72BECBB2-BDF7-7E49-9B24-C30DABA97D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16783" y="2530026"/>
            <a:ext cx="3527181" cy="3527181"/>
          </a:xfrm>
          <a:prstGeom prst="rect">
            <a:avLst/>
          </a:prstGeom>
        </p:spPr>
      </p:pic>
      <p:graphicFrame>
        <p:nvGraphicFramePr>
          <p:cNvPr id="3" name="Table 2">
            <a:extLst>
              <a:ext uri="{FF2B5EF4-FFF2-40B4-BE49-F238E27FC236}">
                <a16:creationId xmlns:a16="http://schemas.microsoft.com/office/drawing/2014/main" id="{010565A5-FDEA-95E6-7C0B-94AB99188C48}"/>
              </a:ext>
            </a:extLst>
          </p:cNvPr>
          <p:cNvGraphicFramePr>
            <a:graphicFrameLocks noGrp="1"/>
          </p:cNvGraphicFramePr>
          <p:nvPr>
            <p:extLst>
              <p:ext uri="{D42A27DB-BD31-4B8C-83A1-F6EECF244321}">
                <p14:modId xmlns:p14="http://schemas.microsoft.com/office/powerpoint/2010/main" val="816390624"/>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bag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carry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backpack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mini</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72832847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934329" y="1309202"/>
            <a:ext cx="2149627"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break</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 / 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424056" y="3774250"/>
            <a:ext cx="7195944" cy="23185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When an object breaks or when you break it, it suddenly separates into two or more pieces, often because it has been hit or dropped.</a:t>
            </a:r>
            <a:endParaRPr sz="3600" dirty="0">
              <a:latin typeface="Gill Sans MT" panose="020B0502020104020203" pitchFamily="34" charset="77"/>
            </a:endParaRPr>
          </a:p>
        </p:txBody>
      </p:sp>
      <p:sp>
        <p:nvSpPr>
          <p:cNvPr id="155" name="The was a tear in Freddie’s new school jumper."/>
          <p:cNvSpPr txBox="1"/>
          <p:nvPr/>
        </p:nvSpPr>
        <p:spPr>
          <a:xfrm>
            <a:off x="5112" y="6709047"/>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Alan didn’t mean to drop the phone and </a:t>
            </a:r>
            <a:r>
              <a:rPr lang="en-GB" sz="4000" b="1" dirty="0">
                <a:latin typeface="Gill Sans MT" panose="020B0502020104020203" pitchFamily="34" charset="77"/>
              </a:rPr>
              <a:t>break</a:t>
            </a:r>
            <a:r>
              <a:rPr lang="en-GB" sz="4000" dirty="0">
                <a:latin typeface="Gill Sans MT" panose="020B0502020104020203" pitchFamily="34" charset="77"/>
              </a:rPr>
              <a:t> the screen.</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break</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a:extLst>
              <a:ext uri="{FF2B5EF4-FFF2-40B4-BE49-F238E27FC236}">
                <a16:creationId xmlns:a16="http://schemas.microsoft.com/office/drawing/2014/main" id="{BFB653AC-40BB-C948-A1CA-2932E6EBF7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26464" y="2474975"/>
            <a:ext cx="3597407" cy="3597407"/>
          </a:xfrm>
          <a:prstGeom prst="rect">
            <a:avLst/>
          </a:prstGeom>
        </p:spPr>
      </p:pic>
      <p:graphicFrame>
        <p:nvGraphicFramePr>
          <p:cNvPr id="3" name="Table 2">
            <a:extLst>
              <a:ext uri="{FF2B5EF4-FFF2-40B4-BE49-F238E27FC236}">
                <a16:creationId xmlns:a16="http://schemas.microsoft.com/office/drawing/2014/main" id="{0B6731A5-CAF2-C415-69A9-5577E7C44FE3}"/>
              </a:ext>
            </a:extLst>
          </p:cNvPr>
          <p:cNvGraphicFramePr>
            <a:graphicFrameLocks noGrp="1"/>
          </p:cNvGraphicFramePr>
          <p:nvPr>
            <p:extLst>
              <p:ext uri="{D42A27DB-BD31-4B8C-83A1-F6EECF244321}">
                <p14:modId xmlns:p14="http://schemas.microsoft.com/office/powerpoint/2010/main" val="3748592105"/>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smash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repair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un-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mistake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rule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shatter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mend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-able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make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sharp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4250856050"/>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127486" y="1309202"/>
            <a:ext cx="1763304"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seed</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 / 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308911" y="4215747"/>
            <a:ext cx="7572359" cy="12105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A seed is the small, hard part of a plant from which a new plant grows.</a:t>
            </a:r>
            <a:endParaRPr sz="4000" dirty="0">
              <a:latin typeface="Gill Sans MT" panose="020B0502020104020203" pitchFamily="34" charset="77"/>
            </a:endParaRPr>
          </a:p>
        </p:txBody>
      </p:sp>
      <p:sp>
        <p:nvSpPr>
          <p:cNvPr id="155" name="The was a tear in Freddie’s new school jumper."/>
          <p:cNvSpPr txBox="1"/>
          <p:nvPr/>
        </p:nvSpPr>
        <p:spPr>
          <a:xfrm>
            <a:off x="0" y="6498062"/>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Ollie scattered the </a:t>
            </a:r>
            <a:r>
              <a:rPr lang="en-GB" sz="4000" b="1" dirty="0">
                <a:latin typeface="Gill Sans MT" panose="020B0502020104020203" pitchFamily="34" charset="77"/>
              </a:rPr>
              <a:t>seeds</a:t>
            </a:r>
            <a:r>
              <a:rPr lang="en-GB" sz="4000" dirty="0">
                <a:latin typeface="Gill Sans MT" panose="020B0502020104020203" pitchFamily="34" charset="77"/>
              </a:rPr>
              <a:t> onto the soil.</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seed</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6" name="Picture 5" descr="Icon&#10;&#10;Description automatically generated">
            <a:extLst>
              <a:ext uri="{FF2B5EF4-FFF2-40B4-BE49-F238E27FC236}">
                <a16:creationId xmlns:a16="http://schemas.microsoft.com/office/drawing/2014/main" id="{48368E8C-4DE3-F248-99B2-540A1E9C21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17977" y="2560669"/>
            <a:ext cx="3354500" cy="3354500"/>
          </a:xfrm>
          <a:prstGeom prst="rect">
            <a:avLst/>
          </a:prstGeom>
        </p:spPr>
      </p:pic>
      <p:graphicFrame>
        <p:nvGraphicFramePr>
          <p:cNvPr id="3" name="Table 2">
            <a:extLst>
              <a:ext uri="{FF2B5EF4-FFF2-40B4-BE49-F238E27FC236}">
                <a16:creationId xmlns:a16="http://schemas.microsoft.com/office/drawing/2014/main" id="{E3B99B64-392E-27F1-19B6-A8E2211F25B5}"/>
              </a:ext>
            </a:extLst>
          </p:cNvPr>
          <p:cNvGraphicFramePr>
            <a:graphicFrameLocks noGrp="1"/>
          </p:cNvGraphicFramePr>
          <p:nvPr>
            <p:extLst>
              <p:ext uri="{D42A27DB-BD31-4B8C-83A1-F6EECF244321}">
                <p14:modId xmlns:p14="http://schemas.microsoft.com/office/powerpoint/2010/main" val="806159211"/>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smash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repair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feed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carefully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shatter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mend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breed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deeply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765516962"/>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990439" y="1309202"/>
            <a:ext cx="2037417"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dawn</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34291" y="4057934"/>
            <a:ext cx="6468258" cy="17645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Dawn is the time of day when light first appears in the sky, just before the sun rises.</a:t>
            </a:r>
          </a:p>
        </p:txBody>
      </p:sp>
      <p:sp>
        <p:nvSpPr>
          <p:cNvPr id="155" name="The was a tear in Freddie’s new school jumper."/>
          <p:cNvSpPr txBox="1"/>
          <p:nvPr/>
        </p:nvSpPr>
        <p:spPr>
          <a:xfrm>
            <a:off x="0" y="6544942"/>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sun rose above the horizon at </a:t>
            </a:r>
            <a:r>
              <a:rPr lang="en-GB" sz="4000" b="1" dirty="0">
                <a:latin typeface="Gill Sans MT" panose="020B0502020104020203" pitchFamily="34" charset="77"/>
              </a:rPr>
              <a:t>dawn</a:t>
            </a:r>
            <a:r>
              <a:rPr lang="en-GB" sz="4000" dirty="0">
                <a:latin typeface="Gill Sans MT" panose="020B0502020104020203" pitchFamily="34" charset="77"/>
              </a:rPr>
              <a:t>.</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dawn</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a:extLst>
              <a:ext uri="{FF2B5EF4-FFF2-40B4-BE49-F238E27FC236}">
                <a16:creationId xmlns:a16="http://schemas.microsoft.com/office/drawing/2014/main" id="{0D65A67C-2A25-F14D-9688-8BA13225BE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69011" y="2243386"/>
            <a:ext cx="3841253" cy="3841253"/>
          </a:xfrm>
          <a:prstGeom prst="rect">
            <a:avLst/>
          </a:prstGeom>
        </p:spPr>
      </p:pic>
      <p:graphicFrame>
        <p:nvGraphicFramePr>
          <p:cNvPr id="3" name="Table 2">
            <a:extLst>
              <a:ext uri="{FF2B5EF4-FFF2-40B4-BE49-F238E27FC236}">
                <a16:creationId xmlns:a16="http://schemas.microsoft.com/office/drawing/2014/main" id="{DB270F44-8B1F-0C35-18C0-61306E618BEA}"/>
              </a:ext>
            </a:extLst>
          </p:cNvPr>
          <p:cNvGraphicFramePr>
            <a:graphicFrameLocks noGrp="1"/>
          </p:cNvGraphicFramePr>
          <p:nvPr>
            <p:extLst>
              <p:ext uri="{D42A27DB-BD31-4B8C-83A1-F6EECF244321}">
                <p14:modId xmlns:p14="http://schemas.microsoft.com/office/powerpoint/2010/main" val="1434393183"/>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daybreak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dusk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withdrawn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golden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sunrise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evening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ing</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pawn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chilly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3531663813"/>
      </p:ext>
    </p:extLst>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15048</TotalTime>
  <Words>1291</Words>
  <Application>Microsoft Macintosh PowerPoint</Application>
  <PresentationFormat>Custom</PresentationFormat>
  <Paragraphs>336</Paragraphs>
  <Slides>25</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Gill Sans</vt:lpstr>
      <vt:lpstr>Gill Sans MT</vt:lpstr>
      <vt:lpstr>Helvetica</vt:lpstr>
      <vt:lpstr>Helvetica Light</vt:lpstr>
      <vt:lpstr>Helvetica Neue</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Andrew Jennings</cp:lastModifiedBy>
  <cp:revision>467</cp:revision>
  <dcterms:modified xsi:type="dcterms:W3CDTF">2026-03-02T10:57:09Z</dcterms:modified>
</cp:coreProperties>
</file>