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82" r:id="rId4"/>
    <p:sldId id="281" r:id="rId5"/>
    <p:sldId id="456" r:id="rId6"/>
    <p:sldId id="457" r:id="rId7"/>
    <p:sldId id="458" r:id="rId8"/>
    <p:sldId id="275" r:id="rId9"/>
    <p:sldId id="459" r:id="rId10"/>
    <p:sldId id="460" r:id="rId11"/>
    <p:sldId id="461" r:id="rId12"/>
    <p:sldId id="462" r:id="rId13"/>
    <p:sldId id="463" r:id="rId14"/>
    <p:sldId id="464" r:id="rId15"/>
    <p:sldId id="465" r:id="rId16"/>
    <p:sldId id="291" r:id="rId17"/>
    <p:sldId id="466" r:id="rId18"/>
    <p:sldId id="292" r:id="rId19"/>
    <p:sldId id="293" r:id="rId20"/>
    <p:sldId id="284" r:id="rId21"/>
    <p:sldId id="294" r:id="rId22"/>
    <p:sldId id="285" r:id="rId23"/>
    <p:sldId id="286" r:id="rId24"/>
    <p:sldId id="287" r:id="rId25"/>
    <p:sldId id="467"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5364"/>
  </p:normalViewPr>
  <p:slideViewPr>
    <p:cSldViewPr snapToGrid="0" snapToObjects="1">
      <p:cViewPr varScale="1">
        <p:scale>
          <a:sx n="81" d="100"/>
          <a:sy n="81" d="100"/>
        </p:scale>
        <p:origin x="73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20.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7.pn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1.pn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Spring</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308703" y="3226831"/>
            <a:ext cx="6771084"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24</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a:latin typeface="Gill Sans MT" panose="020B0502020104020203" pitchFamily="34" charset="77"/>
              </a:rPr>
              <a:t>2nd</a:t>
            </a:r>
            <a:r>
              <a:rPr>
                <a:latin typeface="Gill Sans MT" panose="020B0502020104020203" pitchFamily="34" charset="77"/>
              </a:rPr>
              <a:t> </a:t>
            </a:r>
            <a:r>
              <a:rPr lang="en-GB" dirty="0">
                <a:latin typeface="Gill Sans MT" panose="020B0502020104020203" pitchFamily="34" charset="77"/>
              </a:rPr>
              <a:t>March</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66888" y="1309202"/>
            <a:ext cx="2559996"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habitat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92549" y="4166875"/>
            <a:ext cx="7210572"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The habitat of an animal or plant is the natural environment in which it normally lives or grows.</a:t>
            </a:r>
            <a:endParaRPr sz="3600" dirty="0">
              <a:latin typeface="Gill Sans MT" panose="020B0502020104020203" pitchFamily="34" charset="77"/>
            </a:endParaRPr>
          </a:p>
        </p:txBody>
      </p:sp>
      <p:sp>
        <p:nvSpPr>
          <p:cNvPr id="155" name="The was a tear in Freddie’s new school jumper."/>
          <p:cNvSpPr txBox="1"/>
          <p:nvPr/>
        </p:nvSpPr>
        <p:spPr>
          <a:xfrm>
            <a:off x="0" y="670666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bird’s </a:t>
            </a:r>
            <a:r>
              <a:rPr lang="en-GB" sz="4000" b="1" dirty="0">
                <a:latin typeface="Gill Sans MT" panose="020B0502020104020203" pitchFamily="34" charset="77"/>
              </a:rPr>
              <a:t>habitat</a:t>
            </a:r>
            <a:r>
              <a:rPr lang="en-GB" sz="4000" dirty="0">
                <a:latin typeface="Gill Sans MT" panose="020B0502020104020203" pitchFamily="34" charset="77"/>
              </a:rPr>
              <a:t> was a nest in the tree.</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hab-i-tat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49634760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haunt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micro-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natural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place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prime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Logo&#10;&#10;Description automatically generated">
            <a:extLst>
              <a:ext uri="{FF2B5EF4-FFF2-40B4-BE49-F238E27FC236}">
                <a16:creationId xmlns:a16="http://schemas.microsoft.com/office/drawing/2014/main" id="{9C6CED46-A34E-A841-B6AC-F133353F25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76575" y="2754289"/>
            <a:ext cx="4037305" cy="4037305"/>
          </a:xfrm>
          <a:prstGeom prst="rect">
            <a:avLst/>
          </a:prstGeom>
        </p:spPr>
      </p:pic>
    </p:spTree>
    <p:extLst>
      <p:ext uri="{BB962C8B-B14F-4D97-AF65-F5344CB8AC3E}">
        <p14:creationId xmlns:p14="http://schemas.microsoft.com/office/powerpoint/2010/main" val="2087806351"/>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620957" y="1309202"/>
            <a:ext cx="277640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routine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53190" y="4338084"/>
            <a:ext cx="6349999" cy="1826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A routine is the usual series of things that you do at a particular time. A routine is also the practice of regularly doing things in a fixed order.</a:t>
            </a:r>
            <a:endParaRPr sz="2800" dirty="0">
              <a:latin typeface="Gill Sans MT" panose="020B0502020104020203" pitchFamily="34" charset="77"/>
            </a:endParaRPr>
          </a:p>
        </p:txBody>
      </p:sp>
      <p:sp>
        <p:nvSpPr>
          <p:cNvPr id="155" name="The was a tear in Freddie’s new school jumper."/>
          <p:cNvSpPr txBox="1"/>
          <p:nvPr/>
        </p:nvSpPr>
        <p:spPr>
          <a:xfrm>
            <a:off x="-37059" y="676387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Jack loved getting back into the </a:t>
            </a:r>
            <a:r>
              <a:rPr lang="en-GB" sz="4000" b="1" dirty="0">
                <a:latin typeface="Gill Sans MT" panose="020B0502020104020203" pitchFamily="34" charset="77"/>
              </a:rPr>
              <a:t>routine</a:t>
            </a:r>
            <a:r>
              <a:rPr lang="en-GB" sz="4000" dirty="0">
                <a:latin typeface="Gill Sans MT" panose="020B0502020104020203" pitchFamily="34" charset="77"/>
              </a:rPr>
              <a:t> of school.</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rou-tine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05460555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pattern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 between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tedious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regime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machine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daily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2" name="Picture 21" descr="A picture containing shape&#10;&#10;Description automatically generated">
            <a:extLst>
              <a:ext uri="{FF2B5EF4-FFF2-40B4-BE49-F238E27FC236}">
                <a16:creationId xmlns:a16="http://schemas.microsoft.com/office/drawing/2014/main" id="{B8253A2B-111C-0F47-AB20-3FED1F223C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2103" y="2959433"/>
            <a:ext cx="3258901" cy="3258901"/>
          </a:xfrm>
          <a:prstGeom prst="rect">
            <a:avLst/>
          </a:prstGeom>
        </p:spPr>
      </p:pic>
    </p:spTree>
    <p:extLst>
      <p:ext uri="{BB962C8B-B14F-4D97-AF65-F5344CB8AC3E}">
        <p14:creationId xmlns:p14="http://schemas.microsoft.com/office/powerpoint/2010/main" val="63747054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14807" y="1309202"/>
            <a:ext cx="309219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adjacent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307686" y="4251085"/>
            <a:ext cx="6788171" cy="19492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If one thing is adjacent to another, the two things are next to each other.</a:t>
            </a:r>
            <a:endParaRPr sz="4000" dirty="0">
              <a:latin typeface="Gill Sans MT" panose="020B0502020104020203" pitchFamily="34" charset="77"/>
            </a:endParaRPr>
          </a:p>
        </p:txBody>
      </p:sp>
      <p:sp>
        <p:nvSpPr>
          <p:cNvPr id="155" name="The was a tear in Freddie’s new school jumper."/>
          <p:cNvSpPr txBox="1"/>
          <p:nvPr/>
        </p:nvSpPr>
        <p:spPr>
          <a:xfrm>
            <a:off x="5112" y="667583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Samiha always had her pencil </a:t>
            </a:r>
            <a:r>
              <a:rPr lang="en-GB" sz="4000" b="1" dirty="0">
                <a:latin typeface="Gill Sans MT" panose="020B0502020104020203" pitchFamily="34" charset="77"/>
              </a:rPr>
              <a:t>adjacent</a:t>
            </a:r>
            <a:r>
              <a:rPr lang="en-GB" sz="4000" dirty="0">
                <a:latin typeface="Gill Sans MT" panose="020B0502020104020203" pitchFamily="34" charset="77"/>
              </a:rPr>
              <a:t> to her ruler.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ad-ja-cent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78231676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near to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distant from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complacent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directly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beside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remote from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patient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physically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AA0F1906-05BA-A04E-936E-40A50FEEF3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8437" y="3022767"/>
            <a:ext cx="3239109" cy="3239109"/>
          </a:xfrm>
          <a:prstGeom prst="rect">
            <a:avLst/>
          </a:prstGeom>
        </p:spPr>
      </p:pic>
    </p:spTree>
    <p:extLst>
      <p:ext uri="{BB962C8B-B14F-4D97-AF65-F5344CB8AC3E}">
        <p14:creationId xmlns:p14="http://schemas.microsoft.com/office/powerpoint/2010/main" val="2448696908"/>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74813" y="1309202"/>
            <a:ext cx="299120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retrieve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47768" y="4068374"/>
            <a:ext cx="6912126"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400" dirty="0">
                <a:latin typeface="Gill Sans MT" panose="020B0502020104020203" pitchFamily="34" charset="77"/>
              </a:rPr>
              <a:t>If you retrieve something, you get it back from the place where you left it.</a:t>
            </a:r>
            <a:endParaRPr sz="4400" dirty="0">
              <a:latin typeface="Gill Sans MT" panose="020B0502020104020203" pitchFamily="34" charset="77"/>
            </a:endParaRPr>
          </a:p>
        </p:txBody>
      </p:sp>
      <p:sp>
        <p:nvSpPr>
          <p:cNvPr id="155" name="The was a tear in Freddie’s new school jumper."/>
          <p:cNvSpPr txBox="1"/>
          <p:nvPr/>
        </p:nvSpPr>
        <p:spPr>
          <a:xfrm>
            <a:off x="0" y="6767685"/>
            <a:ext cx="12999689"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Danny </a:t>
            </a:r>
            <a:r>
              <a:rPr lang="en-GB" b="1" dirty="0">
                <a:latin typeface="Gill Sans MT" panose="020B0502020104020203" pitchFamily="34" charset="77"/>
              </a:rPr>
              <a:t>retrieved</a:t>
            </a:r>
            <a:r>
              <a:rPr lang="en-GB" dirty="0">
                <a:latin typeface="Gill Sans MT" panose="020B0502020104020203" pitchFamily="34" charset="77"/>
              </a:rPr>
              <a:t> the answer from the text. </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re-trieve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82887940"/>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salvage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believe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quickly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rescue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leave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automatically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8E026B8A-2BAD-EF48-802C-302408F059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9961" y="2887910"/>
            <a:ext cx="3617168" cy="3617168"/>
          </a:xfrm>
          <a:prstGeom prst="rect">
            <a:avLst/>
          </a:prstGeom>
        </p:spPr>
      </p:pic>
    </p:spTree>
    <p:extLst>
      <p:ext uri="{BB962C8B-B14F-4D97-AF65-F5344CB8AC3E}">
        <p14:creationId xmlns:p14="http://schemas.microsoft.com/office/powerpoint/2010/main" val="286861010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616528" y="1309202"/>
            <a:ext cx="327814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tentative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14564" y="4095694"/>
            <a:ext cx="7147204"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someone is tentative, they are cautious and not very confident because they are uncertain or afraid.</a:t>
            </a:r>
            <a:endParaRPr sz="3600" dirty="0">
              <a:latin typeface="Gill Sans MT" panose="020B0502020104020203" pitchFamily="34" charset="77"/>
            </a:endParaRPr>
          </a:p>
        </p:txBody>
      </p:sp>
      <p:sp>
        <p:nvSpPr>
          <p:cNvPr id="155" name="The was a tear in Freddie’s new school jumper."/>
          <p:cNvSpPr txBox="1"/>
          <p:nvPr/>
        </p:nvSpPr>
        <p:spPr>
          <a:xfrm>
            <a:off x="5112" y="6732774"/>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Justin was </a:t>
            </a:r>
            <a:r>
              <a:rPr lang="en-GB" sz="4000" b="1" dirty="0">
                <a:latin typeface="Gill Sans MT" panose="020B0502020104020203" pitchFamily="34" charset="77"/>
              </a:rPr>
              <a:t>tentative </a:t>
            </a:r>
            <a:r>
              <a:rPr lang="en-GB" sz="4000" dirty="0">
                <a:latin typeface="Gill Sans MT" panose="020B0502020104020203" pitchFamily="34" charset="77"/>
              </a:rPr>
              <a:t>about attending the disco. </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ten-ta-tive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55388523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provisional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definite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sensitive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highly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hesitant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confident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preventative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seem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descr="A picture containing icon&#10;&#10;Description automatically generated">
            <a:extLst>
              <a:ext uri="{FF2B5EF4-FFF2-40B4-BE49-F238E27FC236}">
                <a16:creationId xmlns:a16="http://schemas.microsoft.com/office/drawing/2014/main" id="{61EE0A57-F07C-684F-9920-5355DD5283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6019" y="3047398"/>
            <a:ext cx="3219506" cy="3219506"/>
          </a:xfrm>
          <a:prstGeom prst="rect">
            <a:avLst/>
          </a:prstGeom>
        </p:spPr>
      </p:pic>
    </p:spTree>
    <p:extLst>
      <p:ext uri="{BB962C8B-B14F-4D97-AF65-F5344CB8AC3E}">
        <p14:creationId xmlns:p14="http://schemas.microsoft.com/office/powerpoint/2010/main" val="350411005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9612383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brush</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serve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grow</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feed</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279517006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habitat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routine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adjacent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retrieve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258070317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brush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serve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grow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feed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construct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something *** people or an area, it provides them with something that they need.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When people, animals, and plants ***, they increase in size and change physically over a period of time.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you *** something such as a building, road, or machine, you build it or make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 something or brush something such as dirt off it, you clean it or tidy it using a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you *** a person or animal, you give them food to eat and sometimes actually put it in their mouths.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19" name="Picture 18" descr="Icon&#10;&#10;Description automatically generated">
            <a:extLst>
              <a:ext uri="{FF2B5EF4-FFF2-40B4-BE49-F238E27FC236}">
                <a16:creationId xmlns:a16="http://schemas.microsoft.com/office/drawing/2014/main" id="{7DA2AE6C-9519-4041-9BC4-FC921A4B82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58268" y="6481918"/>
            <a:ext cx="914608" cy="914608"/>
          </a:xfrm>
          <a:prstGeom prst="rect">
            <a:avLst/>
          </a:prstGeom>
        </p:spPr>
      </p:pic>
      <p:pic>
        <p:nvPicPr>
          <p:cNvPr id="26" name="Picture 25" descr="A picture containing graphical user interface&#10;&#10;Description automatically generated">
            <a:extLst>
              <a:ext uri="{FF2B5EF4-FFF2-40B4-BE49-F238E27FC236}">
                <a16:creationId xmlns:a16="http://schemas.microsoft.com/office/drawing/2014/main" id="{7CC7DF65-B7A2-074B-97F1-760FBFCC0C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650369">
            <a:off x="10143264" y="6715757"/>
            <a:ext cx="605767" cy="605767"/>
          </a:xfrm>
          <a:prstGeom prst="rect">
            <a:avLst/>
          </a:prstGeom>
        </p:spPr>
      </p:pic>
      <p:pic>
        <p:nvPicPr>
          <p:cNvPr id="3" name="Picture 2" descr="Icon&#10;&#10;Description automatically generated">
            <a:extLst>
              <a:ext uri="{FF2B5EF4-FFF2-40B4-BE49-F238E27FC236}">
                <a16:creationId xmlns:a16="http://schemas.microsoft.com/office/drawing/2014/main" id="{6F31A8C8-FF11-7447-BE7B-5758F0C0E4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80083" y="2369280"/>
            <a:ext cx="1148316" cy="1148316"/>
          </a:xfrm>
          <a:prstGeom prst="rect">
            <a:avLst/>
          </a:prstGeom>
        </p:spPr>
      </p:pic>
      <p:pic>
        <p:nvPicPr>
          <p:cNvPr id="27" name="Picture 26" descr="A picture containing text, plant, silhouette&#10;&#10;Description automatically generated">
            <a:extLst>
              <a:ext uri="{FF2B5EF4-FFF2-40B4-BE49-F238E27FC236}">
                <a16:creationId xmlns:a16="http://schemas.microsoft.com/office/drawing/2014/main" id="{10307567-4B03-8542-84DC-B6CA75DD8C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47601" y="3714817"/>
            <a:ext cx="1148316" cy="1148316"/>
          </a:xfrm>
          <a:prstGeom prst="rect">
            <a:avLst/>
          </a:prstGeom>
        </p:spPr>
      </p:pic>
      <p:pic>
        <p:nvPicPr>
          <p:cNvPr id="28" name="Picture 27" descr="Background pattern&#10;&#10;Description automatically generated">
            <a:extLst>
              <a:ext uri="{FF2B5EF4-FFF2-40B4-BE49-F238E27FC236}">
                <a16:creationId xmlns:a16="http://schemas.microsoft.com/office/drawing/2014/main" id="{95EA9842-EBE3-974D-BF41-833BF6FD09D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926486" flipV="1">
            <a:off x="10407211" y="8173018"/>
            <a:ext cx="373788" cy="373788"/>
          </a:xfrm>
          <a:prstGeom prst="rect">
            <a:avLst/>
          </a:prstGeom>
        </p:spPr>
      </p:pic>
      <p:pic>
        <p:nvPicPr>
          <p:cNvPr id="29" name="Picture 28" descr="Icon&#10;&#10;Description automatically generated">
            <a:extLst>
              <a:ext uri="{FF2B5EF4-FFF2-40B4-BE49-F238E27FC236}">
                <a16:creationId xmlns:a16="http://schemas.microsoft.com/office/drawing/2014/main" id="{16114101-4177-7D4F-95B8-DC6ECE866C8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59999" y="7593667"/>
            <a:ext cx="968400" cy="968400"/>
          </a:xfrm>
          <a:prstGeom prst="rect">
            <a:avLst/>
          </a:prstGeom>
        </p:spPr>
      </p:pic>
      <p:pic>
        <p:nvPicPr>
          <p:cNvPr id="6" name="Picture 5" descr="Shape&#10;&#10;Description automatically generated with medium confidence">
            <a:extLst>
              <a:ext uri="{FF2B5EF4-FFF2-40B4-BE49-F238E27FC236}">
                <a16:creationId xmlns:a16="http://schemas.microsoft.com/office/drawing/2014/main" id="{71D92B8A-9B5C-C040-9152-4838A7F8E51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00821" y="5022614"/>
            <a:ext cx="1072707" cy="1072707"/>
          </a:xfrm>
          <a:prstGeom prst="rect">
            <a:avLst/>
          </a:prstGeom>
        </p:spPr>
      </p:pic>
    </p:spTree>
    <p:extLst>
      <p:ext uri="{BB962C8B-B14F-4D97-AF65-F5344CB8AC3E}">
        <p14:creationId xmlns:p14="http://schemas.microsoft.com/office/powerpoint/2010/main" val="401571498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habitat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routine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adjacent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retrieve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tentative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A *** is the usual series of things that you do at a particular time. A *** is also the practice of regularly doing things in a fixed order.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you *** something, you get it back from the place where you left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The *** of an animal or plant is the natural environment in which it normally lives or grows.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someone is ***, they are cautious and not very confident because they are uncertain or afraid.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one thing is *** to another, the two things are next to each other.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25" name="Picture 24" descr="Logo&#10;&#10;Description automatically generated">
            <a:extLst>
              <a:ext uri="{FF2B5EF4-FFF2-40B4-BE49-F238E27FC236}">
                <a16:creationId xmlns:a16="http://schemas.microsoft.com/office/drawing/2014/main" id="{B165624A-9254-1A43-B259-9DB73E9FB3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6930" y="5078605"/>
            <a:ext cx="1130038" cy="1130038"/>
          </a:xfrm>
          <a:prstGeom prst="rect">
            <a:avLst/>
          </a:prstGeom>
        </p:spPr>
      </p:pic>
      <p:pic>
        <p:nvPicPr>
          <p:cNvPr id="26" name="Picture 25" descr="A picture containing shape&#10;&#10;Description automatically generated">
            <a:extLst>
              <a:ext uri="{FF2B5EF4-FFF2-40B4-BE49-F238E27FC236}">
                <a16:creationId xmlns:a16="http://schemas.microsoft.com/office/drawing/2014/main" id="{DB97F9A0-CF7D-874B-8DD9-832A0CC104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07283" y="2504391"/>
            <a:ext cx="933589" cy="933589"/>
          </a:xfrm>
          <a:prstGeom prst="rect">
            <a:avLst/>
          </a:prstGeom>
        </p:spPr>
      </p:pic>
      <p:pic>
        <p:nvPicPr>
          <p:cNvPr id="27" name="Picture 26" descr="Icon&#10;&#10;Description automatically generated">
            <a:extLst>
              <a:ext uri="{FF2B5EF4-FFF2-40B4-BE49-F238E27FC236}">
                <a16:creationId xmlns:a16="http://schemas.microsoft.com/office/drawing/2014/main" id="{217AC58C-2105-4A45-97C0-339E25FADA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70361" y="7913902"/>
            <a:ext cx="1203508" cy="1203508"/>
          </a:xfrm>
          <a:prstGeom prst="rect">
            <a:avLst/>
          </a:prstGeom>
        </p:spPr>
      </p:pic>
      <p:pic>
        <p:nvPicPr>
          <p:cNvPr id="28" name="Picture 27" descr="Icon&#10;&#10;Description automatically generated">
            <a:extLst>
              <a:ext uri="{FF2B5EF4-FFF2-40B4-BE49-F238E27FC236}">
                <a16:creationId xmlns:a16="http://schemas.microsoft.com/office/drawing/2014/main" id="{44C0C4EC-5ABC-7043-BEF3-89F158C018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08375" y="3670458"/>
            <a:ext cx="1312568" cy="1312568"/>
          </a:xfrm>
          <a:prstGeom prst="rect">
            <a:avLst/>
          </a:prstGeom>
        </p:spPr>
      </p:pic>
      <p:pic>
        <p:nvPicPr>
          <p:cNvPr id="29" name="Picture 28" descr="A picture containing icon&#10;&#10;Description automatically generated">
            <a:extLst>
              <a:ext uri="{FF2B5EF4-FFF2-40B4-BE49-F238E27FC236}">
                <a16:creationId xmlns:a16="http://schemas.microsoft.com/office/drawing/2014/main" id="{8C209C03-4A73-CF4C-8E7F-90E2C39602C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11977" y="6346919"/>
            <a:ext cx="1344068" cy="1344068"/>
          </a:xfrm>
          <a:prstGeom prst="rect">
            <a:avLst/>
          </a:prstGeom>
        </p:spPr>
      </p:pic>
    </p:spTree>
    <p:extLst>
      <p:ext uri="{BB962C8B-B14F-4D97-AF65-F5344CB8AC3E}">
        <p14:creationId xmlns:p14="http://schemas.microsoft.com/office/powerpoint/2010/main" val="259811994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2922208" y="3085008"/>
            <a:ext cx="175368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brush</a:t>
            </a:r>
            <a:endParaRPr b="1" dirty="0">
              <a:latin typeface="Gill Sans MT" panose="020B0502020104020203" pitchFamily="34" charset="77"/>
              <a:sym typeface="American Typewriter"/>
            </a:endParaRPr>
          </a:p>
        </p:txBody>
      </p:sp>
      <p:sp>
        <p:nvSpPr>
          <p:cNvPr id="134" name="office"/>
          <p:cNvSpPr txBox="1"/>
          <p:nvPr/>
        </p:nvSpPr>
        <p:spPr>
          <a:xfrm>
            <a:off x="2966297" y="3993661"/>
            <a:ext cx="166552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serve</a:t>
            </a:r>
            <a:endParaRPr dirty="0">
              <a:latin typeface="Gill Sans MT" panose="020B0502020104020203" pitchFamily="34" charset="77"/>
            </a:endParaRPr>
          </a:p>
        </p:txBody>
      </p:sp>
      <p:sp>
        <p:nvSpPr>
          <p:cNvPr id="135" name="spare"/>
          <p:cNvSpPr txBox="1"/>
          <p:nvPr/>
        </p:nvSpPr>
        <p:spPr>
          <a:xfrm>
            <a:off x="3004764" y="4843260"/>
            <a:ext cx="158857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grow</a:t>
            </a:r>
            <a:endParaRPr b="1" dirty="0">
              <a:latin typeface="Gill Sans MT" panose="020B0502020104020203" pitchFamily="34" charset="77"/>
              <a:sym typeface="American Typewriter"/>
            </a:endParaRPr>
          </a:p>
        </p:txBody>
      </p:sp>
      <p:sp>
        <p:nvSpPr>
          <p:cNvPr id="136" name="chipped"/>
          <p:cNvSpPr txBox="1"/>
          <p:nvPr/>
        </p:nvSpPr>
        <p:spPr>
          <a:xfrm>
            <a:off x="3123388" y="5769060"/>
            <a:ext cx="135133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feed</a:t>
            </a:r>
            <a:endParaRPr dirty="0">
              <a:latin typeface="Gill Sans MT" panose="020B0502020104020203" pitchFamily="34" charset="77"/>
            </a:endParaRPr>
          </a:p>
        </p:txBody>
      </p:sp>
      <p:sp>
        <p:nvSpPr>
          <p:cNvPr id="137" name="lift"/>
          <p:cNvSpPr txBox="1"/>
          <p:nvPr/>
        </p:nvSpPr>
        <p:spPr>
          <a:xfrm>
            <a:off x="2349942" y="6639612"/>
            <a:ext cx="289823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construct</a:t>
            </a:r>
            <a:endParaRPr dirty="0">
              <a:latin typeface="Gill Sans MT" panose="020B0502020104020203" pitchFamily="34" charset="77"/>
            </a:endParaRPr>
          </a:p>
        </p:txBody>
      </p:sp>
      <p:sp>
        <p:nvSpPr>
          <p:cNvPr id="138" name="mutter"/>
          <p:cNvSpPr txBox="1"/>
          <p:nvPr/>
        </p:nvSpPr>
        <p:spPr>
          <a:xfrm>
            <a:off x="8084440" y="3961911"/>
            <a:ext cx="226344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routine</a:t>
            </a:r>
            <a:endParaRPr b="1" dirty="0">
              <a:latin typeface="Gill Sans MT" panose="020B0502020104020203" pitchFamily="34" charset="77"/>
              <a:sym typeface="American Typewriter"/>
            </a:endParaRPr>
          </a:p>
        </p:txBody>
      </p:sp>
      <p:sp>
        <p:nvSpPr>
          <p:cNvPr id="139" name="unveil"/>
          <p:cNvSpPr txBox="1"/>
          <p:nvPr/>
        </p:nvSpPr>
        <p:spPr>
          <a:xfrm>
            <a:off x="7895690" y="5750010"/>
            <a:ext cx="245099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retrieve</a:t>
            </a:r>
            <a:endParaRPr b="1" dirty="0">
              <a:latin typeface="Gill Sans MT" panose="020B0502020104020203" pitchFamily="34" charset="77"/>
              <a:sym typeface="American Typewriter"/>
            </a:endParaRPr>
          </a:p>
        </p:txBody>
      </p:sp>
      <p:sp>
        <p:nvSpPr>
          <p:cNvPr id="140" name="tolerate"/>
          <p:cNvSpPr txBox="1"/>
          <p:nvPr/>
        </p:nvSpPr>
        <p:spPr>
          <a:xfrm>
            <a:off x="8124523" y="3065958"/>
            <a:ext cx="218329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habitat</a:t>
            </a:r>
            <a:endParaRPr dirty="0">
              <a:latin typeface="Gill Sans MT" panose="020B0502020104020203" pitchFamily="34" charset="77"/>
            </a:endParaRPr>
          </a:p>
        </p:txBody>
      </p:sp>
      <p:sp>
        <p:nvSpPr>
          <p:cNvPr id="141" name="fixation"/>
          <p:cNvSpPr txBox="1"/>
          <p:nvPr/>
        </p:nvSpPr>
        <p:spPr>
          <a:xfrm>
            <a:off x="7921745" y="4824210"/>
            <a:ext cx="258885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adjacent</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7801109" y="6639611"/>
            <a:ext cx="275075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tentative</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28159061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518005" y="141694"/>
            <a:ext cx="7093288"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brush</a:t>
            </a:r>
            <a:endParaRPr sz="138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81271" y="5122075"/>
            <a:ext cx="10875989"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serve</a:t>
            </a:r>
            <a:endParaRPr sz="344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8F85CA4A-B760-D24F-8DBF-B86E565CD0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9819" y="820760"/>
            <a:ext cx="3088120" cy="3088120"/>
          </a:xfrm>
          <a:prstGeom prst="rect">
            <a:avLst/>
          </a:prstGeom>
        </p:spPr>
      </p:pic>
      <p:pic>
        <p:nvPicPr>
          <p:cNvPr id="17" name="Picture 16" descr="A picture containing graphical user interface&#10;&#10;Description automatically generated">
            <a:extLst>
              <a:ext uri="{FF2B5EF4-FFF2-40B4-BE49-F238E27FC236}">
                <a16:creationId xmlns:a16="http://schemas.microsoft.com/office/drawing/2014/main" id="{72157BEF-A732-E54E-90BF-3BE0B24A0D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650369">
            <a:off x="7941091" y="1553453"/>
            <a:ext cx="2045338" cy="2045338"/>
          </a:xfrm>
          <a:prstGeom prst="rect">
            <a:avLst/>
          </a:prstGeom>
        </p:spPr>
      </p:pic>
      <p:pic>
        <p:nvPicPr>
          <p:cNvPr id="20" name="Picture 19" descr="Icon&#10;&#10;Description automatically generated">
            <a:extLst>
              <a:ext uri="{FF2B5EF4-FFF2-40B4-BE49-F238E27FC236}">
                <a16:creationId xmlns:a16="http://schemas.microsoft.com/office/drawing/2014/main" id="{A23A5A8E-94F1-5C44-89F8-3DE8C83C74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7278" y="5734854"/>
            <a:ext cx="3067986" cy="3067986"/>
          </a:xfrm>
          <a:prstGeom prst="rect">
            <a:avLst/>
          </a:prstGeom>
        </p:spPr>
      </p:pic>
    </p:spTree>
    <p:extLst>
      <p:ext uri="{BB962C8B-B14F-4D97-AF65-F5344CB8AC3E}">
        <p14:creationId xmlns:p14="http://schemas.microsoft.com/office/powerpoint/2010/main" val="86511498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89398" y="0"/>
            <a:ext cx="6519413"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grow</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3394019" y="5427006"/>
            <a:ext cx="1041922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feed</a:t>
            </a:r>
            <a:endParaRPr sz="16600" dirty="0">
              <a:latin typeface="Gill Sans MT" panose="020B0502020104020203" pitchFamily="34" charset="77"/>
            </a:endParaRPr>
          </a:p>
        </p:txBody>
      </p:sp>
      <p:pic>
        <p:nvPicPr>
          <p:cNvPr id="4" name="Picture 3" descr="A picture containing text, plant, silhouette&#10;&#10;Description automatically generated">
            <a:extLst>
              <a:ext uri="{FF2B5EF4-FFF2-40B4-BE49-F238E27FC236}">
                <a16:creationId xmlns:a16="http://schemas.microsoft.com/office/drawing/2014/main" id="{F9AA1E9A-4264-E64B-9609-BE083458E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0960" y="305549"/>
            <a:ext cx="4059237" cy="4059237"/>
          </a:xfrm>
          <a:prstGeom prst="rect">
            <a:avLst/>
          </a:prstGeom>
        </p:spPr>
      </p:pic>
      <p:pic>
        <p:nvPicPr>
          <p:cNvPr id="18" name="Picture 17" descr="Background pattern&#10;&#10;Description automatically generated">
            <a:extLst>
              <a:ext uri="{FF2B5EF4-FFF2-40B4-BE49-F238E27FC236}">
                <a16:creationId xmlns:a16="http://schemas.microsoft.com/office/drawing/2014/main" id="{AD5DD93E-D33D-F540-8C83-5B69293629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26486" flipV="1">
            <a:off x="1102142" y="7600100"/>
            <a:ext cx="1110123" cy="1110123"/>
          </a:xfrm>
          <a:prstGeom prst="rect">
            <a:avLst/>
          </a:prstGeom>
        </p:spPr>
      </p:pic>
      <p:pic>
        <p:nvPicPr>
          <p:cNvPr id="19" name="Picture 18" descr="Icon&#10;&#10;Description automatically generated">
            <a:extLst>
              <a:ext uri="{FF2B5EF4-FFF2-40B4-BE49-F238E27FC236}">
                <a16:creationId xmlns:a16="http://schemas.microsoft.com/office/drawing/2014/main" id="{5F918B12-C48F-BD49-8383-105F9E30DB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3512" y="5834742"/>
            <a:ext cx="2884967" cy="2884967"/>
          </a:xfrm>
          <a:prstGeom prst="rect">
            <a:avLst/>
          </a:prstGeom>
        </p:spPr>
      </p:pic>
    </p:spTree>
    <p:extLst>
      <p:ext uri="{BB962C8B-B14F-4D97-AF65-F5344CB8AC3E}">
        <p14:creationId xmlns:p14="http://schemas.microsoft.com/office/powerpoint/2010/main" val="332964429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19117" y="769884"/>
            <a:ext cx="8351645"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construct</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725548" y="5600456"/>
            <a:ext cx="12346080"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habitat</a:t>
            </a:r>
            <a:endParaRPr sz="13800" dirty="0">
              <a:latin typeface="Gill Sans MT" panose="020B0502020104020203" pitchFamily="34" charset="77"/>
            </a:endParaRPr>
          </a:p>
        </p:txBody>
      </p:sp>
      <p:pic>
        <p:nvPicPr>
          <p:cNvPr id="18" name="Picture 17" descr="Shape&#10;&#10;Description automatically generated with medium confidence">
            <a:extLst>
              <a:ext uri="{FF2B5EF4-FFF2-40B4-BE49-F238E27FC236}">
                <a16:creationId xmlns:a16="http://schemas.microsoft.com/office/drawing/2014/main" id="{6F5914BC-F412-134E-A26A-FB3F0D75AE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70762" y="813223"/>
            <a:ext cx="2991623" cy="2991623"/>
          </a:xfrm>
          <a:prstGeom prst="rect">
            <a:avLst/>
          </a:prstGeom>
        </p:spPr>
      </p:pic>
      <p:pic>
        <p:nvPicPr>
          <p:cNvPr id="19" name="Picture 18" descr="Logo&#10;&#10;Description automatically generated">
            <a:extLst>
              <a:ext uri="{FF2B5EF4-FFF2-40B4-BE49-F238E27FC236}">
                <a16:creationId xmlns:a16="http://schemas.microsoft.com/office/drawing/2014/main" id="{0833B27B-8D8C-A547-A244-124D7CF2DA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671" y="5847427"/>
            <a:ext cx="3556710" cy="3556710"/>
          </a:xfrm>
          <a:prstGeom prst="rect">
            <a:avLst/>
          </a:prstGeom>
        </p:spPr>
      </p:pic>
    </p:spTree>
    <p:extLst>
      <p:ext uri="{BB962C8B-B14F-4D97-AF65-F5344CB8AC3E}">
        <p14:creationId xmlns:p14="http://schemas.microsoft.com/office/powerpoint/2010/main" val="219721601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104511" y="362093"/>
            <a:ext cx="11999897"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routine</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656000" y="5834065"/>
            <a:ext cx="10288591"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adjacent</a:t>
            </a:r>
            <a:endParaRPr sz="13800" dirty="0">
              <a:latin typeface="Gill Sans MT" panose="020B0502020104020203" pitchFamily="34" charset="77"/>
            </a:endParaRPr>
          </a:p>
        </p:txBody>
      </p:sp>
      <p:pic>
        <p:nvPicPr>
          <p:cNvPr id="4" name="Picture 3" descr="A picture containing shape&#10;&#10;Description automatically generated">
            <a:extLst>
              <a:ext uri="{FF2B5EF4-FFF2-40B4-BE49-F238E27FC236}">
                <a16:creationId xmlns:a16="http://schemas.microsoft.com/office/drawing/2014/main" id="{F0B1C3F1-1304-7F4E-9F81-9675E4B219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7351" y="631375"/>
            <a:ext cx="3098188" cy="3098188"/>
          </a:xfrm>
          <a:prstGeom prst="rect">
            <a:avLst/>
          </a:prstGeom>
        </p:spPr>
      </p:pic>
      <p:pic>
        <p:nvPicPr>
          <p:cNvPr id="19" name="Picture 18" descr="Icon&#10;&#10;Description automatically generated">
            <a:extLst>
              <a:ext uri="{FF2B5EF4-FFF2-40B4-BE49-F238E27FC236}">
                <a16:creationId xmlns:a16="http://schemas.microsoft.com/office/drawing/2014/main" id="{904C6E24-5E57-AB49-B53A-9EF5381BC0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9596" y="5736647"/>
            <a:ext cx="3239109" cy="3239109"/>
          </a:xfrm>
          <a:prstGeom prst="rect">
            <a:avLst/>
          </a:prstGeom>
        </p:spPr>
      </p:pic>
    </p:spTree>
    <p:extLst>
      <p:ext uri="{BB962C8B-B14F-4D97-AF65-F5344CB8AC3E}">
        <p14:creationId xmlns:p14="http://schemas.microsoft.com/office/powerpoint/2010/main" val="263125753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69610" y="576507"/>
            <a:ext cx="8317983"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retrieve</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3018340" y="5910550"/>
            <a:ext cx="9410447"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tentative</a:t>
            </a:r>
            <a:endParaRPr sz="16600" dirty="0">
              <a:latin typeface="Gill Sans MT" panose="020B0502020104020203" pitchFamily="34" charset="77"/>
            </a:endParaRPr>
          </a:p>
        </p:txBody>
      </p:sp>
      <p:pic>
        <p:nvPicPr>
          <p:cNvPr id="18" name="Picture 17" descr="Icon&#10;&#10;Description automatically generated">
            <a:extLst>
              <a:ext uri="{FF2B5EF4-FFF2-40B4-BE49-F238E27FC236}">
                <a16:creationId xmlns:a16="http://schemas.microsoft.com/office/drawing/2014/main" id="{71A2F55E-788C-4C48-81C2-E9525209AC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8339" y="419878"/>
            <a:ext cx="3617168" cy="3617168"/>
          </a:xfrm>
          <a:prstGeom prst="rect">
            <a:avLst/>
          </a:prstGeom>
        </p:spPr>
      </p:pic>
      <p:pic>
        <p:nvPicPr>
          <p:cNvPr id="19" name="Picture 18" descr="A picture containing icon&#10;&#10;Description automatically generated">
            <a:extLst>
              <a:ext uri="{FF2B5EF4-FFF2-40B4-BE49-F238E27FC236}">
                <a16:creationId xmlns:a16="http://schemas.microsoft.com/office/drawing/2014/main" id="{FB4367A9-27AB-274C-8073-58C61F70AE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489" y="5709864"/>
            <a:ext cx="3219506" cy="3219506"/>
          </a:xfrm>
          <a:prstGeom prst="rect">
            <a:avLst/>
          </a:prstGeom>
        </p:spPr>
      </p:pic>
    </p:spTree>
    <p:extLst>
      <p:ext uri="{BB962C8B-B14F-4D97-AF65-F5344CB8AC3E}">
        <p14:creationId xmlns:p14="http://schemas.microsoft.com/office/powerpoint/2010/main" val="258212861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683860" y="2274766"/>
            <a:ext cx="175368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brush</a:t>
            </a:r>
            <a:endParaRPr b="1" dirty="0">
              <a:latin typeface="Gill Sans MT" panose="020B0502020104020203" pitchFamily="34" charset="77"/>
              <a:sym typeface="American Typewriter"/>
            </a:endParaRPr>
          </a:p>
        </p:txBody>
      </p:sp>
      <p:sp>
        <p:nvSpPr>
          <p:cNvPr id="134" name="office"/>
          <p:cNvSpPr txBox="1"/>
          <p:nvPr/>
        </p:nvSpPr>
        <p:spPr>
          <a:xfrm>
            <a:off x="5727953" y="3183419"/>
            <a:ext cx="166552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serve</a:t>
            </a:r>
            <a:endParaRPr dirty="0">
              <a:latin typeface="Gill Sans MT" panose="020B0502020104020203" pitchFamily="34" charset="77"/>
            </a:endParaRPr>
          </a:p>
        </p:txBody>
      </p:sp>
      <p:sp>
        <p:nvSpPr>
          <p:cNvPr id="135" name="spare"/>
          <p:cNvSpPr txBox="1"/>
          <p:nvPr/>
        </p:nvSpPr>
        <p:spPr>
          <a:xfrm>
            <a:off x="5766416" y="4033018"/>
            <a:ext cx="158857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grow</a:t>
            </a:r>
            <a:endParaRPr b="1" dirty="0">
              <a:latin typeface="Gill Sans MT" panose="020B0502020104020203" pitchFamily="34" charset="77"/>
              <a:sym typeface="American Typewriter"/>
            </a:endParaRPr>
          </a:p>
        </p:txBody>
      </p:sp>
      <p:sp>
        <p:nvSpPr>
          <p:cNvPr id="136" name="chipped"/>
          <p:cNvSpPr txBox="1"/>
          <p:nvPr/>
        </p:nvSpPr>
        <p:spPr>
          <a:xfrm>
            <a:off x="5885043" y="4958818"/>
            <a:ext cx="135133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feed</a:t>
            </a:r>
            <a:endParaRPr dirty="0">
              <a:latin typeface="Gill Sans MT" panose="020B0502020104020203" pitchFamily="34" charset="77"/>
            </a:endParaRPr>
          </a:p>
        </p:txBody>
      </p:sp>
      <p:sp>
        <p:nvSpPr>
          <p:cNvPr id="137" name="lift"/>
          <p:cNvSpPr txBox="1"/>
          <p:nvPr/>
        </p:nvSpPr>
        <p:spPr>
          <a:xfrm>
            <a:off x="5111597" y="5829370"/>
            <a:ext cx="289823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construct</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8841103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428997" y="3418118"/>
            <a:ext cx="226344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routine</a:t>
            </a:r>
            <a:endParaRPr b="1" dirty="0">
              <a:latin typeface="Gill Sans MT" panose="020B0502020104020203" pitchFamily="34" charset="77"/>
              <a:sym typeface="American Typewriter"/>
            </a:endParaRPr>
          </a:p>
        </p:txBody>
      </p:sp>
      <p:sp>
        <p:nvSpPr>
          <p:cNvPr id="140" name="tolerate"/>
          <p:cNvSpPr txBox="1"/>
          <p:nvPr/>
        </p:nvSpPr>
        <p:spPr>
          <a:xfrm>
            <a:off x="5469079" y="2522165"/>
            <a:ext cx="218329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habitat</a:t>
            </a:r>
            <a:endParaRPr dirty="0">
              <a:latin typeface="Gill Sans MT" panose="020B0502020104020203" pitchFamily="34" charset="77"/>
            </a:endParaRPr>
          </a:p>
        </p:txBody>
      </p:sp>
      <p:sp>
        <p:nvSpPr>
          <p:cNvPr id="141" name="fixation"/>
          <p:cNvSpPr txBox="1"/>
          <p:nvPr/>
        </p:nvSpPr>
        <p:spPr>
          <a:xfrm>
            <a:off x="5266293" y="4280417"/>
            <a:ext cx="258885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adjacent</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5145663" y="6095818"/>
            <a:ext cx="275075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tentative</a:t>
            </a:r>
            <a:endParaRPr b="1" dirty="0">
              <a:latin typeface="Gill Sans MT" panose="020B0502020104020203" pitchFamily="34" charset="77"/>
              <a:sym typeface="American Typewriter"/>
            </a:endParaRPr>
          </a:p>
        </p:txBody>
      </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276906" y="5188117"/>
            <a:ext cx="2450992"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retrieve</a:t>
            </a:r>
            <a:endParaRPr dirty="0">
              <a:latin typeface="Gill Sans MT" panose="020B0502020104020203" pitchFamily="34" charset="77"/>
            </a:endParaRPr>
          </a:p>
        </p:txBody>
      </p:sp>
    </p:spTree>
    <p:extLst>
      <p:ext uri="{BB962C8B-B14F-4D97-AF65-F5344CB8AC3E}">
        <p14:creationId xmlns:p14="http://schemas.microsoft.com/office/powerpoint/2010/main" val="20574087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34330" y="1309202"/>
            <a:ext cx="2149627"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brush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18475" y="4221394"/>
            <a:ext cx="6320525"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brush something or brush something such as dirt off it, you clean it or tidy it using a brush.</a:t>
            </a:r>
            <a:endParaRPr sz="3600" dirty="0">
              <a:latin typeface="Gill Sans MT" panose="020B0502020104020203" pitchFamily="34" charset="77"/>
            </a:endParaRPr>
          </a:p>
        </p:txBody>
      </p:sp>
      <p:sp>
        <p:nvSpPr>
          <p:cNvPr id="155" name="The was a tear in Freddie’s new school jumper."/>
          <p:cNvSpPr txBox="1"/>
          <p:nvPr/>
        </p:nvSpPr>
        <p:spPr>
          <a:xfrm>
            <a:off x="0" y="6743006"/>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Alicia </a:t>
            </a:r>
            <a:r>
              <a:rPr lang="en-GB" sz="4000" b="1" dirty="0">
                <a:latin typeface="Gill Sans MT" panose="020B0502020104020203" pitchFamily="34" charset="77"/>
              </a:rPr>
              <a:t>brushed</a:t>
            </a:r>
            <a:r>
              <a:rPr lang="en-GB" sz="4000" dirty="0">
                <a:latin typeface="Gill Sans MT" panose="020B0502020104020203" pitchFamily="34" charset="77"/>
              </a:rPr>
              <a:t> her hair each morning.</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brush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a:extLst>
              <a:ext uri="{FF2B5EF4-FFF2-40B4-BE49-F238E27FC236}">
                <a16:creationId xmlns:a16="http://schemas.microsoft.com/office/drawing/2014/main" id="{D389099C-2DD7-AC4F-8A25-6396F8D90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4103" y="2741160"/>
            <a:ext cx="3740250" cy="3740250"/>
          </a:xfrm>
          <a:prstGeom prst="rect">
            <a:avLst/>
          </a:prstGeom>
        </p:spPr>
      </p:pic>
      <p:pic>
        <p:nvPicPr>
          <p:cNvPr id="8" name="Picture 7" descr="A picture containing graphical user interface&#10;&#10;Description automatically generated">
            <a:extLst>
              <a:ext uri="{FF2B5EF4-FFF2-40B4-BE49-F238E27FC236}">
                <a16:creationId xmlns:a16="http://schemas.microsoft.com/office/drawing/2014/main" id="{9498F688-B2EB-DD4D-9D59-A4D12029C7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50369">
            <a:off x="6951163" y="3655533"/>
            <a:ext cx="2477260" cy="2477260"/>
          </a:xfrm>
          <a:prstGeom prst="rect">
            <a:avLst/>
          </a:prstGeom>
        </p:spPr>
      </p:pic>
      <p:graphicFrame>
        <p:nvGraphicFramePr>
          <p:cNvPr id="3" name="Table 2">
            <a:extLst>
              <a:ext uri="{FF2B5EF4-FFF2-40B4-BE49-F238E27FC236}">
                <a16:creationId xmlns:a16="http://schemas.microsoft.com/office/drawing/2014/main" id="{A8259A35-634F-E967-F0A5-F0CCE3E82426}"/>
              </a:ext>
            </a:extLst>
          </p:cNvPr>
          <p:cNvGraphicFramePr>
            <a:graphicFrameLocks noGrp="1"/>
          </p:cNvGraphicFramePr>
          <p:nvPr>
            <p:extLst>
              <p:ext uri="{D42A27DB-BD31-4B8C-83A1-F6EECF244321}">
                <p14:modId xmlns:p14="http://schemas.microsoft.com/office/powerpoint/2010/main" val="176363344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stroke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crush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daily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caress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74965418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81619" y="1309202"/>
            <a:ext cx="205505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serve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09353" y="4177272"/>
            <a:ext cx="6569398"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something serves people or an area, it provides them with something that they need.</a:t>
            </a:r>
            <a:endParaRPr sz="3600" dirty="0">
              <a:latin typeface="Gill Sans MT" panose="020B0502020104020203" pitchFamily="34" charset="77"/>
            </a:endParaRPr>
          </a:p>
        </p:txBody>
      </p:sp>
      <p:sp>
        <p:nvSpPr>
          <p:cNvPr id="155" name="The was a tear in Freddie’s new school jumper."/>
          <p:cNvSpPr txBox="1"/>
          <p:nvPr/>
        </p:nvSpPr>
        <p:spPr>
          <a:xfrm>
            <a:off x="5112" y="6590001"/>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Mrs Barker </a:t>
            </a:r>
            <a:r>
              <a:rPr lang="en-GB" sz="4000" b="1" dirty="0">
                <a:latin typeface="Gill Sans MT" panose="020B0502020104020203" pitchFamily="34" charset="77"/>
              </a:rPr>
              <a:t>served</a:t>
            </a:r>
            <a:r>
              <a:rPr lang="en-GB" sz="4000" dirty="0">
                <a:latin typeface="Gill Sans MT" panose="020B0502020104020203" pitchFamily="34" charset="77"/>
              </a:rPr>
              <a:t> the children their lunches.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serve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4100A742-3F80-B44E-B6C8-0E305B9E6B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5802" y="2680359"/>
            <a:ext cx="3463447" cy="3463447"/>
          </a:xfrm>
          <a:prstGeom prst="rect">
            <a:avLst/>
          </a:prstGeom>
        </p:spPr>
      </p:pic>
      <p:graphicFrame>
        <p:nvGraphicFramePr>
          <p:cNvPr id="3" name="Table 2">
            <a:extLst>
              <a:ext uri="{FF2B5EF4-FFF2-40B4-BE49-F238E27FC236}">
                <a16:creationId xmlns:a16="http://schemas.microsoft.com/office/drawing/2014/main" id="{874295E3-971D-7E2C-113B-4762B1DB16D0}"/>
              </a:ext>
            </a:extLst>
          </p:cNvPr>
          <p:cNvGraphicFramePr>
            <a:graphicFrameLocks noGrp="1"/>
          </p:cNvGraphicFramePr>
          <p:nvPr>
            <p:extLst>
              <p:ext uri="{D42A27DB-BD31-4B8C-83A1-F6EECF244321}">
                <p14:modId xmlns:p14="http://schemas.microsoft.com/office/powerpoint/2010/main" val="99140317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assist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thwart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curve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fresh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aid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oppose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nerve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daily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98811118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17685" y="1309202"/>
            <a:ext cx="1982915"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grow</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99957" y="4090232"/>
            <a:ext cx="6325957" cy="2318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When people, animals, and plants grow, they increase in size and change physically over a period of time.</a:t>
            </a:r>
            <a:endParaRPr sz="3600" dirty="0">
              <a:latin typeface="Gill Sans MT" panose="020B0502020104020203" pitchFamily="34" charset="77"/>
            </a:endParaRPr>
          </a:p>
        </p:txBody>
      </p:sp>
      <p:sp>
        <p:nvSpPr>
          <p:cNvPr id="155" name="The was a tear in Freddie’s new school jumper."/>
          <p:cNvSpPr txBox="1"/>
          <p:nvPr/>
        </p:nvSpPr>
        <p:spPr>
          <a:xfrm>
            <a:off x="0" y="6658155"/>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grass began to </a:t>
            </a:r>
            <a:r>
              <a:rPr lang="en-GB" sz="4000" b="1" dirty="0">
                <a:latin typeface="Gill Sans MT" panose="020B0502020104020203" pitchFamily="34" charset="77"/>
              </a:rPr>
              <a:t>grow</a:t>
            </a:r>
            <a:r>
              <a:rPr lang="en-GB" sz="4000" dirty="0">
                <a:latin typeface="Gill Sans MT" panose="020B0502020104020203" pitchFamily="34" charset="77"/>
              </a:rPr>
              <a:t> in the sunlight.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grow</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A picture containing text, plant, silhouette&#10;&#10;Description automatically generated">
            <a:extLst>
              <a:ext uri="{FF2B5EF4-FFF2-40B4-BE49-F238E27FC236}">
                <a16:creationId xmlns:a16="http://schemas.microsoft.com/office/drawing/2014/main" id="{9044D55D-58DB-394B-A5E0-0780C55A1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6387" y="2528191"/>
            <a:ext cx="4059237" cy="4059237"/>
          </a:xfrm>
          <a:prstGeom prst="rect">
            <a:avLst/>
          </a:prstGeom>
        </p:spPr>
      </p:pic>
      <p:graphicFrame>
        <p:nvGraphicFramePr>
          <p:cNvPr id="3" name="Table 2">
            <a:extLst>
              <a:ext uri="{FF2B5EF4-FFF2-40B4-BE49-F238E27FC236}">
                <a16:creationId xmlns:a16="http://schemas.microsoft.com/office/drawing/2014/main" id="{124BA78B-0C55-2B76-E514-EAD8E9875A98}"/>
              </a:ext>
            </a:extLst>
          </p:cNvPr>
          <p:cNvGraphicFramePr>
            <a:graphicFrameLocks noGrp="1"/>
          </p:cNvGraphicFramePr>
          <p:nvPr>
            <p:extLst>
              <p:ext uri="{D42A27DB-BD31-4B8C-83A1-F6EECF244321}">
                <p14:modId xmlns:p14="http://schemas.microsoft.com/office/powerpoint/2010/main" val="356467880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sprout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fail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know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hair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develop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shrink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below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58507893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87598" y="1309202"/>
            <a:ext cx="164307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feed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29732" y="4142943"/>
            <a:ext cx="7053586"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feed a person or animal, you give them food to eat and sometimes actually put it in their mouths.</a:t>
            </a:r>
            <a:endParaRPr sz="4000" dirty="0">
              <a:latin typeface="Gill Sans MT" panose="020B0502020104020203" pitchFamily="34" charset="77"/>
            </a:endParaRPr>
          </a:p>
        </p:txBody>
      </p:sp>
      <p:sp>
        <p:nvSpPr>
          <p:cNvPr id="155" name="The was a tear in Freddie’s new school jumper."/>
          <p:cNvSpPr txBox="1"/>
          <p:nvPr/>
        </p:nvSpPr>
        <p:spPr>
          <a:xfrm>
            <a:off x="0" y="6597827"/>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Sophie visited the pond to </a:t>
            </a:r>
            <a:r>
              <a:rPr lang="en-GB" sz="4000" b="1" dirty="0">
                <a:latin typeface="Gill Sans MT" panose="020B0502020104020203" pitchFamily="34" charset="77"/>
              </a:rPr>
              <a:t>feed</a:t>
            </a:r>
            <a:r>
              <a:rPr lang="en-GB" sz="4000" dirty="0">
                <a:latin typeface="Gill Sans MT" panose="020B0502020104020203" pitchFamily="34" charset="77"/>
              </a:rPr>
              <a:t> the ducks.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feed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pic>
        <p:nvPicPr>
          <p:cNvPr id="8" name="Picture 7" descr="Background pattern&#10;&#10;Description automatically generated">
            <a:extLst>
              <a:ext uri="{FF2B5EF4-FFF2-40B4-BE49-F238E27FC236}">
                <a16:creationId xmlns:a16="http://schemas.microsoft.com/office/drawing/2014/main" id="{1F511F5E-2929-7940-A97B-55510BF0B0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26486" flipV="1">
            <a:off x="8402427" y="4810995"/>
            <a:ext cx="1110123" cy="1110123"/>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91A5B10A-0418-7C4E-97DA-006B864CBA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28026" y="3188657"/>
            <a:ext cx="2884967" cy="2884967"/>
          </a:xfrm>
          <a:prstGeom prst="rect">
            <a:avLst/>
          </a:prstGeom>
        </p:spPr>
      </p:pic>
      <p:graphicFrame>
        <p:nvGraphicFramePr>
          <p:cNvPr id="3" name="Table 2">
            <a:extLst>
              <a:ext uri="{FF2B5EF4-FFF2-40B4-BE49-F238E27FC236}">
                <a16:creationId xmlns:a16="http://schemas.microsoft.com/office/drawing/2014/main" id="{F4E685D6-5947-BB18-53B5-617D1ACEC694}"/>
              </a:ext>
            </a:extLst>
          </p:cNvPr>
          <p:cNvGraphicFramePr>
            <a:graphicFrameLocks noGrp="1"/>
          </p:cNvGraphicFramePr>
          <p:nvPr>
            <p:extLst>
              <p:ext uri="{D42A27DB-BD31-4B8C-83A1-F6EECF244321}">
                <p14:modId xmlns:p14="http://schemas.microsoft.com/office/powerpoint/2010/main" val="114273123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nourish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starve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animal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cater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stifle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balanced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9605014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220195" y="1309202"/>
            <a:ext cx="3577904"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construct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34291" y="4057934"/>
            <a:ext cx="6468258"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construct something such as a building, road, or machine, you build it or make it.</a:t>
            </a:r>
          </a:p>
        </p:txBody>
      </p:sp>
      <p:sp>
        <p:nvSpPr>
          <p:cNvPr id="155" name="The was a tear in Freddie’s new school jumper."/>
          <p:cNvSpPr txBox="1"/>
          <p:nvPr/>
        </p:nvSpPr>
        <p:spPr>
          <a:xfrm>
            <a:off x="5112" y="6819269"/>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Hama </a:t>
            </a:r>
            <a:r>
              <a:rPr lang="en-GB" sz="4000" b="1" dirty="0">
                <a:latin typeface="Gill Sans MT" panose="020B0502020104020203" pitchFamily="34" charset="77"/>
              </a:rPr>
              <a:t>constructed</a:t>
            </a:r>
            <a:r>
              <a:rPr lang="en-GB" sz="4000" dirty="0">
                <a:latin typeface="Gill Sans MT" panose="020B0502020104020203" pitchFamily="34" charset="77"/>
              </a:rPr>
              <a:t> a castle using the blocks.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con-struct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9AD21A96-2A65-CE40-848B-FA65C628E4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2711" y="2015437"/>
            <a:ext cx="4006930" cy="4006930"/>
          </a:xfrm>
          <a:prstGeom prst="rect">
            <a:avLst/>
          </a:prstGeom>
        </p:spPr>
      </p:pic>
      <p:graphicFrame>
        <p:nvGraphicFramePr>
          <p:cNvPr id="3" name="Table 2">
            <a:extLst>
              <a:ext uri="{FF2B5EF4-FFF2-40B4-BE49-F238E27FC236}">
                <a16:creationId xmlns:a16="http://schemas.microsoft.com/office/drawing/2014/main" id="{7199AE6C-637B-32B4-11BA-638B1D242AD7}"/>
              </a:ext>
            </a:extLst>
          </p:cNvPr>
          <p:cNvGraphicFramePr>
            <a:graphicFrameLocks noGrp="1"/>
          </p:cNvGraphicFramePr>
          <p:nvPr>
            <p:extLst>
              <p:ext uri="{D42A27DB-BD31-4B8C-83A1-F6EECF244321}">
                <p14:modId xmlns:p14="http://schemas.microsoft.com/office/powerpoint/2010/main" val="77420240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build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demolish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instruct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skilfully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assemble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destroy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plucked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rapidly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024623237"/>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14782</TotalTime>
  <Words>1255</Words>
  <Application>Microsoft Macintosh PowerPoint</Application>
  <PresentationFormat>Custom</PresentationFormat>
  <Paragraphs>338</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454</cp:revision>
  <dcterms:modified xsi:type="dcterms:W3CDTF">2026-02-25T11:34:16Z</dcterms:modified>
</cp:coreProperties>
</file>