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6"/>
  </p:notesMasterIdLst>
  <p:handoutMasterIdLst>
    <p:handoutMasterId r:id="rId37"/>
  </p:handoutMasterIdLst>
  <p:sldIdLst>
    <p:sldId id="459" r:id="rId2"/>
    <p:sldId id="460" r:id="rId3"/>
    <p:sldId id="258" r:id="rId4"/>
    <p:sldId id="501" r:id="rId5"/>
    <p:sldId id="491" r:id="rId6"/>
    <p:sldId id="502" r:id="rId7"/>
    <p:sldId id="503" r:id="rId8"/>
    <p:sldId id="492" r:id="rId9"/>
    <p:sldId id="504" r:id="rId10"/>
    <p:sldId id="505" r:id="rId11"/>
    <p:sldId id="493" r:id="rId12"/>
    <p:sldId id="506" r:id="rId13"/>
    <p:sldId id="507" r:id="rId14"/>
    <p:sldId id="494" r:id="rId15"/>
    <p:sldId id="508" r:id="rId16"/>
    <p:sldId id="509" r:id="rId17"/>
    <p:sldId id="495" r:id="rId18"/>
    <p:sldId id="510" r:id="rId19"/>
    <p:sldId id="511" r:id="rId20"/>
    <p:sldId id="496" r:id="rId21"/>
    <p:sldId id="512" r:id="rId22"/>
    <p:sldId id="513" r:id="rId23"/>
    <p:sldId id="497" r:id="rId24"/>
    <p:sldId id="514" r:id="rId25"/>
    <p:sldId id="515" r:id="rId26"/>
    <p:sldId id="498" r:id="rId27"/>
    <p:sldId id="516" r:id="rId28"/>
    <p:sldId id="517" r:id="rId29"/>
    <p:sldId id="499" r:id="rId30"/>
    <p:sldId id="518" r:id="rId31"/>
    <p:sldId id="519" r:id="rId32"/>
    <p:sldId id="500" r:id="rId33"/>
    <p:sldId id="520" r:id="rId34"/>
    <p:sldId id="521" r:id="rId3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7843" autoAdjust="0"/>
    <p:restoredTop sz="94646"/>
  </p:normalViewPr>
  <p:slideViewPr>
    <p:cSldViewPr snapToGrid="0">
      <p:cViewPr>
        <p:scale>
          <a:sx n="128" d="100"/>
          <a:sy n="128" d="100"/>
        </p:scale>
        <p:origin x="920" y="-3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175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BEF7E6A-66C6-D6FD-E4F2-010947DB88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5DC455-998D-9CB8-AE60-7CA35D2347B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0AE66-7585-4276-B7D6-218D44DE5B82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0607D5-A05E-ACBE-F444-B4D4483441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B3A8B-7BB3-DE18-47B4-FC5E4D34847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1F0B3-9D88-449D-8F35-DA55657B15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493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09EC3-3965-C746-B569-777F382DD608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7D81A-33A0-3946-A2FC-B224C5D3C6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589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4177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944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163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904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215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78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69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77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78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677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628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1A4978-23CC-A54B-8C1D-AB83FFB4B744}" type="datetimeFigureOut">
              <a:rPr lang="en-GB" smtClean="0"/>
              <a:t>04/09/2024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F30BE-C586-C84F-BFE5-F7570E133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613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1063850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1145283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79512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D19F11-8C67-1DEE-266A-F39CB602AA18}"/>
              </a:ext>
            </a:extLst>
          </p:cNvPr>
          <p:cNvSpPr/>
          <p:nvPr/>
        </p:nvSpPr>
        <p:spPr>
          <a:xfrm>
            <a:off x="9725" y="4248774"/>
            <a:ext cx="6858000" cy="657951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713DF0E-FFD8-0F04-CD67-489E6B1CA04B}"/>
              </a:ext>
            </a:extLst>
          </p:cNvPr>
          <p:cNvSpPr/>
          <p:nvPr/>
        </p:nvSpPr>
        <p:spPr>
          <a:xfrm>
            <a:off x="523493" y="4316139"/>
            <a:ext cx="581101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28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HOW TO USE THIS RESOURCE: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3101709"/>
            <a:ext cx="6858000" cy="65795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481963" y="3076741"/>
            <a:ext cx="38940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SAMPLE PACK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168209-EC16-154A-7996-214467534A33}"/>
              </a:ext>
            </a:extLst>
          </p:cNvPr>
          <p:cNvSpPr/>
          <p:nvPr/>
        </p:nvSpPr>
        <p:spPr>
          <a:xfrm>
            <a:off x="0" y="8921567"/>
            <a:ext cx="6858000" cy="657951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33932"/>
            <a:ext cx="925797" cy="7088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546C0F1-BA9C-998F-AA64-6D1C53D30CE1}"/>
              </a:ext>
            </a:extLst>
          </p:cNvPr>
          <p:cNvSpPr txBox="1"/>
          <p:nvPr/>
        </p:nvSpPr>
        <p:spPr>
          <a:xfrm>
            <a:off x="429287" y="5136629"/>
            <a:ext cx="601887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/>
              <a:t>This pack contains one  days / pages of questions for all division facts. </a:t>
            </a:r>
          </a:p>
          <a:p>
            <a:endParaRPr lang="en-GB" sz="1500" dirty="0"/>
          </a:p>
          <a:p>
            <a:r>
              <a:rPr lang="en-GB" sz="1500" dirty="0"/>
              <a:t>Use the daily sheet as a complete resource, or slice off the level that is appropriate for the child using it.</a:t>
            </a:r>
          </a:p>
          <a:p>
            <a:endParaRPr lang="en-GB" sz="1500" dirty="0"/>
          </a:p>
          <a:p>
            <a:r>
              <a:rPr lang="en-GB" sz="1500" dirty="0"/>
              <a:t>Each level contains 20 questions and progresses as outlined below:</a:t>
            </a:r>
          </a:p>
          <a:p>
            <a:endParaRPr lang="en-GB" sz="1500" dirty="0"/>
          </a:p>
          <a:p>
            <a:r>
              <a:rPr lang="en-GB" sz="1500" b="1" dirty="0">
                <a:solidFill>
                  <a:srgbClr val="7030A0"/>
                </a:solidFill>
              </a:rPr>
              <a:t>Level 1</a:t>
            </a:r>
            <a:r>
              <a:rPr lang="en-GB" sz="1500" dirty="0"/>
              <a:t>: Normal representation (x1 up to x6 questions)</a:t>
            </a:r>
          </a:p>
          <a:p>
            <a:r>
              <a:rPr lang="en-GB" sz="1500" b="1" dirty="0">
                <a:solidFill>
                  <a:srgbClr val="7030A0"/>
                </a:solidFill>
              </a:rPr>
              <a:t>Level 2</a:t>
            </a:r>
            <a:r>
              <a:rPr lang="en-GB" sz="1500" dirty="0"/>
              <a:t>: Normal representation (x7 up to x12 questions)</a:t>
            </a:r>
          </a:p>
          <a:p>
            <a:r>
              <a:rPr lang="en-GB" sz="1500" b="1" dirty="0">
                <a:solidFill>
                  <a:srgbClr val="7030A0"/>
                </a:solidFill>
              </a:rPr>
              <a:t>Level 3</a:t>
            </a:r>
            <a:r>
              <a:rPr lang="en-GB" sz="1500" dirty="0"/>
              <a:t>: Varied fluency representation (x1 up to x 12)</a:t>
            </a:r>
          </a:p>
          <a:p>
            <a:r>
              <a:rPr lang="en-GB" sz="1500" b="1" dirty="0">
                <a:solidFill>
                  <a:srgbClr val="7030A0"/>
                </a:solidFill>
              </a:rPr>
              <a:t>Level 4</a:t>
            </a:r>
            <a:r>
              <a:rPr lang="en-GB" sz="1500" dirty="0"/>
              <a:t>: Dividing by multiples of 10 (x1 to x 12 standard representation)</a:t>
            </a:r>
          </a:p>
          <a:p>
            <a:r>
              <a:rPr lang="en-GB" sz="1500" b="1" dirty="0">
                <a:solidFill>
                  <a:srgbClr val="7030A0"/>
                </a:solidFill>
              </a:rPr>
              <a:t>Level 5</a:t>
            </a:r>
            <a:r>
              <a:rPr lang="en-GB" sz="1500" dirty="0"/>
              <a:t>: Dividing by multiples of 10 &amp; 100  (x1 to x12 varied fluency)</a:t>
            </a:r>
          </a:p>
          <a:p>
            <a:endParaRPr lang="en-GB" sz="1500" dirty="0"/>
          </a:p>
          <a:p>
            <a:r>
              <a:rPr lang="en-GB" sz="1500" dirty="0"/>
              <a:t>Each page is followed by a page of answers.</a:t>
            </a:r>
          </a:p>
        </p:txBody>
      </p:sp>
    </p:spTree>
    <p:extLst>
      <p:ext uri="{BB962C8B-B14F-4D97-AF65-F5344CB8AC3E}">
        <p14:creationId xmlns:p14="http://schemas.microsoft.com/office/powerpoint/2010/main" val="3239754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 ➗ 4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4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160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480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280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320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320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1600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4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4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4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4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4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4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4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7187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3588389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3669822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2604051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5626248"/>
            <a:ext cx="6858000" cy="12984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155792" y="5601280"/>
            <a:ext cx="4546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5</a:t>
            </a:r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 TIMES TABLE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DIVISION FACTS</a:t>
            </a:r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758471"/>
            <a:ext cx="925797" cy="70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6294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5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25 ➗ 5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5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5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5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5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35➗ 5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5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06C6E-B94F-D4AE-B9F5-BFC748F0622E}"/>
              </a:ext>
            </a:extLst>
          </p:cNvPr>
          <p:cNvSpPr txBox="1"/>
          <p:nvPr/>
        </p:nvSpPr>
        <p:spPr>
          <a:xfrm>
            <a:off x="5030296" y="227299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5 x Tables – Day 1</a:t>
            </a:r>
          </a:p>
        </p:txBody>
      </p:sp>
    </p:spTree>
    <p:extLst>
      <p:ext uri="{BB962C8B-B14F-4D97-AF65-F5344CB8AC3E}">
        <p14:creationId xmlns:p14="http://schemas.microsoft.com/office/powerpoint/2010/main" val="51261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5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25 ➗ 5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250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750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350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750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2500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2500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2500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5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5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5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5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35➗ 5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5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5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9D06C6E-B94F-D4AE-B9F5-BFC748F0622E}"/>
              </a:ext>
            </a:extLst>
          </p:cNvPr>
          <p:cNvSpPr txBox="1"/>
          <p:nvPr/>
        </p:nvSpPr>
        <p:spPr>
          <a:xfrm>
            <a:off x="5030296" y="227299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5 x Tables – Day 1</a:t>
            </a:r>
          </a:p>
        </p:txBody>
      </p:sp>
    </p:spTree>
    <p:extLst>
      <p:ext uri="{BB962C8B-B14F-4D97-AF65-F5344CB8AC3E}">
        <p14:creationId xmlns:p14="http://schemas.microsoft.com/office/powerpoint/2010/main" val="2718165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3588389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3669822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2604051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5626248"/>
            <a:ext cx="6858000" cy="12984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155792" y="5601280"/>
            <a:ext cx="4546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6</a:t>
            </a:r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 TIMES TABLE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DIVISION FACTS</a:t>
            </a:r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758471"/>
            <a:ext cx="925797" cy="70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3466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6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6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6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6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6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6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6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42 ➗ 6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6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66167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6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6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360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3600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720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420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960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480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3600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3600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6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6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6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6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6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42 ➗ 6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6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6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429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3588389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3669822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2604051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5626248"/>
            <a:ext cx="6858000" cy="12984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155792" y="5601280"/>
            <a:ext cx="4546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7</a:t>
            </a:r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 TIMES TABLE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DIVISION FACTS</a:t>
            </a:r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758471"/>
            <a:ext cx="925797" cy="70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9644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 ➗ 7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 ➗ 7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 42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77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210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49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77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21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210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7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7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7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7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7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49 ➗ 7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7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84➗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49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84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6824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 ➗ 7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 ➗ 7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 42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35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49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63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77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210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49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49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77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49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49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49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77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49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21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490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4900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840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420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770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210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560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4900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4900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7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7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7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7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7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49 ➗ 7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7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84➗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49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84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77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7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7867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3588389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3669822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2604051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5626248"/>
            <a:ext cx="6858000" cy="12984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155792" y="5601280"/>
            <a:ext cx="4546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2 TIMES TABLE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DIVISION FACTS</a:t>
            </a:r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758471"/>
            <a:ext cx="925797" cy="70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399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3588389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3669822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2604051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5626248"/>
            <a:ext cx="6858000" cy="12984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155792" y="5601280"/>
            <a:ext cx="4546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8</a:t>
            </a:r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 TIMES TABLE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DIVISION FACTS</a:t>
            </a:r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758471"/>
            <a:ext cx="925797" cy="70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069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8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8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32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8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8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8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8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8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8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64 ➗ 8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0600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8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8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32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160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320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560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640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720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880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960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160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8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8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8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8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8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8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64 ➗ 8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88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64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56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8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1551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3588389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3669822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2604051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5626248"/>
            <a:ext cx="6858000" cy="12984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155792" y="5601280"/>
            <a:ext cx="4546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9</a:t>
            </a:r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 TIMES TABLE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DIVISION FACTS</a:t>
            </a:r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758471"/>
            <a:ext cx="925797" cy="70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810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9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9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27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63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81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108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81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810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3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9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9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9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9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9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9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9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81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108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81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81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108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81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77307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9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9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54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45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27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63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81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99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108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108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99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81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63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810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180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270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3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630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720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810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1080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810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9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9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9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9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9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9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9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81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108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81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81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108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99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81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63 ➗ 9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62217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3588389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3669822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2604051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5626248"/>
            <a:ext cx="6858000" cy="12984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155792" y="5601280"/>
            <a:ext cx="4546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10</a:t>
            </a:r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 TIMES TABLE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DIVISION FACTS</a:t>
            </a:r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758471"/>
            <a:ext cx="925797" cy="70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189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10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10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500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50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90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=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700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500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4000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10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10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10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10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10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10=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10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100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100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100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40772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10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10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500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50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90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=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1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700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500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4000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10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10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10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10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10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10=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10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100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100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100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80 ➗ 10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94847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3588389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3669822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2604051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5626248"/>
            <a:ext cx="6858000" cy="12984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155792" y="5601280"/>
            <a:ext cx="4546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11</a:t>
            </a:r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 TIMES TABLE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DIVISION FACTS</a:t>
            </a:r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758471"/>
            <a:ext cx="925797" cy="70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961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 ➗ 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22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2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2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2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2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2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97530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11 ➗ 11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11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11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11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11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33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55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69295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77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99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Gill Sans MT" panose="020B0502020104020203" pitchFamily="34" charset="77"/>
                        </a:rPr>
                        <a:t>11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>
                          <a:latin typeface="Gill Sans MT" panose="020B0502020104020203" pitchFamily="34" charset="77"/>
                        </a:rPr>
                        <a:t> 11 = 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Gill Sans MT" panose="020B0502020104020203" pitchFamily="34" charset="77"/>
                        </a:rPr>
                        <a:t>12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Gill Sans MT" panose="020B0502020104020203" pitchFamily="34" charset="77"/>
                        </a:rPr>
                        <a:t>11 </a:t>
                      </a:r>
                      <a:r>
                        <a:rPr lang="en-GB" sz="80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>
                          <a:latin typeface="Gill Sans MT" panose="020B0502020104020203" pitchFamily="34" charset="77"/>
                        </a:rPr>
                        <a:t> 11 = 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>
                          <a:latin typeface="Gill Sans MT" panose="020B0502020104020203" pitchFamily="34" charset="77"/>
                        </a:rPr>
                        <a:t> 11 = 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>
                          <a:latin typeface="Gill Sans MT" panose="020B0502020104020203" pitchFamily="34" charset="77"/>
                        </a:rPr>
                        <a:t> 11 = 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3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44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5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6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77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8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163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32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1210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32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1320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32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32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32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220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1320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1210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9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660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770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880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11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11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11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11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11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77 ➗ 11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88 ➗ 11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99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121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132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77➗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88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99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121➗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132➗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77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88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99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59" y="2353366"/>
          <a:ext cx="1568777" cy="15091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64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702340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121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132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77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88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08040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11 ➗ 11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11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11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11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55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66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11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22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33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44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55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69295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66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77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88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99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99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121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Gill Sans MT" panose="020B0502020104020203" pitchFamily="34" charset="77"/>
                        </a:rPr>
                        <a:t>11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132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Gill Sans MT" panose="020B0502020104020203" pitchFamily="34" charset="77"/>
                        </a:rPr>
                        <a:t>12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>
                          <a:latin typeface="Gill Sans MT" panose="020B0502020104020203" pitchFamily="34" charset="77"/>
                        </a:rPr>
                        <a:t>11 </a:t>
                      </a:r>
                      <a:r>
                        <a:rPr lang="en-GB" sz="80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>
                          <a:latin typeface="Gill Sans MT" panose="020B0502020104020203" pitchFamily="34" charset="77"/>
                        </a:rPr>
                        <a:t> 11 = 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22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33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3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44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55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5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66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6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77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77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88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8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163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32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1210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32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1320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32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32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326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220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1320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330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1320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1210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990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9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1210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550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660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1210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770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880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440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11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11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11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11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11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77 ➗ 11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88 ➗ 11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99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121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132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77➗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88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99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121➗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132➗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77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88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99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59" y="2353366"/>
          <a:ext cx="1568777" cy="15091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64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702340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110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121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132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77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88 ➗ 11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93521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3588389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3669822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2604051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5626248"/>
            <a:ext cx="6858000" cy="12984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155792" y="5601280"/>
            <a:ext cx="4546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12 TIMES TABLE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DIVISION FACTS</a:t>
            </a:r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758471"/>
            <a:ext cx="925797" cy="70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54272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12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12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36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4</a:t>
                      </a:r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6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84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8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108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9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8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84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6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2024340" cy="15073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804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90629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1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720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1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840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1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960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1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1080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1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2024340" cy="15496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804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90629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99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1320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99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1440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99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99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99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5"/>
          <a:ext cx="1879423" cy="15279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800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141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558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558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2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558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558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4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558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49"/>
          <a:ext cx="1907975" cy="1520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377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5419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720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7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8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9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8022358"/>
          <a:ext cx="1989496" cy="1520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8800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9069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1440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5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12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12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12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12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12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84 ➗ 12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96 ➗ 12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108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132➗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Gill Sans MT" panose="020B0502020104020203" pitchFamily="34" charset="77"/>
                        </a:rPr>
                        <a:t>144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Gill Sans MT" panose="020B0502020104020203" pitchFamily="34" charset="77"/>
                        </a:rPr>
                        <a:t>84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Gill Sans MT" panose="020B0502020104020203" pitchFamily="34" charset="77"/>
                        </a:rPr>
                        <a:t>96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Gill Sans MT" panose="020B0502020104020203" pitchFamily="34" charset="77"/>
                        </a:rPr>
                        <a:t>108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Gill Sans MT" panose="020B0502020104020203" pitchFamily="34" charset="77"/>
                        </a:rPr>
                        <a:t>120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132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144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84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96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108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132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144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84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96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403480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12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12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72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24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2</a:t>
                      </a:r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36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48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4</a:t>
                      </a:r>
                      <a:endParaRPr lang="en-GB" sz="11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72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6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84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96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8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108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132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144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144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132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4287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108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9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96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8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84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72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6</a:t>
                      </a:r>
                      <a:endParaRPr lang="en-GB" sz="12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2024340" cy="15073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804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90629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1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720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1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840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1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960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1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1080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1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2024340" cy="15496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1804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90629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99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1320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99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1440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99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99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9925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5"/>
          <a:ext cx="1879423" cy="15279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800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141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558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558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240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2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558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558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480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4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558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600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49"/>
          <a:ext cx="1907975" cy="1520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5377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5419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latin typeface="Gill Sans MT" panose="020B0502020104020203" pitchFamily="34" charset="77"/>
                        </a:rPr>
                        <a:t>720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840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7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960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8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1080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7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Gill Sans MT" panose="020B0502020104020203" pitchFamily="34" charset="77"/>
                        </a:rPr>
                        <a:t>9</a:t>
                      </a:r>
                      <a:r>
                        <a:rPr lang="en-GB" sz="11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562574" y="8022358"/>
          <a:ext cx="1989496" cy="15205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8800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9069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1320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1440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1440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2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41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600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8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Gill Sans MT" panose="020B0502020104020203" pitchFamily="34" charset="77"/>
                        </a:rPr>
                        <a:t>5</a:t>
                      </a:r>
                      <a:r>
                        <a:rPr lang="en-GB" sz="12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12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12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12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12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12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84 ➗ 12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96 ➗ 12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108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latin typeface="Gill Sans MT" panose="020B0502020104020203" pitchFamily="34" charset="77"/>
                        </a:rPr>
                        <a:t>132➗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Gill Sans MT" panose="020B0502020104020203" pitchFamily="34" charset="77"/>
                        </a:rPr>
                        <a:t>144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Gill Sans MT" panose="020B0502020104020203" pitchFamily="34" charset="77"/>
                        </a:rPr>
                        <a:t>84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Gill Sans MT" panose="020B0502020104020203" pitchFamily="34" charset="77"/>
                        </a:rPr>
                        <a:t>96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Gill Sans MT" panose="020B0502020104020203" pitchFamily="34" charset="77"/>
                        </a:rPr>
                        <a:t>108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latin typeface="Gill Sans MT" panose="020B0502020104020203" pitchFamily="34" charset="77"/>
                        </a:rPr>
                        <a:t>120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51326" cy="15280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567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9452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560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132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560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144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560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84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560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96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560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108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128734" y="2353366"/>
          <a:ext cx="1486284" cy="15091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087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6540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120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132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144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84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301829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latin typeface="Gill Sans MT" panose="020B0502020104020203" pitchFamily="34" charset="77"/>
                        </a:rPr>
                        <a:t>96 ➗ 12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1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412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5F99A8-DEC5-E780-8B95-D6BB01783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204A2D1-E8BF-BA67-D761-741E884B59DF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B9D15B3B-4503-26E4-FDF6-3967D2AD9207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 ➗ 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51B479B8-FB4B-F0F8-587B-7510E8C3214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C69127D4-E716-C183-C01D-87C34C3E3F1F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8FE21843-3B97-EDAE-5AC7-D9CFA898E2AF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BFC5076-59AE-81EB-9A53-47D3560B028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9A0D95A8-3A23-8935-D83A-4F50CCC5165D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40D8AF22-3AF2-B99C-4345-669DAD1FC1E7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8CB1E837-5F3D-2A38-80F7-0911FDE73930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C0368BC7-EDF1-42DE-1B12-0F10E27F4D35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22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3AD5BB7C-4287-0384-2C5D-45AE7480A0CC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5CC93BCF-6C09-64C6-2C84-336E3E8EA564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D23045D0-EB1B-AE42-CCB3-2EBFE78D3B51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240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7D4AF78F-F562-A860-D55E-4A4E9E4167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42727BC8-D85E-87D6-92D7-04E16C98FF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9830B087-E0E2-4322-BF85-A949A5E6B3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FE046429-BF0E-01A7-C0A1-541C72C588C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F70EAFC0-76F1-C73D-D83E-BB4059D4DD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2114F1B5-87F9-B413-4E2F-EFD8D738D79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140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240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FE83F1C4-FE08-4E92-D918-448DB49FD17A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160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97F9555C-1A5C-088D-4A29-5920CD012A67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2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BBCBA8B-8FA3-86E7-6C96-25D0EB6F3974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6AA69FC-7149-E658-5193-D2F6B369836D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58AE40-510C-1E46-6488-D7A1CF8C143E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185BC87-EE1F-BEA0-C77D-7CD58B913EDB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3F990481-EF05-5260-9C53-EE386270DF4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BF793F5C-AC41-E1F8-DA39-6BD08AAA17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533C705-E117-E609-C4FB-3FDFD21E52A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1BCBE3FC-46C6-A913-6C0A-4DC3FDF6D1E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930EA6B-AF75-D521-74CA-0E256BD421D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53300A3-E3B2-72B6-92E6-8F59185BED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D89B0048-97B9-6B30-11B2-8A6A188A2A78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2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D513B4B-3B58-0B43-97A1-4F3D40D60D4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D721C066-80B6-150C-4745-73189EE03B5E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2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A27CEA3B-5DC5-9CDF-5950-6D170C16460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6EE2F838-6800-EE40-79BB-10AD720EE500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2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7ED5A735-6A51-D6E8-3325-E827980900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17FEE1FF-4EFD-DD7D-2B40-A7C053529C51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2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C1445EFF-21E8-33DD-80E6-F5EFAF2EC1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E570849E-F7EC-3C6E-D722-12A0CC48A124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2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FEAF8175-0FCD-B329-0931-D606FF9C6C7C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5DE42926-778A-0C84-4D76-8D5212B094A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22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67CC748D-05F7-23D7-7FB7-7446BBD0137E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14 ➗ 2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8962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3588389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3669822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2604051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5626248"/>
            <a:ext cx="6858000" cy="12984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155792" y="5601280"/>
            <a:ext cx="4546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3</a:t>
            </a:r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 TIMES TABLE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DIVISION FACTS</a:t>
            </a:r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758471"/>
            <a:ext cx="925797" cy="70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524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3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3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33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0245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33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3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3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3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3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3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3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3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0017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3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3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18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9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4</a:t>
                      </a:r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27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33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0245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33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24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33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36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330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150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50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270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1800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150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5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210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60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240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1800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40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300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2700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3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3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3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3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3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3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3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33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11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27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8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7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30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10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12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21 ➗ 3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Gill Sans MT" panose="020B0502020104020203" pitchFamily="34" charset="77"/>
                        </a:rPr>
                        <a:t>9</a:t>
                      </a:r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7169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D0C580E-7F5A-09D1-C711-93AB9CC23831}"/>
              </a:ext>
            </a:extLst>
          </p:cNvPr>
          <p:cNvSpPr/>
          <p:nvPr/>
        </p:nvSpPr>
        <p:spPr>
          <a:xfrm>
            <a:off x="0" y="3588389"/>
            <a:ext cx="6858000" cy="1446550"/>
          </a:xfrm>
          <a:prstGeom prst="rect">
            <a:avLst/>
          </a:prstGeom>
          <a:solidFill>
            <a:srgbClr val="7030A0">
              <a:alpha val="41961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483D1F-C9B0-21F0-6A31-57D0D48E8CF0}"/>
              </a:ext>
            </a:extLst>
          </p:cNvPr>
          <p:cNvSpPr/>
          <p:nvPr/>
        </p:nvSpPr>
        <p:spPr>
          <a:xfrm>
            <a:off x="1221263" y="3669822"/>
            <a:ext cx="2813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DIVISION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rial Black" panose="020B0604020202020204" pitchFamily="34" charset="0"/>
              </a:rPr>
              <a:t>MASTER</a:t>
            </a:r>
          </a:p>
        </p:txBody>
      </p:sp>
      <p:pic>
        <p:nvPicPr>
          <p:cNvPr id="7" name="Picture 6" descr="Cartoon character in a garment&#10;&#10;Description automatically generated">
            <a:extLst>
              <a:ext uri="{FF2B5EF4-FFF2-40B4-BE49-F238E27FC236}">
                <a16:creationId xmlns:a16="http://schemas.microsoft.com/office/drawing/2014/main" id="{EA5950A8-7FEC-FA6E-BDF0-033825D981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232" t="18163" r="31405" b="19390"/>
          <a:stretch/>
        </p:blipFill>
        <p:spPr>
          <a:xfrm>
            <a:off x="4591878" y="2604051"/>
            <a:ext cx="2266122" cy="30043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FE7D3B-6BE5-D5A6-02A2-EE246002B366}"/>
              </a:ext>
            </a:extLst>
          </p:cNvPr>
          <p:cNvSpPr txBox="1"/>
          <p:nvPr/>
        </p:nvSpPr>
        <p:spPr>
          <a:xfrm>
            <a:off x="2731803" y="9624512"/>
            <a:ext cx="1636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2023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BCD906-1214-516E-EE72-BEFB48A721E2}"/>
              </a:ext>
            </a:extLst>
          </p:cNvPr>
          <p:cNvSpPr/>
          <p:nvPr/>
        </p:nvSpPr>
        <p:spPr>
          <a:xfrm>
            <a:off x="0" y="5626248"/>
            <a:ext cx="6858000" cy="1298471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1FEB70-2795-A6DF-C16F-9FE3B1046BF6}"/>
              </a:ext>
            </a:extLst>
          </p:cNvPr>
          <p:cNvSpPr/>
          <p:nvPr/>
        </p:nvSpPr>
        <p:spPr>
          <a:xfrm>
            <a:off x="1155792" y="5601280"/>
            <a:ext cx="454643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4</a:t>
            </a:r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 TIMES TABLE </a:t>
            </a:r>
          </a:p>
          <a:p>
            <a:pPr algn="ctr"/>
            <a:r>
              <a:rPr lang="en-GB" sz="4000" b="1" cap="none" spc="0" dirty="0">
                <a:ln w="0"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ill Sans MT" panose="020B0502020104020203" pitchFamily="34" charset="77"/>
                <a:cs typeface="ADLaM Display" panose="020F0502020204030204" pitchFamily="34" charset="0"/>
              </a:rPr>
              <a:t>DIVISION FACTS</a:t>
            </a:r>
          </a:p>
        </p:txBody>
      </p:sp>
      <p:pic>
        <p:nvPicPr>
          <p:cNvPr id="17" name="Picture 16" descr="A logo with a cartoon character&#10;&#10;Description automatically generated">
            <a:extLst>
              <a:ext uri="{FF2B5EF4-FFF2-40B4-BE49-F238E27FC236}">
                <a16:creationId xmlns:a16="http://schemas.microsoft.com/office/drawing/2014/main" id="{AC2F25D2-2349-A5F3-82DA-0ECCC846FD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101" y="2758471"/>
            <a:ext cx="925797" cy="70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647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CE55C9E-120E-1C20-A445-00D702EC5AF9}"/>
              </a:ext>
            </a:extLst>
          </p:cNvPr>
          <p:cNvSpPr txBox="1"/>
          <p:nvPr/>
        </p:nvSpPr>
        <p:spPr>
          <a:xfrm>
            <a:off x="2731803" y="9644390"/>
            <a:ext cx="1627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77"/>
              </a:rPr>
              <a:t>Vocabulary Ninja © 2024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770C2273-F832-2AFD-6FB7-5F3DEFB5CB12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 ➗ 4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4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5" name="Table 8">
            <a:extLst>
              <a:ext uri="{FF2B5EF4-FFF2-40B4-BE49-F238E27FC236}">
                <a16:creationId xmlns:a16="http://schemas.microsoft.com/office/drawing/2014/main" id="{D9596FBB-8CA3-6697-63C0-58F49792D1FD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70200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6" name="Table 8">
            <a:extLst>
              <a:ext uri="{FF2B5EF4-FFF2-40B4-BE49-F238E27FC236}">
                <a16:creationId xmlns:a16="http://schemas.microsoft.com/office/drawing/2014/main" id="{622A09D5-4CB7-EE5A-FA00-669011CD8341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70200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17" name="Table 8">
            <a:extLst>
              <a:ext uri="{FF2B5EF4-FFF2-40B4-BE49-F238E27FC236}">
                <a16:creationId xmlns:a16="http://schemas.microsoft.com/office/drawing/2014/main" id="{E940391A-F33C-7F10-F96B-90A1E3D74830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470200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16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3" name="Table 8">
            <a:extLst>
              <a:ext uri="{FF2B5EF4-FFF2-40B4-BE49-F238E27FC236}">
                <a16:creationId xmlns:a16="http://schemas.microsoft.com/office/drawing/2014/main" id="{113CFB85-5681-5B9B-A895-E59C59F0EF9F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4246308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4" name="Table 8">
            <a:extLst>
              <a:ext uri="{FF2B5EF4-FFF2-40B4-BE49-F238E27FC236}">
                <a16:creationId xmlns:a16="http://schemas.microsoft.com/office/drawing/2014/main" id="{694E2784-CB3C-89B0-35BA-733001287239}"/>
              </a:ext>
            </a:extLst>
          </p:cNvPr>
          <p:cNvGraphicFramePr>
            <a:graphicFrameLocks noGrp="1"/>
          </p:cNvGraphicFramePr>
          <p:nvPr/>
        </p:nvGraphicFramePr>
        <p:xfrm>
          <a:off x="259770" y="6134362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6" name="Table 8">
            <a:extLst>
              <a:ext uri="{FF2B5EF4-FFF2-40B4-BE49-F238E27FC236}">
                <a16:creationId xmlns:a16="http://schemas.microsoft.com/office/drawing/2014/main" id="{59744A08-1CEC-0EAA-5D98-5255F08A7F13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4246289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3463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7589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7" name="Table 8">
            <a:extLst>
              <a:ext uri="{FF2B5EF4-FFF2-40B4-BE49-F238E27FC236}">
                <a16:creationId xmlns:a16="http://schemas.microsoft.com/office/drawing/2014/main" id="{5596FD86-277C-3EDA-B33D-41A1732470D8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4246289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9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28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8" name="Table 8">
            <a:extLst>
              <a:ext uri="{FF2B5EF4-FFF2-40B4-BE49-F238E27FC236}">
                <a16:creationId xmlns:a16="http://schemas.microsoft.com/office/drawing/2014/main" id="{E2E1999C-2D0E-254A-1879-63F72F4943D3}"/>
              </a:ext>
            </a:extLst>
          </p:cNvPr>
          <p:cNvGraphicFramePr>
            <a:graphicFrameLocks noGrp="1"/>
          </p:cNvGraphicFramePr>
          <p:nvPr/>
        </p:nvGraphicFramePr>
        <p:xfrm>
          <a:off x="5096214" y="4246289"/>
          <a:ext cx="1518804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209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596706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44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1" name="Table 8">
            <a:extLst>
              <a:ext uri="{FF2B5EF4-FFF2-40B4-BE49-F238E27FC236}">
                <a16:creationId xmlns:a16="http://schemas.microsoft.com/office/drawing/2014/main" id="{979D05F9-2E11-3FF8-B14B-D0F90A2409C2}"/>
              </a:ext>
            </a:extLst>
          </p:cNvPr>
          <p:cNvGraphicFramePr>
            <a:graphicFrameLocks noGrp="1"/>
          </p:cNvGraphicFramePr>
          <p:nvPr/>
        </p:nvGraphicFramePr>
        <p:xfrm>
          <a:off x="2457483" y="6131094"/>
          <a:ext cx="1962730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401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8713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2" name="Table 8">
            <a:extLst>
              <a:ext uri="{FF2B5EF4-FFF2-40B4-BE49-F238E27FC236}">
                <a16:creationId xmlns:a16="http://schemas.microsoft.com/office/drawing/2014/main" id="{78FC228A-0DA6-38C8-F42D-A8AE3E1341BE}"/>
              </a:ext>
            </a:extLst>
          </p:cNvPr>
          <p:cNvGraphicFramePr>
            <a:graphicFrameLocks noGrp="1"/>
          </p:cNvGraphicFramePr>
          <p:nvPr/>
        </p:nvGraphicFramePr>
        <p:xfrm>
          <a:off x="4655196" y="6134362"/>
          <a:ext cx="195982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2411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7741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solidFill>
                          <a:srgbClr val="FF0000"/>
                        </a:solidFill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3" name="Table 8">
            <a:extLst>
              <a:ext uri="{FF2B5EF4-FFF2-40B4-BE49-F238E27FC236}">
                <a16:creationId xmlns:a16="http://schemas.microsoft.com/office/drawing/2014/main" id="{FED8DFE3-B9EB-63E5-0481-F2DE5FF5BFF5}"/>
              </a:ext>
            </a:extLst>
          </p:cNvPr>
          <p:cNvGraphicFramePr>
            <a:graphicFrameLocks noGrp="1"/>
          </p:cNvGraphicFramePr>
          <p:nvPr/>
        </p:nvGraphicFramePr>
        <p:xfrm>
          <a:off x="324504" y="8022416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pic>
        <p:nvPicPr>
          <p:cNvPr id="58" name="Picture 57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B3D425-C2A8-AFE3-0F96-F147F4E9ED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5" t="9133" r="79732" b="73957"/>
          <a:stretch/>
        </p:blipFill>
        <p:spPr>
          <a:xfrm>
            <a:off x="260204" y="198410"/>
            <a:ext cx="1085186" cy="289931"/>
          </a:xfrm>
          <a:prstGeom prst="rect">
            <a:avLst/>
          </a:prstGeom>
        </p:spPr>
      </p:pic>
      <p:pic>
        <p:nvPicPr>
          <p:cNvPr id="59" name="Picture 58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6A8A05-778A-8FE0-167B-32C1D679D4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26043" r="80382" b="57046"/>
          <a:stretch/>
        </p:blipFill>
        <p:spPr>
          <a:xfrm>
            <a:off x="275072" y="2121024"/>
            <a:ext cx="1020886" cy="289931"/>
          </a:xfrm>
          <a:prstGeom prst="rect">
            <a:avLst/>
          </a:prstGeom>
        </p:spPr>
      </p:pic>
      <p:pic>
        <p:nvPicPr>
          <p:cNvPr id="60" name="Picture 59" descr="Shape&#10;&#10;Description automatically generated with medium confidence">
            <a:extLst>
              <a:ext uri="{FF2B5EF4-FFF2-40B4-BE49-F238E27FC236}">
                <a16:creationId xmlns:a16="http://schemas.microsoft.com/office/drawing/2014/main" id="{3132145D-D7A1-BD40-2436-0A4BEC155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1" t="55528" r="80383" b="27561"/>
          <a:stretch/>
        </p:blipFill>
        <p:spPr>
          <a:xfrm>
            <a:off x="282506" y="5889034"/>
            <a:ext cx="1020886" cy="289932"/>
          </a:xfrm>
          <a:prstGeom prst="rect">
            <a:avLst/>
          </a:prstGeom>
        </p:spPr>
      </p:pic>
      <p:pic>
        <p:nvPicPr>
          <p:cNvPr id="61" name="Picture 60" descr="Shape&#10;&#10;Description automatically generated with medium confidence">
            <a:extLst>
              <a:ext uri="{FF2B5EF4-FFF2-40B4-BE49-F238E27FC236}">
                <a16:creationId xmlns:a16="http://schemas.microsoft.com/office/drawing/2014/main" id="{7107E8D4-8150-7F05-AF97-80F3A1EC63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32" t="42087" r="81102" b="45339"/>
          <a:stretch/>
        </p:blipFill>
        <p:spPr>
          <a:xfrm>
            <a:off x="282506" y="4032558"/>
            <a:ext cx="971454" cy="215590"/>
          </a:xfrm>
          <a:prstGeom prst="rect">
            <a:avLst/>
          </a:prstGeom>
        </p:spPr>
      </p:pic>
      <p:pic>
        <p:nvPicPr>
          <p:cNvPr id="62" name="Picture 6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C954C7F-1D6F-40A9-14C3-C2E56E7B4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03" t="72947" r="81031" b="14478"/>
          <a:stretch/>
        </p:blipFill>
        <p:spPr>
          <a:xfrm>
            <a:off x="292354" y="7814259"/>
            <a:ext cx="971454" cy="215591"/>
          </a:xfrm>
          <a:prstGeom prst="rect">
            <a:avLst/>
          </a:prstGeom>
        </p:spPr>
      </p:pic>
      <p:graphicFrame>
        <p:nvGraphicFramePr>
          <p:cNvPr id="63" name="Table 8">
            <a:extLst>
              <a:ext uri="{FF2B5EF4-FFF2-40B4-BE49-F238E27FC236}">
                <a16:creationId xmlns:a16="http://schemas.microsoft.com/office/drawing/2014/main" id="{3CEFEFB6-09DF-6082-6A17-2D0328D54B11}"/>
              </a:ext>
            </a:extLst>
          </p:cNvPr>
          <p:cNvGraphicFramePr>
            <a:graphicFrameLocks noGrp="1"/>
          </p:cNvGraphicFramePr>
          <p:nvPr/>
        </p:nvGraphicFramePr>
        <p:xfrm>
          <a:off x="2480000" y="8029850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1200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70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Gill Sans MT" panose="020B0502020104020203" pitchFamily="34" charset="77"/>
                        </a:rPr>
                        <a:t>8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64" name="Table 8">
            <a:extLst>
              <a:ext uri="{FF2B5EF4-FFF2-40B4-BE49-F238E27FC236}">
                <a16:creationId xmlns:a16="http://schemas.microsoft.com/office/drawing/2014/main" id="{57952E38-F6A0-0DD3-5D67-139044D39DBC}"/>
              </a:ext>
            </a:extLst>
          </p:cNvPr>
          <p:cNvGraphicFramePr>
            <a:graphicFrameLocks noGrp="1"/>
          </p:cNvGraphicFramePr>
          <p:nvPr/>
        </p:nvGraphicFramePr>
        <p:xfrm>
          <a:off x="4654074" y="8022359"/>
          <a:ext cx="189799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48264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849731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300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160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800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___ </a:t>
                      </a:r>
                      <a:r>
                        <a:rPr lang="en-GB" sz="900" dirty="0">
                          <a:latin typeface="Gill Sans MT" panose="020B0502020104020203" pitchFamily="34" charset="77"/>
                        </a:rPr>
                        <a:t>➗</a:t>
                      </a:r>
                      <a:r>
                        <a:rPr lang="en-GB" sz="1400" dirty="0">
                          <a:latin typeface="Gill Sans MT" panose="020B0502020104020203" pitchFamily="34" charset="77"/>
                        </a:rPr>
                        <a:t>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Gill Sans MT" panose="020B0502020104020203" pitchFamily="34" charset="77"/>
                        </a:rPr>
                        <a:t>400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sp>
        <p:nvSpPr>
          <p:cNvPr id="65" name="TextBox 64">
            <a:extLst>
              <a:ext uri="{FF2B5EF4-FFF2-40B4-BE49-F238E27FC236}">
                <a16:creationId xmlns:a16="http://schemas.microsoft.com/office/drawing/2014/main" id="{65138826-F1AB-6EE4-F062-5B5848720E29}"/>
              </a:ext>
            </a:extLst>
          </p:cNvPr>
          <p:cNvSpPr txBox="1"/>
          <p:nvPr/>
        </p:nvSpPr>
        <p:spPr>
          <a:xfrm>
            <a:off x="5069104" y="229292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4 x Tables – Day 1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EB18A19-2D41-87BF-3E5E-4BB82AD57410}"/>
              </a:ext>
            </a:extLst>
          </p:cNvPr>
          <p:cNvCxnSpPr/>
          <p:nvPr/>
        </p:nvCxnSpPr>
        <p:spPr>
          <a:xfrm>
            <a:off x="0" y="2075845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0CD415-49D5-2ABD-258F-6C36D2E83871}"/>
              </a:ext>
            </a:extLst>
          </p:cNvPr>
          <p:cNvCxnSpPr/>
          <p:nvPr/>
        </p:nvCxnSpPr>
        <p:spPr>
          <a:xfrm>
            <a:off x="-3" y="3971402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2FF3000-7B91-8CEC-2FD5-2581666AAFD3}"/>
              </a:ext>
            </a:extLst>
          </p:cNvPr>
          <p:cNvCxnSpPr/>
          <p:nvPr/>
        </p:nvCxnSpPr>
        <p:spPr>
          <a:xfrm>
            <a:off x="0" y="5851934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C3B4AA1-F65A-DAFC-8CD2-7E2F96EED97E}"/>
              </a:ext>
            </a:extLst>
          </p:cNvPr>
          <p:cNvCxnSpPr/>
          <p:nvPr/>
        </p:nvCxnSpPr>
        <p:spPr>
          <a:xfrm>
            <a:off x="3" y="7732466"/>
            <a:ext cx="68580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3" name="Picture 22" descr="A cartoon character holding a sword&#10;&#10;Description automatically generated with low confidence">
            <a:extLst>
              <a:ext uri="{FF2B5EF4-FFF2-40B4-BE49-F238E27FC236}">
                <a16:creationId xmlns:a16="http://schemas.microsoft.com/office/drawing/2014/main" id="{E34EBDFE-6311-9214-4DB3-B41CF1D76A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50" t="18962" r="29130" b="19275"/>
          <a:stretch/>
        </p:blipFill>
        <p:spPr>
          <a:xfrm>
            <a:off x="1303391" y="224264"/>
            <a:ext cx="226553" cy="253458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9A48DAE8-AA37-3BD8-79BC-88207AD3D9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966" t="19150" r="35370" b="19838"/>
          <a:stretch/>
        </p:blipFill>
        <p:spPr>
          <a:xfrm>
            <a:off x="1337233" y="2115937"/>
            <a:ext cx="158867" cy="2522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5600395-8B42-AE34-A43A-585195691A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721" t="19269" r="32407" b="19427"/>
          <a:stretch/>
        </p:blipFill>
        <p:spPr>
          <a:xfrm>
            <a:off x="1302536" y="4000518"/>
            <a:ext cx="227408" cy="257029"/>
          </a:xfrm>
          <a:prstGeom prst="rect">
            <a:avLst/>
          </a:prstGeom>
        </p:spPr>
      </p:pic>
      <p:pic>
        <p:nvPicPr>
          <p:cNvPr id="29" name="Picture 28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72FD637E-FA92-2F67-C6E1-5831AC1D082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4835" t="19533" r="35370" b="17928"/>
          <a:stretch/>
        </p:blipFill>
        <p:spPr>
          <a:xfrm>
            <a:off x="1368425" y="5873647"/>
            <a:ext cx="161519" cy="26173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80CC8B6-3983-0F6D-A5EE-40313D766F1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2120" t="20822" r="33735" b="20456"/>
          <a:stretch/>
        </p:blipFill>
        <p:spPr>
          <a:xfrm>
            <a:off x="1337233" y="7774043"/>
            <a:ext cx="192674" cy="255808"/>
          </a:xfrm>
          <a:prstGeom prst="rect">
            <a:avLst/>
          </a:prstGeom>
        </p:spPr>
      </p:pic>
      <p:pic>
        <p:nvPicPr>
          <p:cNvPr id="44" name="Picture 43" descr="Logo, icon&#10;&#10;Description automatically generated">
            <a:extLst>
              <a:ext uri="{FF2B5EF4-FFF2-40B4-BE49-F238E27FC236}">
                <a16:creationId xmlns:a16="http://schemas.microsoft.com/office/drawing/2014/main" id="{C7084227-3660-335A-90F0-44D1BECDD2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291979"/>
            <a:ext cx="216582" cy="165832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E08AE260-3253-CC23-F076-1329B718EB4A}"/>
              </a:ext>
            </a:extLst>
          </p:cNvPr>
          <p:cNvSpPr txBox="1"/>
          <p:nvPr/>
        </p:nvSpPr>
        <p:spPr>
          <a:xfrm>
            <a:off x="5056587" y="2106547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4 x Tables – Day 1</a:t>
            </a:r>
          </a:p>
        </p:txBody>
      </p:sp>
      <p:pic>
        <p:nvPicPr>
          <p:cNvPr id="46" name="Picture 45" descr="Logo, icon&#10;&#10;Description automatically generated">
            <a:extLst>
              <a:ext uri="{FF2B5EF4-FFF2-40B4-BE49-F238E27FC236}">
                <a16:creationId xmlns:a16="http://schemas.microsoft.com/office/drawing/2014/main" id="{C84EE2E0-3608-8450-3F05-5E85A62BA3A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4244" y="2169234"/>
            <a:ext cx="216582" cy="1658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C392ED40-5818-2EE7-82EC-90D675CBDD14}"/>
              </a:ext>
            </a:extLst>
          </p:cNvPr>
          <p:cNvSpPr txBox="1"/>
          <p:nvPr/>
        </p:nvSpPr>
        <p:spPr>
          <a:xfrm>
            <a:off x="5046738" y="3998705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4 x Tables – Day 1</a:t>
            </a:r>
          </a:p>
        </p:txBody>
      </p:sp>
      <p:pic>
        <p:nvPicPr>
          <p:cNvPr id="49" name="Picture 48" descr="Logo, icon&#10;&#10;Description automatically generated">
            <a:extLst>
              <a:ext uri="{FF2B5EF4-FFF2-40B4-BE49-F238E27FC236}">
                <a16:creationId xmlns:a16="http://schemas.microsoft.com/office/drawing/2014/main" id="{0C5A04D4-093D-F156-AAFF-EED99CF589A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4395" y="4061392"/>
            <a:ext cx="216582" cy="165832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BFD6C605-7C30-E31C-E1AC-04A744FC5932}"/>
              </a:ext>
            </a:extLst>
          </p:cNvPr>
          <p:cNvSpPr txBox="1"/>
          <p:nvPr/>
        </p:nvSpPr>
        <p:spPr>
          <a:xfrm>
            <a:off x="5036889" y="5893884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4 x Tables – Day 1</a:t>
            </a:r>
          </a:p>
        </p:txBody>
      </p:sp>
      <p:pic>
        <p:nvPicPr>
          <p:cNvPr id="51" name="Picture 50" descr="Logo, icon&#10;&#10;Description automatically generated">
            <a:extLst>
              <a:ext uri="{FF2B5EF4-FFF2-40B4-BE49-F238E27FC236}">
                <a16:creationId xmlns:a16="http://schemas.microsoft.com/office/drawing/2014/main" id="{A7669F42-BB9D-F560-971C-51060EBE92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4546" y="5956571"/>
            <a:ext cx="216582" cy="165832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7175ABCC-23D5-AB7D-DF65-01931004C693}"/>
              </a:ext>
            </a:extLst>
          </p:cNvPr>
          <p:cNvSpPr txBox="1"/>
          <p:nvPr/>
        </p:nvSpPr>
        <p:spPr>
          <a:xfrm>
            <a:off x="5069104" y="7778670"/>
            <a:ext cx="1404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Gill Sans MT" panose="020B0502020104020203" pitchFamily="34" charset="77"/>
              </a:rPr>
              <a:t>4 x Tables – Day 1</a:t>
            </a:r>
          </a:p>
        </p:txBody>
      </p: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4673583A-2724-CFAD-3049-A27645DFF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26761" y="7841357"/>
            <a:ext cx="216582" cy="165832"/>
          </a:xfrm>
          <a:prstGeom prst="rect">
            <a:avLst/>
          </a:prstGeom>
        </p:spPr>
      </p:pic>
      <p:graphicFrame>
        <p:nvGraphicFramePr>
          <p:cNvPr id="2" name="Table 8">
            <a:extLst>
              <a:ext uri="{FF2B5EF4-FFF2-40B4-BE49-F238E27FC236}">
                <a16:creationId xmlns:a16="http://schemas.microsoft.com/office/drawing/2014/main" id="{240124B8-A90C-86C1-77C0-EBBDB8B606A8}"/>
              </a:ext>
            </a:extLst>
          </p:cNvPr>
          <p:cNvGraphicFramePr>
            <a:graphicFrameLocks noGrp="1"/>
          </p:cNvGraphicFramePr>
          <p:nvPr/>
        </p:nvGraphicFramePr>
        <p:xfrm>
          <a:off x="259769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4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4 =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3" name="Table 8">
            <a:extLst>
              <a:ext uri="{FF2B5EF4-FFF2-40B4-BE49-F238E27FC236}">
                <a16:creationId xmlns:a16="http://schemas.microsoft.com/office/drawing/2014/main" id="{956707CF-EF90-22B3-087B-8B91B200CDA2}"/>
              </a:ext>
            </a:extLst>
          </p:cNvPr>
          <p:cNvGraphicFramePr>
            <a:graphicFrameLocks noGrp="1"/>
          </p:cNvGraphicFramePr>
          <p:nvPr/>
        </p:nvGraphicFramePr>
        <p:xfrm>
          <a:off x="1872666" y="2353367"/>
          <a:ext cx="1521052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0078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80974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4" name="Table 8">
            <a:extLst>
              <a:ext uri="{FF2B5EF4-FFF2-40B4-BE49-F238E27FC236}">
                <a16:creationId xmlns:a16="http://schemas.microsoft.com/office/drawing/2014/main" id="{CE8B361A-CA5A-A179-CFD7-C7D79CABF785}"/>
              </a:ext>
            </a:extLst>
          </p:cNvPr>
          <p:cNvGraphicFramePr>
            <a:graphicFrameLocks noGrp="1"/>
          </p:cNvGraphicFramePr>
          <p:nvPr/>
        </p:nvGraphicFramePr>
        <p:xfrm>
          <a:off x="3485563" y="2353367"/>
          <a:ext cx="1518805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837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9968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32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  <p:graphicFrame>
        <p:nvGraphicFramePr>
          <p:cNvPr id="5" name="Table 8">
            <a:extLst>
              <a:ext uri="{FF2B5EF4-FFF2-40B4-BE49-F238E27FC236}">
                <a16:creationId xmlns:a16="http://schemas.microsoft.com/office/drawing/2014/main" id="{005E4D5C-3D92-1135-D405-FA2B03D9EC5C}"/>
              </a:ext>
            </a:extLst>
          </p:cNvPr>
          <p:cNvGraphicFramePr>
            <a:graphicFrameLocks noGrp="1"/>
          </p:cNvGraphicFramePr>
          <p:nvPr/>
        </p:nvGraphicFramePr>
        <p:xfrm>
          <a:off x="5098460" y="2353367"/>
          <a:ext cx="1516558" cy="1524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7596">
                  <a:extLst>
                    <a:ext uri="{9D8B030D-6E8A-4147-A177-3AD203B41FA5}">
                      <a16:colId xmlns:a16="http://schemas.microsoft.com/office/drawing/2014/main" val="1654381628"/>
                    </a:ext>
                  </a:extLst>
                </a:gridCol>
                <a:gridCol w="678962">
                  <a:extLst>
                    <a:ext uri="{9D8B030D-6E8A-4147-A177-3AD203B41FA5}">
                      <a16:colId xmlns:a16="http://schemas.microsoft.com/office/drawing/2014/main" val="3062344421"/>
                    </a:ext>
                  </a:extLst>
                </a:gridCol>
              </a:tblGrid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807776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36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15668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44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738244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40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31985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latin typeface="Gill Sans MT" panose="020B0502020104020203" pitchFamily="34" charset="77"/>
                        </a:rPr>
                        <a:t>28 ➗ 4 =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Gill Sans MT" panose="020B0502020104020203" pitchFamily="34" charset="77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17850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87862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11182</TotalTime>
  <Words>10207</Words>
  <Application>Microsoft Macintosh PowerPoint</Application>
  <PresentationFormat>A4 Paper (210x297 mm)</PresentationFormat>
  <Paragraphs>3417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9" baseType="lpstr">
      <vt:lpstr>Arial</vt:lpstr>
      <vt:lpstr>Calibri</vt:lpstr>
      <vt:lpstr>Calibri Light</vt:lpstr>
      <vt:lpstr>Gill Sans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Andrew Jennings</cp:lastModifiedBy>
  <cp:revision>57</cp:revision>
  <dcterms:created xsi:type="dcterms:W3CDTF">2023-02-03T09:32:07Z</dcterms:created>
  <dcterms:modified xsi:type="dcterms:W3CDTF">2024-09-04T10:14:44Z</dcterms:modified>
</cp:coreProperties>
</file>