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82" r:id="rId4"/>
    <p:sldId id="281" r:id="rId5"/>
    <p:sldId id="271" r:id="rId6"/>
    <p:sldId id="273" r:id="rId7"/>
    <p:sldId id="274" r:id="rId8"/>
    <p:sldId id="275" r:id="rId9"/>
    <p:sldId id="276" r:id="rId10"/>
    <p:sldId id="272" r:id="rId11"/>
    <p:sldId id="277" r:id="rId12"/>
    <p:sldId id="278" r:id="rId13"/>
    <p:sldId id="279" r:id="rId14"/>
    <p:sldId id="280" r:id="rId15"/>
    <p:sldId id="289" r:id="rId16"/>
    <p:sldId id="291" r:id="rId17"/>
    <p:sldId id="290" r:id="rId18"/>
    <p:sldId id="292" r:id="rId19"/>
    <p:sldId id="293" r:id="rId20"/>
    <p:sldId id="284" r:id="rId21"/>
    <p:sldId id="294" r:id="rId22"/>
    <p:sldId id="285" r:id="rId23"/>
    <p:sldId id="286" r:id="rId24"/>
    <p:sldId id="287" r:id="rId25"/>
    <p:sldId id="288" r:id="rId2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5C0"/>
    <a:srgbClr val="00AEEE"/>
    <a:srgbClr val="C92405"/>
    <a:srgbClr val="DD2909"/>
    <a:srgbClr val="37D2EA"/>
    <a:srgbClr val="38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81"/>
    <p:restoredTop sz="94756"/>
  </p:normalViewPr>
  <p:slideViewPr>
    <p:cSldViewPr snapToGrid="0" snapToObjects="1">
      <p:cViewPr varScale="1">
        <p:scale>
          <a:sx n="63" d="100"/>
          <a:sy n="63" d="100"/>
        </p:scale>
        <p:origin x="1000" y="-392"/>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21093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2383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14683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389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29342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79893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43574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55987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44520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16297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27310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893067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85953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83559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5604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03952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57381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85497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12561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0229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96277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12800" y="0"/>
            <a:ext cx="15232066" cy="10160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717800" y="635000"/>
            <a:ext cx="12357100" cy="8238067"/>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533900" y="2603500"/>
            <a:ext cx="942975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6947"/>
            <a:ext cx="6057901" cy="4040705"/>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502400" y="886747"/>
            <a:ext cx="5867400" cy="3911601"/>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2374900" y="889000"/>
            <a:ext cx="11976100" cy="7984067"/>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8.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9.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Word of the Day…"/>
          <p:cNvSpPr txBox="1"/>
          <p:nvPr/>
        </p:nvSpPr>
        <p:spPr>
          <a:xfrm>
            <a:off x="219430" y="152303"/>
            <a:ext cx="12565940" cy="3180358"/>
          </a:xfrm>
          <a:prstGeom prst="rect">
            <a:avLst/>
          </a:prstGeom>
          <a:ln w="12700">
            <a:miter lim="400000"/>
          </a:ln>
          <a:effectLst>
            <a:outerShdw dist="254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12100" b="1">
                <a:solidFill>
                  <a:schemeClr val="accent5"/>
                </a:solidFill>
                <a:latin typeface="American Typewriter"/>
                <a:ea typeface="American Typewriter"/>
                <a:cs typeface="American Typewriter"/>
                <a:sym typeface="American Typewriter"/>
              </a:defRPr>
            </a:pPr>
            <a:r>
              <a:rPr dirty="0">
                <a:solidFill>
                  <a:srgbClr val="00AEEE"/>
                </a:solidFill>
                <a:latin typeface="Gill Sans MT" panose="020B0502020104020203" pitchFamily="34" charset="77"/>
              </a:rPr>
              <a:t>Word of the Day</a:t>
            </a:r>
            <a:endParaRPr lang="en-GB" dirty="0">
              <a:solidFill>
                <a:srgbClr val="00AEEE"/>
              </a:solidFill>
              <a:latin typeface="Gill Sans MT" panose="020B0502020104020203" pitchFamily="34" charset="77"/>
            </a:endParaRPr>
          </a:p>
          <a:p>
            <a:pPr algn="r">
              <a:defRPr sz="7900" b="1">
                <a:solidFill>
                  <a:schemeClr val="accent6"/>
                </a:solidFill>
                <a:latin typeface="American Typewriter"/>
                <a:ea typeface="American Typewriter"/>
                <a:cs typeface="American Typewriter"/>
                <a:sym typeface="American Typewriter"/>
              </a:defRPr>
            </a:pPr>
            <a:r>
              <a:rPr lang="en-GB" dirty="0">
                <a:solidFill>
                  <a:srgbClr val="0070C0"/>
                </a:solidFill>
                <a:latin typeface="Gill Sans MT" panose="020B0502020104020203" pitchFamily="34" charset="77"/>
              </a:rPr>
              <a:t>Summer Term 2022 </a:t>
            </a:r>
          </a:p>
        </p:txBody>
      </p:sp>
      <p:sp>
        <p:nvSpPr>
          <p:cNvPr id="121" name="'Words unlock the doors to a world of                                            understanding...'"/>
          <p:cNvSpPr txBox="1"/>
          <p:nvPr/>
        </p:nvSpPr>
        <p:spPr>
          <a:xfrm>
            <a:off x="3330609" y="9023736"/>
            <a:ext cx="9180945"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spcBef>
                <a:spcPts val="4200"/>
              </a:spcBef>
              <a:defRPr sz="3200">
                <a:latin typeface="Gill Sans SemiBold"/>
                <a:ea typeface="Gill Sans SemiBold"/>
                <a:cs typeface="Gill Sans SemiBold"/>
                <a:sym typeface="Gill Sans SemiBold"/>
              </a:defRPr>
            </a:pPr>
            <a:r>
              <a:rPr sz="2400" dirty="0">
                <a:latin typeface="Gill Sans MT" panose="020B0502020104020203" pitchFamily="34" charset="77"/>
              </a:rPr>
              <a:t>'</a:t>
            </a:r>
            <a:r>
              <a:rPr sz="2400" b="1" i="1" dirty="0">
                <a:latin typeface="Gill Sans MT" panose="020B0502020104020203" pitchFamily="34" charset="77"/>
                <a:ea typeface="Gill Sans"/>
                <a:cs typeface="Gill Sans"/>
                <a:sym typeface="Gill Sans"/>
              </a:rPr>
              <a:t>Words unlock the doors to a world of</a:t>
            </a:r>
            <a:r>
              <a:rPr lang="en-GB" sz="2400" b="1" i="1" dirty="0">
                <a:latin typeface="Gill Sans MT" panose="020B0502020104020203" pitchFamily="34" charset="77"/>
                <a:ea typeface="Gill Sans"/>
                <a:cs typeface="Gill Sans"/>
                <a:sym typeface="Gill Sans"/>
              </a:rPr>
              <a:t> </a:t>
            </a:r>
            <a:r>
              <a:rPr sz="2400" b="1" i="1" dirty="0">
                <a:latin typeface="Gill Sans MT" panose="020B0502020104020203" pitchFamily="34" charset="77"/>
                <a:ea typeface="Gill Sans"/>
                <a:cs typeface="Gill Sans"/>
                <a:sym typeface="Gill Sans"/>
              </a:rPr>
              <a:t>understanding...'</a:t>
            </a:r>
          </a:p>
        </p:txBody>
      </p:sp>
      <p:sp>
        <p:nvSpPr>
          <p:cNvPr id="122" name="Week 11 - 29th June 2020"/>
          <p:cNvSpPr txBox="1"/>
          <p:nvPr/>
        </p:nvSpPr>
        <p:spPr>
          <a:xfrm>
            <a:off x="5467423" y="3226831"/>
            <a:ext cx="6453691"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b="1">
                <a:latin typeface="American Typewriter"/>
                <a:ea typeface="American Typewriter"/>
                <a:cs typeface="American Typewriter"/>
                <a:sym typeface="American Typewriter"/>
              </a:defRPr>
            </a:lvl1pPr>
          </a:lstStyle>
          <a:p>
            <a:r>
              <a:rPr dirty="0">
                <a:latin typeface="Gill Sans MT" panose="020B0502020104020203" pitchFamily="34" charset="77"/>
              </a:rPr>
              <a:t>Week</a:t>
            </a:r>
            <a:r>
              <a:rPr lang="en-GB" dirty="0">
                <a:latin typeface="Gill Sans MT" panose="020B0502020104020203" pitchFamily="34" charset="77"/>
              </a:rPr>
              <a:t> 32</a:t>
            </a:r>
            <a:r>
              <a:rPr dirty="0">
                <a:latin typeface="Gill Sans MT" panose="020B0502020104020203" pitchFamily="34" charset="77"/>
              </a:rPr>
              <a:t> </a:t>
            </a:r>
            <a:r>
              <a:rPr lang="en-GB" dirty="0">
                <a:latin typeface="Gill Sans MT" panose="020B0502020104020203" pitchFamily="34" charset="77"/>
              </a:rPr>
              <a:t>– 23rd May </a:t>
            </a:r>
            <a:r>
              <a:rPr dirty="0">
                <a:latin typeface="Gill Sans MT" panose="020B0502020104020203" pitchFamily="34" charset="77"/>
              </a:rPr>
              <a:t>202</a:t>
            </a:r>
            <a:r>
              <a:rPr lang="en-GB" dirty="0">
                <a:latin typeface="Gill Sans MT" panose="020B0502020104020203" pitchFamily="34" charset="77"/>
              </a:rPr>
              <a:t>2</a:t>
            </a:r>
            <a:endParaRPr dirty="0">
              <a:latin typeface="Gill Sans MT" panose="020B0502020104020203" pitchFamily="34" charset="77"/>
            </a:endParaRPr>
          </a:p>
        </p:txBody>
      </p:sp>
      <p:grpSp>
        <p:nvGrpSpPr>
          <p:cNvPr id="10" name="Group 9">
            <a:extLst>
              <a:ext uri="{FF2B5EF4-FFF2-40B4-BE49-F238E27FC236}">
                <a16:creationId xmlns:a16="http://schemas.microsoft.com/office/drawing/2014/main" id="{293E7B5B-BA83-1A40-88CA-41B9CA3846FC}"/>
              </a:ext>
            </a:extLst>
          </p:cNvPr>
          <p:cNvGrpSpPr/>
          <p:nvPr/>
        </p:nvGrpSpPr>
        <p:grpSpPr>
          <a:xfrm>
            <a:off x="-8276819" y="-164678"/>
            <a:ext cx="10029965" cy="15256120"/>
            <a:chOff x="-8642579" y="-164678"/>
            <a:chExt cx="10029965" cy="15256120"/>
          </a:xfrm>
        </p:grpSpPr>
        <p:sp>
          <p:nvSpPr>
            <p:cNvPr id="11" name="Rectangle 10">
              <a:extLst>
                <a:ext uri="{FF2B5EF4-FFF2-40B4-BE49-F238E27FC236}">
                  <a16:creationId xmlns:a16="http://schemas.microsoft.com/office/drawing/2014/main" id="{F360EA16-1FF2-7A41-9FFE-93201C894C8C}"/>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Rectangle 11">
              <a:extLst>
                <a:ext uri="{FF2B5EF4-FFF2-40B4-BE49-F238E27FC236}">
                  <a16:creationId xmlns:a16="http://schemas.microsoft.com/office/drawing/2014/main" id="{E9CF7BC9-F256-484E-B2A3-20A683E99FCB}"/>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5" name="Picture 4" descr="A close up of a toy&#10;&#10;Description automatically generated">
            <a:extLst>
              <a:ext uri="{FF2B5EF4-FFF2-40B4-BE49-F238E27FC236}">
                <a16:creationId xmlns:a16="http://schemas.microsoft.com/office/drawing/2014/main" id="{0E0A381E-E771-9A42-828B-936CC6324796}"/>
              </a:ext>
            </a:extLst>
          </p:cNvPr>
          <p:cNvPicPr>
            <a:picLocks noChangeAspect="1"/>
          </p:cNvPicPr>
          <p:nvPr/>
        </p:nvPicPr>
        <p:blipFill rotWithShape="1">
          <a:blip r:embed="rId3">
            <a:extLst>
              <a:ext uri="{28A0092B-C50C-407E-A947-70E740481C1C}">
                <a14:useLocalDpi xmlns:a14="http://schemas.microsoft.com/office/drawing/2010/main" val="0"/>
              </a:ext>
            </a:extLst>
          </a:blip>
          <a:srcRect l="33659" t="20868" r="34222" b="19852"/>
          <a:stretch/>
        </p:blipFill>
        <p:spPr>
          <a:xfrm>
            <a:off x="194597" y="3889160"/>
            <a:ext cx="4115970" cy="586444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CC5B04C-98BD-014B-B30E-83A1C31AF9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15871">
            <a:off x="4454292" y="4450311"/>
            <a:ext cx="3513462" cy="2629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 7">
            <a:extLst>
              <a:ext uri="{FF2B5EF4-FFF2-40B4-BE49-F238E27FC236}">
                <a16:creationId xmlns:a16="http://schemas.microsoft.com/office/drawing/2014/main" id="{95F1DE71-708C-0147-917C-C5B1D4D208D4}"/>
              </a:ext>
            </a:extLst>
          </p:cNvPr>
          <p:cNvGrpSpPr/>
          <p:nvPr/>
        </p:nvGrpSpPr>
        <p:grpSpPr>
          <a:xfrm>
            <a:off x="11561091" y="3182930"/>
            <a:ext cx="8917924" cy="15439250"/>
            <a:chOff x="11782763" y="-862597"/>
            <a:chExt cx="8917924" cy="15439250"/>
          </a:xfrm>
        </p:grpSpPr>
        <p:sp>
          <p:nvSpPr>
            <p:cNvPr id="20" name="Rectangle 19">
              <a:extLst>
                <a:ext uri="{FF2B5EF4-FFF2-40B4-BE49-F238E27FC236}">
                  <a16:creationId xmlns:a16="http://schemas.microsoft.com/office/drawing/2014/main" id="{2699AD46-A23A-0743-A5AD-1B4A4E4B67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Rectangle 20">
              <a:extLst>
                <a:ext uri="{FF2B5EF4-FFF2-40B4-BE49-F238E27FC236}">
                  <a16:creationId xmlns:a16="http://schemas.microsoft.com/office/drawing/2014/main" id="{F53B4510-4E14-6043-BDB0-C5DAFE276E0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3" name="Picture 2">
            <a:extLst>
              <a:ext uri="{FF2B5EF4-FFF2-40B4-BE49-F238E27FC236}">
                <a16:creationId xmlns:a16="http://schemas.microsoft.com/office/drawing/2014/main" id="{06DBA6DF-0000-D242-A649-9CFC63BF41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15633">
            <a:off x="8550644" y="4375268"/>
            <a:ext cx="3173683" cy="23795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A picture containing timeline&#10;&#10;Description automatically generated">
            <a:extLst>
              <a:ext uri="{FF2B5EF4-FFF2-40B4-BE49-F238E27FC236}">
                <a16:creationId xmlns:a16="http://schemas.microsoft.com/office/drawing/2014/main" id="{9B41F4A1-EB1A-E343-B237-01BA86E436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6158">
            <a:off x="6838299" y="6053191"/>
            <a:ext cx="3378483" cy="25275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717289" y="1309202"/>
            <a:ext cx="3459281"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approach</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9207354" y="1671690"/>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 / 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24926" y="3899928"/>
            <a:ext cx="6780743" cy="2072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Your approach to a task, problem, or situation is the way you deal with it or think about it. Or, when you approach something, you get closer to it.</a:t>
            </a:r>
            <a:endParaRPr sz="3200" dirty="0">
              <a:latin typeface="Gill Sans MT" panose="020B0502020104020203" pitchFamily="34" charset="77"/>
            </a:endParaRPr>
          </a:p>
        </p:txBody>
      </p:sp>
      <p:sp>
        <p:nvSpPr>
          <p:cNvPr id="155" name="The was a tear in Freddie’s new school jumper."/>
          <p:cNvSpPr txBox="1"/>
          <p:nvPr/>
        </p:nvSpPr>
        <p:spPr>
          <a:xfrm>
            <a:off x="0" y="6133913"/>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Frank slowly </a:t>
            </a:r>
            <a:r>
              <a:rPr lang="en-GB" sz="4000" b="1" dirty="0">
                <a:latin typeface="Gill Sans MT" panose="020B0502020104020203" pitchFamily="34" charset="77"/>
              </a:rPr>
              <a:t>approached</a:t>
            </a:r>
            <a:r>
              <a:rPr lang="en-GB" sz="4000" dirty="0">
                <a:latin typeface="Gill Sans MT" panose="020B0502020104020203" pitchFamily="34" charset="77"/>
              </a:rPr>
              <a:t> the teacher.</a:t>
            </a:r>
            <a:endParaRPr sz="4000" dirty="0">
              <a:latin typeface="Gill Sans MT" panose="020B0502020104020203" pitchFamily="34" charset="77"/>
            </a:endParaRPr>
          </a:p>
        </p:txBody>
      </p:sp>
      <p:sp>
        <p:nvSpPr>
          <p:cNvPr id="165" name="Word Class"/>
          <p:cNvSpPr txBox="1"/>
          <p:nvPr/>
        </p:nvSpPr>
        <p:spPr>
          <a:xfrm>
            <a:off x="10335049" y="1253517"/>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78697" y="2182175"/>
            <a:ext cx="4575922"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ap-</a:t>
            </a:r>
            <a:r>
              <a:rPr lang="en-GB" dirty="0" err="1">
                <a:latin typeface="Gill Sans MT" panose="020B0502020104020203" pitchFamily="34" charset="77"/>
              </a:rPr>
              <a:t>proach</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194613296"/>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strategy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leave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coach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slow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close in 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poach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tentative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103980673"/>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slowly approached the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created a new approach to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4BF03FD9-B58B-771B-89E8-9C20F7C613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1396" y="2562051"/>
            <a:ext cx="3540392" cy="3540392"/>
          </a:xfrm>
          <a:prstGeom prst="rect">
            <a:avLst/>
          </a:prstGeom>
        </p:spPr>
      </p:pic>
    </p:spTree>
    <p:extLst>
      <p:ext uri="{BB962C8B-B14F-4D97-AF65-F5344CB8AC3E}">
        <p14:creationId xmlns:p14="http://schemas.microsoft.com/office/powerpoint/2010/main" val="418284954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4980410" y="1315976"/>
            <a:ext cx="4198265"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magnificent</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52569" y="4209873"/>
            <a:ext cx="7498218" cy="15799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you say that something or someone is magnificent, you mean that you think they are extremely good, beautiful, or impressive.</a:t>
            </a:r>
            <a:endParaRPr sz="3200" dirty="0">
              <a:latin typeface="Gill Sans MT" panose="020B0502020104020203" pitchFamily="34" charset="77"/>
            </a:endParaRPr>
          </a:p>
        </p:txBody>
      </p:sp>
      <p:sp>
        <p:nvSpPr>
          <p:cNvPr id="155" name="The was a tear in Freddie’s new school jumper."/>
          <p:cNvSpPr txBox="1"/>
          <p:nvPr/>
        </p:nvSpPr>
        <p:spPr>
          <a:xfrm>
            <a:off x="-27810" y="6187037"/>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ancient, oak trees were </a:t>
            </a:r>
            <a:r>
              <a:rPr lang="en-GB" sz="4000" b="1" dirty="0">
                <a:latin typeface="Gill Sans MT" panose="020B0502020104020203" pitchFamily="34" charset="77"/>
              </a:rPr>
              <a:t>magnificent</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736737" y="2182175"/>
            <a:ext cx="4764773"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mag-</a:t>
            </a:r>
            <a:r>
              <a:rPr lang="en-GB" dirty="0" err="1">
                <a:latin typeface="Gill Sans MT" panose="020B0502020104020203" pitchFamily="34" charset="77"/>
              </a:rPr>
              <a:t>nif</a:t>
            </a:r>
            <a:r>
              <a:rPr lang="en-GB" dirty="0">
                <a:latin typeface="Gill Sans MT" panose="020B0502020104020203" pitchFamily="34" charset="77"/>
              </a:rPr>
              <a:t>-</a:t>
            </a:r>
            <a:r>
              <a:rPr lang="en-GB" dirty="0" err="1">
                <a:latin typeface="Gill Sans MT" panose="020B0502020104020203" pitchFamily="34" charset="77"/>
              </a:rPr>
              <a:t>i</a:t>
            </a:r>
            <a:r>
              <a:rPr lang="en-GB" dirty="0">
                <a:latin typeface="Gill Sans MT" panose="020B0502020104020203" pitchFamily="34" charset="77"/>
              </a:rPr>
              <a:t>-cent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747119268"/>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overwhelming and magnificent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truly magnificent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317162" y="-6074048"/>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50180817"/>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655998878"/>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spectacular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uninspiring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ly</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home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glorious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modest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kitchen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3" name="Picture 22" descr="A picture containing icon&#10;&#10;Description automatically generated">
            <a:extLst>
              <a:ext uri="{FF2B5EF4-FFF2-40B4-BE49-F238E27FC236}">
                <a16:creationId xmlns:a16="http://schemas.microsoft.com/office/drawing/2014/main" id="{7A318914-CC73-B0A2-3275-73DB80932F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2161" y="2364326"/>
            <a:ext cx="3976159" cy="3976159"/>
          </a:xfrm>
          <a:prstGeom prst="rect">
            <a:avLst/>
          </a:prstGeom>
        </p:spPr>
      </p:pic>
    </p:spTree>
    <p:extLst>
      <p:ext uri="{BB962C8B-B14F-4D97-AF65-F5344CB8AC3E}">
        <p14:creationId xmlns:p14="http://schemas.microsoft.com/office/powerpoint/2010/main" val="398817497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298725" y="1309202"/>
            <a:ext cx="1524456"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vain</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28235"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02979" y="3882092"/>
            <a:ext cx="6834141" cy="2072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you describe someone as vain, you are critical of their extreme pride in their own beauty, intelligence, or other good qualities.</a:t>
            </a:r>
          </a:p>
        </p:txBody>
      </p:sp>
      <p:sp>
        <p:nvSpPr>
          <p:cNvPr id="155" name="The was a tear in Freddie’s new school jumper."/>
          <p:cNvSpPr txBox="1"/>
          <p:nvPr/>
        </p:nvSpPr>
        <p:spPr>
          <a:xfrm>
            <a:off x="0" y="6166108"/>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Junior has become quite </a:t>
            </a:r>
            <a:r>
              <a:rPr lang="en-GB" sz="4000" b="1" dirty="0">
                <a:latin typeface="Gill Sans MT" panose="020B0502020104020203" pitchFamily="34" charset="77"/>
              </a:rPr>
              <a:t>vain</a:t>
            </a:r>
            <a:r>
              <a:rPr lang="en-GB" sz="4000" dirty="0">
                <a:latin typeface="Gill Sans MT" panose="020B0502020104020203" pitchFamily="34" charset="77"/>
              </a:rPr>
              <a:t> since his new haircut.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vain</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59457117"/>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stared vainly into the mirror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vain and obsessed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916885302"/>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445892699"/>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conceited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modest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ly</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pain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person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self-obsessed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again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behaviour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Icon&#10;&#10;Description automatically generated">
            <a:extLst>
              <a:ext uri="{FF2B5EF4-FFF2-40B4-BE49-F238E27FC236}">
                <a16:creationId xmlns:a16="http://schemas.microsoft.com/office/drawing/2014/main" id="{A576C514-28C4-F6EF-4AF0-0AEA5447C7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2300" y="2371941"/>
            <a:ext cx="3724394" cy="3724394"/>
          </a:xfrm>
          <a:prstGeom prst="rect">
            <a:avLst/>
          </a:prstGeom>
        </p:spPr>
      </p:pic>
    </p:spTree>
    <p:extLst>
      <p:ext uri="{BB962C8B-B14F-4D97-AF65-F5344CB8AC3E}">
        <p14:creationId xmlns:p14="http://schemas.microsoft.com/office/powerpoint/2010/main" val="260526024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390410" y="1339979"/>
            <a:ext cx="1760097"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sz="6600" dirty="0">
                <a:latin typeface="Gill Sans MT" panose="020B0502020104020203" pitchFamily="34" charset="77"/>
              </a:rPr>
              <a:t>fiend</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828507" y="4133967"/>
            <a:ext cx="5643527" cy="15799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you describe someone as a fiend, you mean that they are extremely wicked or cruel. </a:t>
            </a:r>
          </a:p>
        </p:txBody>
      </p:sp>
      <p:sp>
        <p:nvSpPr>
          <p:cNvPr id="155" name="The was a tear in Freddie’s new school jumper."/>
          <p:cNvSpPr txBox="1"/>
          <p:nvPr/>
        </p:nvSpPr>
        <p:spPr>
          <a:xfrm>
            <a:off x="-2" y="6166108"/>
            <a:ext cx="12999689"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dirty="0">
                <a:latin typeface="Gill Sans MT" panose="020B0502020104020203" pitchFamily="34" charset="77"/>
              </a:rPr>
              <a:t>Jeremy decided to wear a </a:t>
            </a:r>
            <a:r>
              <a:rPr lang="en-GB" b="1" dirty="0">
                <a:latin typeface="Gill Sans MT" panose="020B0502020104020203" pitchFamily="34" charset="77"/>
              </a:rPr>
              <a:t>fiendish</a:t>
            </a:r>
            <a:r>
              <a:rPr lang="en-GB" dirty="0">
                <a:latin typeface="Gill Sans MT" panose="020B0502020104020203" pitchFamily="34" charset="77"/>
              </a:rPr>
              <a:t> costume.</a:t>
            </a:r>
            <a:endParaRPr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35154"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fiend</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710688500"/>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dark and fiendish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 fiend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000082477"/>
              </p:ext>
            </p:extLst>
          </p:nvPr>
        </p:nvGraphicFramePr>
        <p:xfrm>
          <a:off x="5112" y="7748437"/>
          <a:ext cx="13127900" cy="1804446"/>
        </p:xfrm>
        <a:graphic>
          <a:graphicData uri="http://schemas.openxmlformats.org/drawingml/2006/table">
            <a:tbl>
              <a:tblPr firstRow="1" bandRow="1">
                <a:tableStyleId>{5940675A-B579-460E-94D1-54222C63F5DA}</a:tableStyleId>
              </a:tblPr>
              <a:tblGrid>
                <a:gridCol w="2725965">
                  <a:extLst>
                    <a:ext uri="{9D8B030D-6E8A-4147-A177-3AD203B41FA5}">
                      <a16:colId xmlns:a16="http://schemas.microsoft.com/office/drawing/2014/main" val="1062734036"/>
                    </a:ext>
                  </a:extLst>
                </a:gridCol>
                <a:gridCol w="2725965">
                  <a:extLst>
                    <a:ext uri="{9D8B030D-6E8A-4147-A177-3AD203B41FA5}">
                      <a16:colId xmlns:a16="http://schemas.microsoft.com/office/drawing/2014/main" val="2844254734"/>
                    </a:ext>
                  </a:extLst>
                </a:gridCol>
                <a:gridCol w="2224040">
                  <a:extLst>
                    <a:ext uri="{9D8B030D-6E8A-4147-A177-3AD203B41FA5}">
                      <a16:colId xmlns:a16="http://schemas.microsoft.com/office/drawing/2014/main" val="3331088901"/>
                    </a:ext>
                  </a:extLst>
                </a:gridCol>
                <a:gridCol w="2725965">
                  <a:extLst>
                    <a:ext uri="{9D8B030D-6E8A-4147-A177-3AD203B41FA5}">
                      <a16:colId xmlns:a16="http://schemas.microsoft.com/office/drawing/2014/main" val="2209242225"/>
                    </a:ext>
                  </a:extLst>
                </a:gridCol>
                <a:gridCol w="2725965">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brute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ish</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leaned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person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swine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ishly</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 cleaned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behaviour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A picture containing text, lamp&#10;&#10;Description automatically generated">
            <a:extLst>
              <a:ext uri="{FF2B5EF4-FFF2-40B4-BE49-F238E27FC236}">
                <a16:creationId xmlns:a16="http://schemas.microsoft.com/office/drawing/2014/main" id="{36B4B938-1B40-B16A-CE4C-288494FC50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4019" y="2501193"/>
            <a:ext cx="3583664" cy="3583664"/>
          </a:xfrm>
          <a:prstGeom prst="rect">
            <a:avLst/>
          </a:prstGeom>
        </p:spPr>
      </p:pic>
    </p:spTree>
    <p:extLst>
      <p:ext uri="{BB962C8B-B14F-4D97-AF65-F5344CB8AC3E}">
        <p14:creationId xmlns:p14="http://schemas.microsoft.com/office/powerpoint/2010/main" val="44276779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711157" y="1339979"/>
            <a:ext cx="3088987"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sz="6600" dirty="0">
                <a:latin typeface="Gill Sans MT" panose="020B0502020104020203" pitchFamily="34" charset="77"/>
              </a:rPr>
              <a:t>suppress</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812563" y="3951024"/>
            <a:ext cx="6971560"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someone or something suppresses a process or activity, they stop it continuing or developing.</a:t>
            </a:r>
          </a:p>
        </p:txBody>
      </p:sp>
      <p:sp>
        <p:nvSpPr>
          <p:cNvPr id="155" name="The was a tear in Freddie’s new school jumper."/>
          <p:cNvSpPr txBox="1"/>
          <p:nvPr/>
        </p:nvSpPr>
        <p:spPr>
          <a:xfrm>
            <a:off x="0" y="6117490"/>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dirty="0">
                <a:latin typeface="Gill Sans MT" panose="020B0502020104020203" pitchFamily="34" charset="77"/>
              </a:rPr>
              <a:t>The spread of the virus was </a:t>
            </a:r>
            <a:r>
              <a:rPr lang="en-GB" b="1" dirty="0">
                <a:latin typeface="Gill Sans MT" panose="020B0502020104020203" pitchFamily="34" charset="77"/>
              </a:rPr>
              <a:t>suppressed</a:t>
            </a:r>
            <a:r>
              <a:rPr lang="en-GB" dirty="0">
                <a:latin typeface="Gill Sans MT" panose="020B0502020104020203" pitchFamily="34" charset="77"/>
              </a:rPr>
              <a:t> by wearing masks.</a:t>
            </a:r>
            <a:endParaRPr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4283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sup-press</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574525659"/>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622404">
                  <a:extLst>
                    <a:ext uri="{9D8B030D-6E8A-4147-A177-3AD203B41FA5}">
                      <a16:colId xmlns:a16="http://schemas.microsoft.com/office/drawing/2014/main" val="1851897062"/>
                    </a:ext>
                  </a:extLst>
                </a:gridCol>
                <a:gridCol w="4842485">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consistently suppress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suppress and slow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941419073"/>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483143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subdue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incite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success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emotions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stifle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encourage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possess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spread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3" name="Picture 22" descr="Icon&#10;&#10;Description automatically generated">
            <a:extLst>
              <a:ext uri="{FF2B5EF4-FFF2-40B4-BE49-F238E27FC236}">
                <a16:creationId xmlns:a16="http://schemas.microsoft.com/office/drawing/2014/main" id="{F0400BCB-F42D-C042-08A0-A46EA838F2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8776" y="2416101"/>
            <a:ext cx="3531364" cy="3531364"/>
          </a:xfrm>
          <a:prstGeom prst="rect">
            <a:avLst/>
          </a:prstGeom>
        </p:spPr>
      </p:pic>
    </p:spTree>
    <p:extLst>
      <p:ext uri="{BB962C8B-B14F-4D97-AF65-F5344CB8AC3E}">
        <p14:creationId xmlns:p14="http://schemas.microsoft.com/office/powerpoint/2010/main" val="327251830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4237199" y="4067780"/>
            <a:ext cx="4848825"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lang="en-GB" sz="2800" dirty="0">
                <a:latin typeface="Gill Sans MT" panose="020B0502020104020203" pitchFamily="34" charset="77"/>
              </a:rPr>
              <a:t>Focus Word </a:t>
            </a:r>
            <a:r>
              <a:rPr lang="en-GB" sz="1800" dirty="0">
                <a:latin typeface="Gill Sans MT" panose="020B0502020104020203" pitchFamily="34" charset="77"/>
              </a:rPr>
              <a:t>(write below)</a:t>
            </a:r>
            <a:r>
              <a:rPr sz="1800" dirty="0">
                <a:latin typeface="Gill Sans MT" panose="020B0502020104020203" pitchFamily="34" charset="77"/>
              </a:rPr>
              <a:t>:</a:t>
            </a:r>
          </a:p>
        </p:txBody>
      </p:sp>
      <p:sp>
        <p:nvSpPr>
          <p:cNvPr id="152" name="Definition:"/>
          <p:cNvSpPr txBox="1"/>
          <p:nvPr/>
        </p:nvSpPr>
        <p:spPr>
          <a:xfrm>
            <a:off x="134969" y="1009378"/>
            <a:ext cx="6301398"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pPr algn="l"/>
            <a:r>
              <a:rPr lang="en-GB" sz="2800" dirty="0">
                <a:latin typeface="Gill Sans MT" panose="020B0502020104020203" pitchFamily="34" charset="77"/>
              </a:rPr>
              <a:t>Describe / Definition</a:t>
            </a:r>
            <a:r>
              <a:rPr sz="2800" dirty="0">
                <a:latin typeface="Gill Sans MT" panose="020B0502020104020203" pitchFamily="34" charset="77"/>
              </a:rPr>
              <a:t>: </a:t>
            </a:r>
          </a:p>
        </p:txBody>
      </p:sp>
      <p:sp>
        <p:nvSpPr>
          <p:cNvPr id="165" name="Word Class"/>
          <p:cNvSpPr txBox="1"/>
          <p:nvPr/>
        </p:nvSpPr>
        <p:spPr>
          <a:xfrm>
            <a:off x="9548254" y="4558715"/>
            <a:ext cx="1941237"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2800" dirty="0">
                <a:solidFill>
                  <a:srgbClr val="C92405"/>
                </a:solidFill>
                <a:latin typeface="Gill Sans MT" panose="020B0502020104020203" pitchFamily="34" charset="77"/>
              </a:rPr>
              <a:t>Word Class</a:t>
            </a:r>
            <a:r>
              <a:rPr lang="en-GB" sz="2800" dirty="0">
                <a:solidFill>
                  <a:srgbClr val="C92405"/>
                </a:solidFill>
                <a:latin typeface="Gill Sans MT" panose="020B0502020104020203" pitchFamily="34" charset="77"/>
              </a:rPr>
              <a:t>:</a:t>
            </a:r>
            <a:endParaRPr sz="2800" dirty="0">
              <a:solidFill>
                <a:srgbClr val="C92405"/>
              </a:solidFill>
              <a:latin typeface="Gill Sans MT" panose="020B0502020104020203" pitchFamily="34" charset="77"/>
            </a:endParaRPr>
          </a:p>
        </p:txBody>
      </p:sp>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046574605"/>
              </p:ext>
            </p:extLst>
          </p:nvPr>
        </p:nvGraphicFramePr>
        <p:xfrm>
          <a:off x="0" y="5616398"/>
          <a:ext cx="6522398" cy="4137202"/>
        </p:xfrm>
        <a:graphic>
          <a:graphicData uri="http://schemas.openxmlformats.org/drawingml/2006/table">
            <a:tbl>
              <a:tblPr firstRow="1" bandRow="1">
                <a:tableStyleId>{5940675A-B579-460E-94D1-54222C63F5DA}</a:tableStyleId>
              </a:tblPr>
              <a:tblGrid>
                <a:gridCol w="3261199">
                  <a:extLst>
                    <a:ext uri="{9D8B030D-6E8A-4147-A177-3AD203B41FA5}">
                      <a16:colId xmlns:a16="http://schemas.microsoft.com/office/drawing/2014/main" val="1062734036"/>
                    </a:ext>
                  </a:extLst>
                </a:gridCol>
                <a:gridCol w="3261199">
                  <a:extLst>
                    <a:ext uri="{9D8B030D-6E8A-4147-A177-3AD203B41FA5}">
                      <a16:colId xmlns:a16="http://schemas.microsoft.com/office/drawing/2014/main" val="2844254734"/>
                    </a:ext>
                  </a:extLst>
                </a:gridCol>
              </a:tblGrid>
              <a:tr h="716790">
                <a:tc>
                  <a:txBody>
                    <a:bodyPr/>
                    <a:lstStyle/>
                    <a:p>
                      <a:r>
                        <a:rPr lang="en-GB" sz="2600" b="0" dirty="0">
                          <a:solidFill>
                            <a:srgbClr val="DD2909"/>
                          </a:solidFill>
                          <a:latin typeface="Gill Sans MT" panose="020B0502020104020203" pitchFamily="34" charset="77"/>
                        </a:rPr>
                        <a:t>Synonyms: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with same / similar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Antonyms:</a:t>
                      </a:r>
                    </a:p>
                    <a:p>
                      <a:r>
                        <a:rPr lang="en-GB" sz="1400" b="0" dirty="0">
                          <a:solidFill>
                            <a:schemeClr val="tx1"/>
                          </a:solidFill>
                          <a:latin typeface="Gill Sans MT" panose="020B0502020104020203" pitchFamily="34" charset="77"/>
                        </a:rPr>
                        <a:t>(words with opposite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351811">
                <a:tc>
                  <a:txBody>
                    <a:bodyPr/>
                    <a:lstStyle/>
                    <a:p>
                      <a:r>
                        <a:rPr lang="en-GB" sz="2600" dirty="0">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716790">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Rhymes: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that sound the same)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Link Words: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(Example: football = pitch, team, player)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351811">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3" name="Rounded Rectangle 2">
            <a:extLst>
              <a:ext uri="{FF2B5EF4-FFF2-40B4-BE49-F238E27FC236}">
                <a16:creationId xmlns:a16="http://schemas.microsoft.com/office/drawing/2014/main" id="{F6EBC672-2A25-9A4F-BEA5-DD15238F7A08}"/>
              </a:ext>
            </a:extLst>
          </p:cNvPr>
          <p:cNvSpPr/>
          <p:nvPr/>
        </p:nvSpPr>
        <p:spPr>
          <a:xfrm>
            <a:off x="4049306" y="4519916"/>
            <a:ext cx="5331577" cy="1099584"/>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cxnSp>
        <p:nvCxnSpPr>
          <p:cNvPr id="6" name="Straight Connector 5">
            <a:extLst>
              <a:ext uri="{FF2B5EF4-FFF2-40B4-BE49-F238E27FC236}">
                <a16:creationId xmlns:a16="http://schemas.microsoft.com/office/drawing/2014/main" id="{0C0EB75B-CE44-7846-AB22-8FD283C0F727}"/>
              </a:ext>
            </a:extLst>
          </p:cNvPr>
          <p:cNvCxnSpPr>
            <a:cxnSpLocks/>
          </p:cNvCxnSpPr>
          <p:nvPr/>
        </p:nvCxnSpPr>
        <p:spPr>
          <a:xfrm>
            <a:off x="9230050" y="4527937"/>
            <a:ext cx="3774750" cy="23084"/>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B28A97C-5AC4-BD49-B3AB-E8446B04A0F7}"/>
              </a:ext>
            </a:extLst>
          </p:cNvPr>
          <p:cNvCxnSpPr>
            <a:cxnSpLocks/>
          </p:cNvCxnSpPr>
          <p:nvPr/>
        </p:nvCxnSpPr>
        <p:spPr>
          <a:xfrm>
            <a:off x="9230050" y="5619500"/>
            <a:ext cx="3774750"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Word Class">
            <a:extLst>
              <a:ext uri="{FF2B5EF4-FFF2-40B4-BE49-F238E27FC236}">
                <a16:creationId xmlns:a16="http://schemas.microsoft.com/office/drawing/2014/main" id="{21640A06-AF8A-9643-B8EB-F336ADD7BF49}"/>
              </a:ext>
            </a:extLst>
          </p:cNvPr>
          <p:cNvSpPr txBox="1"/>
          <p:nvPr/>
        </p:nvSpPr>
        <p:spPr>
          <a:xfrm>
            <a:off x="6584702" y="5627194"/>
            <a:ext cx="3170741"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lang="en-GB" sz="2800" dirty="0">
                <a:solidFill>
                  <a:srgbClr val="C92405"/>
                </a:solidFill>
                <a:latin typeface="Gill Sans MT" panose="020B0502020104020203" pitchFamily="34" charset="77"/>
              </a:rPr>
              <a:t>Draw your sentence:</a:t>
            </a:r>
            <a:endParaRPr sz="2800" dirty="0">
              <a:solidFill>
                <a:srgbClr val="C92405"/>
              </a:solidFill>
              <a:latin typeface="Gill Sans MT" panose="020B0502020104020203" pitchFamily="34" charset="77"/>
            </a:endParaRPr>
          </a:p>
        </p:txBody>
      </p:sp>
      <p:cxnSp>
        <p:nvCxnSpPr>
          <p:cNvPr id="47" name="Straight Connector 46">
            <a:extLst>
              <a:ext uri="{FF2B5EF4-FFF2-40B4-BE49-F238E27FC236}">
                <a16:creationId xmlns:a16="http://schemas.microsoft.com/office/drawing/2014/main" id="{12BEAB5B-888F-AB4B-8084-B7517E46124D}"/>
              </a:ext>
            </a:extLst>
          </p:cNvPr>
          <p:cNvCxnSpPr>
            <a:cxnSpLocks/>
          </p:cNvCxnSpPr>
          <p:nvPr/>
        </p:nvCxnSpPr>
        <p:spPr>
          <a:xfrm>
            <a:off x="6502400" y="834297"/>
            <a:ext cx="0" cy="3443268"/>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Word Class">
            <a:extLst>
              <a:ext uri="{FF2B5EF4-FFF2-40B4-BE49-F238E27FC236}">
                <a16:creationId xmlns:a16="http://schemas.microsoft.com/office/drawing/2014/main" id="{B87BA57F-911C-9345-ADD2-5EB8324B7021}"/>
              </a:ext>
            </a:extLst>
          </p:cNvPr>
          <p:cNvSpPr txBox="1"/>
          <p:nvPr/>
        </p:nvSpPr>
        <p:spPr>
          <a:xfrm>
            <a:off x="6584702" y="1015294"/>
            <a:ext cx="3912327"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pPr algn="l"/>
            <a:r>
              <a:rPr lang="en-GB" sz="2800" dirty="0">
                <a:solidFill>
                  <a:srgbClr val="C92405"/>
                </a:solidFill>
                <a:latin typeface="Gill Sans MT" panose="020B0502020104020203" pitchFamily="34" charset="77"/>
              </a:rPr>
              <a:t>Use it in a sentence:</a:t>
            </a:r>
            <a:endParaRPr sz="2800" dirty="0">
              <a:solidFill>
                <a:srgbClr val="C92405"/>
              </a:solidFill>
              <a:latin typeface="Gill Sans MT" panose="020B0502020104020203" pitchFamily="34" charset="77"/>
            </a:endParaRPr>
          </a:p>
        </p:txBody>
      </p:sp>
      <p:sp>
        <p:nvSpPr>
          <p:cNvPr id="148" name="Grasshopper Word of the Day"/>
          <p:cNvSpPr txBox="1"/>
          <p:nvPr/>
        </p:nvSpPr>
        <p:spPr>
          <a:xfrm>
            <a:off x="1302106" y="17462"/>
            <a:ext cx="9802363"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Laboratory</a:t>
            </a:r>
            <a:endParaRPr sz="7000" dirty="0">
              <a:solidFill>
                <a:srgbClr val="00AEEE"/>
              </a:solidFill>
              <a:latin typeface="Gill Sans MT" panose="020B0502020104020203" pitchFamily="34" charset="77"/>
            </a:endParaRP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489491" y="339363"/>
            <a:ext cx="1622203" cy="1340029"/>
          </a:xfrm>
          <a:prstGeom prst="rect">
            <a:avLst/>
          </a:prstGeom>
        </p:spPr>
      </p:pic>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cxnSp>
        <p:nvCxnSpPr>
          <p:cNvPr id="57" name="Straight Connector 56">
            <a:extLst>
              <a:ext uri="{FF2B5EF4-FFF2-40B4-BE49-F238E27FC236}">
                <a16:creationId xmlns:a16="http://schemas.microsoft.com/office/drawing/2014/main" id="{19C2E683-E563-EC4A-8BCC-97B73FE19449}"/>
              </a:ext>
            </a:extLst>
          </p:cNvPr>
          <p:cNvCxnSpPr>
            <a:cxnSpLocks/>
          </p:cNvCxnSpPr>
          <p:nvPr/>
        </p:nvCxnSpPr>
        <p:spPr>
          <a:xfrm>
            <a:off x="206685" y="1451841"/>
            <a:ext cx="3056466"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Connector 59">
            <a:extLst>
              <a:ext uri="{FF2B5EF4-FFF2-40B4-BE49-F238E27FC236}">
                <a16:creationId xmlns:a16="http://schemas.microsoft.com/office/drawing/2014/main" id="{5D8D83E5-1C51-AE4B-956A-5207505C9075}"/>
              </a:ext>
            </a:extLst>
          </p:cNvPr>
          <p:cNvCxnSpPr>
            <a:cxnSpLocks/>
          </p:cNvCxnSpPr>
          <p:nvPr/>
        </p:nvCxnSpPr>
        <p:spPr>
          <a:xfrm>
            <a:off x="6681048" y="1451841"/>
            <a:ext cx="2849277"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9612383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57370439"/>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fence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alley</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shelter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allotment</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98239" y="128282"/>
            <a:ext cx="227863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454" y="8852728"/>
            <a:ext cx="971450" cy="802471"/>
          </a:xfrm>
          <a:prstGeom prst="rect">
            <a:avLst/>
          </a:prstGeom>
        </p:spPr>
      </p:pic>
      <p:pic>
        <p:nvPicPr>
          <p:cNvPr id="5" name="Picture 4">
            <a:extLst>
              <a:ext uri="{FF2B5EF4-FFF2-40B4-BE49-F238E27FC236}">
                <a16:creationId xmlns:a16="http://schemas.microsoft.com/office/drawing/2014/main" id="{CB397327-F896-5F47-97C7-A835D9998C2D}"/>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spTree>
    <p:extLst>
      <p:ext uri="{BB962C8B-B14F-4D97-AF65-F5344CB8AC3E}">
        <p14:creationId xmlns:p14="http://schemas.microsoft.com/office/powerpoint/2010/main" val="27951700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76298815"/>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approach</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vain</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fiend</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suppress</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80310"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pic>
        <p:nvPicPr>
          <p:cNvPr id="7" name="Picture 6">
            <a:extLst>
              <a:ext uri="{FF2B5EF4-FFF2-40B4-BE49-F238E27FC236}">
                <a16:creationId xmlns:a16="http://schemas.microsoft.com/office/drawing/2014/main" id="{EA86BE72-1703-3C4A-ADCE-227617DFFA18}"/>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spTree>
    <p:extLst>
      <p:ext uri="{BB962C8B-B14F-4D97-AF65-F5344CB8AC3E}">
        <p14:creationId xmlns:p14="http://schemas.microsoft.com/office/powerpoint/2010/main" val="25807031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2510565758"/>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fence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alley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shelter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greenhouse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allotment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525215811"/>
              </p:ext>
            </p:extLst>
          </p:nvPr>
        </p:nvGraphicFramePr>
        <p:xfrm>
          <a:off x="5307795" y="1251704"/>
          <a:ext cx="4826233" cy="7695072"/>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An *** is a narrow passage or street with buildings or walls on both sides.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A *** is a glass building in which you grow plants that need to be protected from bad weather.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A *** is a barrier between two areas of land, made of wood or wire supported by posts.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In Britain, an *** is a small area of land in a town which a person rents to grow plants and vegetables 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A *** is a small building or covered place which is made to protect people from bad weather or danger.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1" name="Picture 20">
            <a:extLst>
              <a:ext uri="{FF2B5EF4-FFF2-40B4-BE49-F238E27FC236}">
                <a16:creationId xmlns:a16="http://schemas.microsoft.com/office/drawing/2014/main" id="{BF77523C-8284-C341-BC29-295082F3A8DF}"/>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pic>
        <p:nvPicPr>
          <p:cNvPr id="20" name="Picture 19" descr="Logo&#10;&#10;Description automatically generated with low confidence">
            <a:extLst>
              <a:ext uri="{FF2B5EF4-FFF2-40B4-BE49-F238E27FC236}">
                <a16:creationId xmlns:a16="http://schemas.microsoft.com/office/drawing/2014/main" id="{12D5ED53-0776-0C61-7DCC-037F4388C9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30492" y="5265872"/>
            <a:ext cx="933590" cy="933590"/>
          </a:xfrm>
          <a:prstGeom prst="rect">
            <a:avLst/>
          </a:prstGeom>
        </p:spPr>
      </p:pic>
      <p:pic>
        <p:nvPicPr>
          <p:cNvPr id="22" name="Picture 21" descr="Icon&#10;&#10;Description automatically generated with low confidence">
            <a:extLst>
              <a:ext uri="{FF2B5EF4-FFF2-40B4-BE49-F238E27FC236}">
                <a16:creationId xmlns:a16="http://schemas.microsoft.com/office/drawing/2014/main" id="{B5D0D326-E413-0841-1488-5AF13564EC2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36124" y="2533667"/>
            <a:ext cx="933590" cy="933590"/>
          </a:xfrm>
          <a:prstGeom prst="rect">
            <a:avLst/>
          </a:prstGeom>
        </p:spPr>
      </p:pic>
      <p:pic>
        <p:nvPicPr>
          <p:cNvPr id="23" name="Picture 22" descr="Icon&#10;&#10;Description automatically generated">
            <a:extLst>
              <a:ext uri="{FF2B5EF4-FFF2-40B4-BE49-F238E27FC236}">
                <a16:creationId xmlns:a16="http://schemas.microsoft.com/office/drawing/2014/main" id="{D25A0F1F-878A-6C24-5F3A-3C373A9F254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24767" y="7874207"/>
            <a:ext cx="944947" cy="944947"/>
          </a:xfrm>
          <a:prstGeom prst="rect">
            <a:avLst/>
          </a:prstGeom>
        </p:spPr>
      </p:pic>
      <p:pic>
        <p:nvPicPr>
          <p:cNvPr id="24" name="Picture 23" descr="A picture containing window, silhouette, vector graphics&#10;&#10;Description automatically generated">
            <a:extLst>
              <a:ext uri="{FF2B5EF4-FFF2-40B4-BE49-F238E27FC236}">
                <a16:creationId xmlns:a16="http://schemas.microsoft.com/office/drawing/2014/main" id="{5CEC4B9D-E879-B3E3-2502-552061D22A2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95947" y="3534623"/>
            <a:ext cx="1342177" cy="1342177"/>
          </a:xfrm>
          <a:prstGeom prst="rect">
            <a:avLst/>
          </a:prstGeom>
        </p:spPr>
      </p:pic>
      <p:pic>
        <p:nvPicPr>
          <p:cNvPr id="25" name="Picture 24" descr="Icon&#10;&#10;Description automatically generated with low confidence">
            <a:extLst>
              <a:ext uri="{FF2B5EF4-FFF2-40B4-BE49-F238E27FC236}">
                <a16:creationId xmlns:a16="http://schemas.microsoft.com/office/drawing/2014/main" id="{08A77451-2D27-8960-69F0-09D3DEA9F9F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444853" y="6409503"/>
            <a:ext cx="1078442" cy="1078442"/>
          </a:xfrm>
          <a:prstGeom prst="rect">
            <a:avLst/>
          </a:prstGeom>
        </p:spPr>
      </p:pic>
    </p:spTree>
    <p:extLst>
      <p:ext uri="{BB962C8B-B14F-4D97-AF65-F5344CB8AC3E}">
        <p14:creationId xmlns:p14="http://schemas.microsoft.com/office/powerpoint/2010/main" val="401571498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3403882619"/>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approach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magnificent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vain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fiend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suppress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3880727908"/>
              </p:ext>
            </p:extLst>
          </p:nvPr>
        </p:nvGraphicFramePr>
        <p:xfrm>
          <a:off x="5307795" y="1251704"/>
          <a:ext cx="4826233" cy="7723200"/>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If you say that something or someone is ***, you mean that you think they are extremely good, beautiful, or impressive.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If you describe someone as a ***, you mean that they are extremely wicked or cruel.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If you describe someone as ***, you are critical of their extreme pride in their own beauty, intelligence, or other good qualities.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If someone or something *** a process or activity, they stop it continuing or developing.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159320">
                <a:tc>
                  <a:txBody>
                    <a:bodyPr/>
                    <a:lstStyle/>
                    <a:p>
                      <a:r>
                        <a:rPr lang="en-GB" sz="2000" dirty="0">
                          <a:latin typeface="Gill Sans MT" panose="020B0502020104020203" pitchFamily="34" charset="77"/>
                        </a:rPr>
                        <a:t>Your *** to a task, problem, or situation is the way you deal with it or think about it. Or, when you *** something, you get closer to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2" name="Picture 21">
            <a:extLst>
              <a:ext uri="{FF2B5EF4-FFF2-40B4-BE49-F238E27FC236}">
                <a16:creationId xmlns:a16="http://schemas.microsoft.com/office/drawing/2014/main" id="{D14985E1-B661-AA43-82D5-8E7D020E9B75}"/>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pic>
        <p:nvPicPr>
          <p:cNvPr id="21" name="Picture 20" descr="Icon&#10;&#10;Description automatically generated">
            <a:extLst>
              <a:ext uri="{FF2B5EF4-FFF2-40B4-BE49-F238E27FC236}">
                <a16:creationId xmlns:a16="http://schemas.microsoft.com/office/drawing/2014/main" id="{6FC4CADC-BA51-E3EC-9E37-629899061F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26239" y="7577032"/>
            <a:ext cx="1225643" cy="1225643"/>
          </a:xfrm>
          <a:prstGeom prst="rect">
            <a:avLst/>
          </a:prstGeom>
        </p:spPr>
      </p:pic>
      <p:pic>
        <p:nvPicPr>
          <p:cNvPr id="23" name="Picture 22" descr="A picture containing icon&#10;&#10;Description automatically generated">
            <a:extLst>
              <a:ext uri="{FF2B5EF4-FFF2-40B4-BE49-F238E27FC236}">
                <a16:creationId xmlns:a16="http://schemas.microsoft.com/office/drawing/2014/main" id="{9636DCA8-15FE-1528-D4B0-3862AAEAA22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60343" y="2437341"/>
            <a:ext cx="1225643" cy="1225643"/>
          </a:xfrm>
          <a:prstGeom prst="rect">
            <a:avLst/>
          </a:prstGeom>
        </p:spPr>
      </p:pic>
      <p:pic>
        <p:nvPicPr>
          <p:cNvPr id="24" name="Picture 23" descr="Icon&#10;&#10;Description automatically generated">
            <a:extLst>
              <a:ext uri="{FF2B5EF4-FFF2-40B4-BE49-F238E27FC236}">
                <a16:creationId xmlns:a16="http://schemas.microsoft.com/office/drawing/2014/main" id="{448E23B5-C804-0471-3806-2DC62206DAB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47279" y="5146606"/>
            <a:ext cx="1129597" cy="1129597"/>
          </a:xfrm>
          <a:prstGeom prst="rect">
            <a:avLst/>
          </a:prstGeom>
        </p:spPr>
      </p:pic>
      <p:pic>
        <p:nvPicPr>
          <p:cNvPr id="25" name="Picture 24" descr="A picture containing text, lamp&#10;&#10;Description automatically generated">
            <a:extLst>
              <a:ext uri="{FF2B5EF4-FFF2-40B4-BE49-F238E27FC236}">
                <a16:creationId xmlns:a16="http://schemas.microsoft.com/office/drawing/2014/main" id="{A779768A-9C92-09DB-80F2-BC80B117E1A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20550" y="3761956"/>
            <a:ext cx="1201857" cy="1201857"/>
          </a:xfrm>
          <a:prstGeom prst="rect">
            <a:avLst/>
          </a:prstGeom>
        </p:spPr>
      </p:pic>
      <p:pic>
        <p:nvPicPr>
          <p:cNvPr id="26" name="Picture 25" descr="Icon&#10;&#10;Description automatically generated">
            <a:extLst>
              <a:ext uri="{FF2B5EF4-FFF2-40B4-BE49-F238E27FC236}">
                <a16:creationId xmlns:a16="http://schemas.microsoft.com/office/drawing/2014/main" id="{C91E98DB-719A-0021-CA0A-A59805928F0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408365" y="6387337"/>
            <a:ext cx="1129598" cy="1129598"/>
          </a:xfrm>
          <a:prstGeom prst="rect">
            <a:avLst/>
          </a:prstGeom>
        </p:spPr>
      </p:pic>
    </p:spTree>
    <p:extLst>
      <p:ext uri="{BB962C8B-B14F-4D97-AF65-F5344CB8AC3E}">
        <p14:creationId xmlns:p14="http://schemas.microsoft.com/office/powerpoint/2010/main" val="25981199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279542" y="368756"/>
            <a:ext cx="12445716"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This Week's Words</a:t>
            </a:r>
          </a:p>
        </p:txBody>
      </p:sp>
      <p:sp>
        <p:nvSpPr>
          <p:cNvPr id="132" name="Grasshopper"/>
          <p:cNvSpPr txBox="1"/>
          <p:nvPr/>
        </p:nvSpPr>
        <p:spPr>
          <a:xfrm>
            <a:off x="1424395" y="1991291"/>
            <a:ext cx="4749274"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Grasshopper</a:t>
            </a:r>
          </a:p>
        </p:txBody>
      </p:sp>
      <p:sp>
        <p:nvSpPr>
          <p:cNvPr id="133" name="tear"/>
          <p:cNvSpPr txBox="1"/>
          <p:nvPr/>
        </p:nvSpPr>
        <p:spPr>
          <a:xfrm>
            <a:off x="2966320" y="3085008"/>
            <a:ext cx="1665521"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fence</a:t>
            </a:r>
            <a:endParaRPr b="1" dirty="0">
              <a:latin typeface="Gill Sans MT" panose="020B0502020104020203" pitchFamily="34" charset="77"/>
              <a:sym typeface="American Typewriter"/>
            </a:endParaRPr>
          </a:p>
        </p:txBody>
      </p:sp>
      <p:sp>
        <p:nvSpPr>
          <p:cNvPr id="134" name="office"/>
          <p:cNvSpPr txBox="1"/>
          <p:nvPr/>
        </p:nvSpPr>
        <p:spPr>
          <a:xfrm>
            <a:off x="3077733" y="3993661"/>
            <a:ext cx="1442704"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alley</a:t>
            </a:r>
            <a:endParaRPr dirty="0">
              <a:latin typeface="Gill Sans MT" panose="020B0502020104020203" pitchFamily="34" charset="77"/>
            </a:endParaRPr>
          </a:p>
        </p:txBody>
      </p:sp>
      <p:sp>
        <p:nvSpPr>
          <p:cNvPr id="135" name="spare"/>
          <p:cNvSpPr txBox="1"/>
          <p:nvPr/>
        </p:nvSpPr>
        <p:spPr>
          <a:xfrm>
            <a:off x="2743502" y="4843260"/>
            <a:ext cx="211115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dirty="0">
                <a:latin typeface="Gill Sans MT" panose="020B0502020104020203" pitchFamily="34" charset="77"/>
              </a:rPr>
              <a:t>s</a:t>
            </a:r>
            <a:r>
              <a:rPr lang="en-GB" b="1" dirty="0">
                <a:latin typeface="Gill Sans MT" panose="020B0502020104020203" pitchFamily="34" charset="77"/>
                <a:sym typeface="American Typewriter"/>
              </a:rPr>
              <a:t>helter</a:t>
            </a:r>
            <a:endParaRPr b="1" dirty="0">
              <a:latin typeface="Gill Sans MT" panose="020B0502020104020203" pitchFamily="34" charset="77"/>
              <a:sym typeface="American Typewriter"/>
            </a:endParaRPr>
          </a:p>
        </p:txBody>
      </p:sp>
      <p:sp>
        <p:nvSpPr>
          <p:cNvPr id="136" name="chipped"/>
          <p:cNvSpPr txBox="1"/>
          <p:nvPr/>
        </p:nvSpPr>
        <p:spPr>
          <a:xfrm>
            <a:off x="2046201" y="5769060"/>
            <a:ext cx="350576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greenhouse</a:t>
            </a:r>
            <a:endParaRPr dirty="0">
              <a:latin typeface="Gill Sans MT" panose="020B0502020104020203" pitchFamily="34" charset="77"/>
            </a:endParaRPr>
          </a:p>
        </p:txBody>
      </p:sp>
      <p:sp>
        <p:nvSpPr>
          <p:cNvPr id="137" name="lift"/>
          <p:cNvSpPr txBox="1"/>
          <p:nvPr/>
        </p:nvSpPr>
        <p:spPr>
          <a:xfrm>
            <a:off x="2311493" y="6639612"/>
            <a:ext cx="2975174"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allotment</a:t>
            </a:r>
            <a:endParaRPr dirty="0">
              <a:latin typeface="Gill Sans MT" panose="020B0502020104020203" pitchFamily="34" charset="77"/>
            </a:endParaRPr>
          </a:p>
        </p:txBody>
      </p:sp>
      <p:sp>
        <p:nvSpPr>
          <p:cNvPr id="138" name="mutter"/>
          <p:cNvSpPr txBox="1"/>
          <p:nvPr/>
        </p:nvSpPr>
        <p:spPr>
          <a:xfrm>
            <a:off x="7437678" y="3961911"/>
            <a:ext cx="3557064"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magnificent</a:t>
            </a:r>
            <a:endParaRPr b="1" dirty="0">
              <a:latin typeface="Gill Sans MT" panose="020B0502020104020203" pitchFamily="34" charset="77"/>
              <a:sym typeface="American Typewriter"/>
            </a:endParaRPr>
          </a:p>
        </p:txBody>
      </p:sp>
      <p:sp>
        <p:nvSpPr>
          <p:cNvPr id="139" name="unveil"/>
          <p:cNvSpPr txBox="1"/>
          <p:nvPr/>
        </p:nvSpPr>
        <p:spPr>
          <a:xfrm>
            <a:off x="8351771" y="5769060"/>
            <a:ext cx="1542090"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fiend</a:t>
            </a:r>
            <a:endParaRPr b="1" dirty="0">
              <a:latin typeface="Gill Sans MT" panose="020B0502020104020203" pitchFamily="34" charset="77"/>
              <a:sym typeface="American Typewriter"/>
            </a:endParaRPr>
          </a:p>
        </p:txBody>
      </p:sp>
      <p:sp>
        <p:nvSpPr>
          <p:cNvPr id="140" name="tolerate"/>
          <p:cNvSpPr txBox="1"/>
          <p:nvPr/>
        </p:nvSpPr>
        <p:spPr>
          <a:xfrm>
            <a:off x="7795947" y="3065958"/>
            <a:ext cx="284052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approach</a:t>
            </a:r>
            <a:endParaRPr dirty="0">
              <a:latin typeface="Gill Sans MT" panose="020B0502020104020203" pitchFamily="34" charset="77"/>
            </a:endParaRPr>
          </a:p>
        </p:txBody>
      </p:sp>
      <p:sp>
        <p:nvSpPr>
          <p:cNvPr id="141" name="fixation"/>
          <p:cNvSpPr txBox="1"/>
          <p:nvPr/>
        </p:nvSpPr>
        <p:spPr>
          <a:xfrm>
            <a:off x="8569410" y="4824210"/>
            <a:ext cx="1293624"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vain</a:t>
            </a:r>
            <a:endParaRPr dirty="0">
              <a:latin typeface="Gill Sans MT" panose="020B0502020104020203" pitchFamily="34" charset="77"/>
            </a:endParaRPr>
          </a:p>
        </p:txBody>
      </p:sp>
      <p:sp>
        <p:nvSpPr>
          <p:cNvPr id="143" name="Shinobi"/>
          <p:cNvSpPr txBox="1"/>
          <p:nvPr/>
        </p:nvSpPr>
        <p:spPr>
          <a:xfrm>
            <a:off x="7805173" y="1948676"/>
            <a:ext cx="2797241"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Shinobi</a:t>
            </a: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300" y="7140190"/>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23" name="unveil">
            <a:extLst>
              <a:ext uri="{FF2B5EF4-FFF2-40B4-BE49-F238E27FC236}">
                <a16:creationId xmlns:a16="http://schemas.microsoft.com/office/drawing/2014/main" id="{3DFB6E10-D309-C545-A6B1-2341096960A8}"/>
              </a:ext>
            </a:extLst>
          </p:cNvPr>
          <p:cNvSpPr txBox="1"/>
          <p:nvPr/>
        </p:nvSpPr>
        <p:spPr>
          <a:xfrm>
            <a:off x="7831273" y="6639611"/>
            <a:ext cx="263533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suppress</a:t>
            </a:r>
            <a:endParaRPr b="1" dirty="0">
              <a:latin typeface="Gill Sans MT" panose="020B0502020104020203" pitchFamily="34" charset="77"/>
              <a:sym typeface="American Typewriter"/>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5" y="769884"/>
            <a:ext cx="10875989"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Display Slips</a:t>
            </a:r>
            <a:endParaRPr sz="28700" dirty="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5" y="3614013"/>
            <a:ext cx="10875989" cy="13952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The following slides are for classroom display. As you teach each Word of the Day, words can be displayed in the classroom to enable pupils to use the taught vocabulary in an independent manner.</a:t>
            </a:r>
            <a:endParaRPr sz="2800" dirty="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2815906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637188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677054" y="183629"/>
            <a:ext cx="6679714"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fence</a:t>
            </a:r>
            <a:endParaRPr sz="115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447204" y="5165330"/>
            <a:ext cx="10875989"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alley</a:t>
            </a:r>
            <a:endParaRPr sz="23900" dirty="0">
              <a:latin typeface="Gill Sans MT" panose="020B0502020104020203" pitchFamily="34" charset="77"/>
            </a:endParaRPr>
          </a:p>
        </p:txBody>
      </p:sp>
      <p:pic>
        <p:nvPicPr>
          <p:cNvPr id="14" name="Picture 13" descr="Logo&#10;&#10;Description automatically generated with low confidence">
            <a:extLst>
              <a:ext uri="{FF2B5EF4-FFF2-40B4-BE49-F238E27FC236}">
                <a16:creationId xmlns:a16="http://schemas.microsoft.com/office/drawing/2014/main" id="{92164560-FF11-2C43-0542-2938E754FF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55102" y="849280"/>
            <a:ext cx="2901555" cy="2901555"/>
          </a:xfrm>
          <a:prstGeom prst="rect">
            <a:avLst/>
          </a:prstGeom>
        </p:spPr>
      </p:pic>
      <p:pic>
        <p:nvPicPr>
          <p:cNvPr id="15" name="Picture 14" descr="Icon&#10;&#10;Description automatically generated with low confidence">
            <a:extLst>
              <a:ext uri="{FF2B5EF4-FFF2-40B4-BE49-F238E27FC236}">
                <a16:creationId xmlns:a16="http://schemas.microsoft.com/office/drawing/2014/main" id="{A354BDD3-EDFF-F5B7-508A-9BF284A43C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9041" y="5784681"/>
            <a:ext cx="3222131" cy="3222131"/>
          </a:xfrm>
          <a:prstGeom prst="rect">
            <a:avLst/>
          </a:prstGeom>
        </p:spPr>
      </p:pic>
    </p:spTree>
    <p:extLst>
      <p:ext uri="{BB962C8B-B14F-4D97-AF65-F5344CB8AC3E}">
        <p14:creationId xmlns:p14="http://schemas.microsoft.com/office/powerpoint/2010/main" val="8651149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377292" y="412562"/>
            <a:ext cx="7226337"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shelter</a:t>
            </a:r>
            <a:endParaRPr sz="166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527894" y="6068931"/>
            <a:ext cx="11039139" cy="2226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3800" dirty="0">
                <a:latin typeface="Gill Sans MT" panose="020B0502020104020203" pitchFamily="34" charset="77"/>
              </a:rPr>
              <a:t>greenhouse</a:t>
            </a:r>
            <a:endParaRPr sz="16600" dirty="0">
              <a:latin typeface="Gill Sans MT" panose="020B0502020104020203" pitchFamily="34" charset="77"/>
            </a:endParaRPr>
          </a:p>
        </p:txBody>
      </p:sp>
      <p:pic>
        <p:nvPicPr>
          <p:cNvPr id="17" name="Picture 16" descr="Icon&#10;&#10;Description automatically generated">
            <a:extLst>
              <a:ext uri="{FF2B5EF4-FFF2-40B4-BE49-F238E27FC236}">
                <a16:creationId xmlns:a16="http://schemas.microsoft.com/office/drawing/2014/main" id="{0BEAB50B-642D-97BC-E71D-CD6E398076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25980" y="588933"/>
            <a:ext cx="3406659" cy="3406659"/>
          </a:xfrm>
          <a:prstGeom prst="rect">
            <a:avLst/>
          </a:prstGeom>
        </p:spPr>
      </p:pic>
      <p:pic>
        <p:nvPicPr>
          <p:cNvPr id="6" name="Picture 5" descr="A picture containing window, silhouette, vector graphics&#10;&#10;Description automatically generated">
            <a:extLst>
              <a:ext uri="{FF2B5EF4-FFF2-40B4-BE49-F238E27FC236}">
                <a16:creationId xmlns:a16="http://schemas.microsoft.com/office/drawing/2014/main" id="{7854E30D-566A-E4E0-630A-014BD2D439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4294" y="5516880"/>
            <a:ext cx="3569284" cy="3569284"/>
          </a:xfrm>
          <a:prstGeom prst="rect">
            <a:avLst/>
          </a:prstGeom>
        </p:spPr>
      </p:pic>
    </p:spTree>
    <p:extLst>
      <p:ext uri="{BB962C8B-B14F-4D97-AF65-F5344CB8AC3E}">
        <p14:creationId xmlns:p14="http://schemas.microsoft.com/office/powerpoint/2010/main" val="332964429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588613" y="899893"/>
            <a:ext cx="8261877"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allotment</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419278" y="5944629"/>
            <a:ext cx="12346080"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approach</a:t>
            </a:r>
            <a:endParaRPr sz="8000" dirty="0">
              <a:latin typeface="Gill Sans MT" panose="020B0502020104020203" pitchFamily="34" charset="77"/>
            </a:endParaRPr>
          </a:p>
        </p:txBody>
      </p:sp>
      <p:pic>
        <p:nvPicPr>
          <p:cNvPr id="16" name="Picture 15" descr="Icon&#10;&#10;Description automatically generated with low confidence">
            <a:extLst>
              <a:ext uri="{FF2B5EF4-FFF2-40B4-BE49-F238E27FC236}">
                <a16:creationId xmlns:a16="http://schemas.microsoft.com/office/drawing/2014/main" id="{0503CDFD-16B2-314B-A625-DC1FA4C3B5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89294" y="473186"/>
            <a:ext cx="3463447" cy="3463447"/>
          </a:xfrm>
          <a:prstGeom prst="rect">
            <a:avLst/>
          </a:prstGeom>
        </p:spPr>
      </p:pic>
      <p:pic>
        <p:nvPicPr>
          <p:cNvPr id="17" name="Picture 16" descr="Icon&#10;&#10;Description automatically generated">
            <a:extLst>
              <a:ext uri="{FF2B5EF4-FFF2-40B4-BE49-F238E27FC236}">
                <a16:creationId xmlns:a16="http://schemas.microsoft.com/office/drawing/2014/main" id="{BFC5953E-788B-0807-EF9E-E1C693DDD0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7982" y="5822709"/>
            <a:ext cx="3152594" cy="3152594"/>
          </a:xfrm>
          <a:prstGeom prst="rect">
            <a:avLst/>
          </a:prstGeom>
        </p:spPr>
      </p:pic>
    </p:spTree>
    <p:extLst>
      <p:ext uri="{BB962C8B-B14F-4D97-AF65-F5344CB8AC3E}">
        <p14:creationId xmlns:p14="http://schemas.microsoft.com/office/powerpoint/2010/main" val="219721601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938679" y="1026414"/>
            <a:ext cx="11999897" cy="2226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3800" dirty="0">
                <a:latin typeface="Gill Sans MT" panose="020B0502020104020203" pitchFamily="34" charset="77"/>
              </a:rPr>
              <a:t>magnificent</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257412" y="5228446"/>
            <a:ext cx="11000055"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vain</a:t>
            </a:r>
            <a:endParaRPr sz="16600" dirty="0">
              <a:latin typeface="Gill Sans MT" panose="020B0502020104020203" pitchFamily="34" charset="77"/>
            </a:endParaRPr>
          </a:p>
        </p:txBody>
      </p:sp>
      <p:pic>
        <p:nvPicPr>
          <p:cNvPr id="17" name="Picture 16" descr="Icon&#10;&#10;Description automatically generated">
            <a:extLst>
              <a:ext uri="{FF2B5EF4-FFF2-40B4-BE49-F238E27FC236}">
                <a16:creationId xmlns:a16="http://schemas.microsoft.com/office/drawing/2014/main" id="{EBC539F6-6BD7-6747-137A-644C393E25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3073" y="5690869"/>
            <a:ext cx="3318099" cy="3318099"/>
          </a:xfrm>
          <a:prstGeom prst="rect">
            <a:avLst/>
          </a:prstGeom>
        </p:spPr>
      </p:pic>
      <p:pic>
        <p:nvPicPr>
          <p:cNvPr id="18" name="Picture 17" descr="A picture containing icon&#10;&#10;Description automatically generated">
            <a:extLst>
              <a:ext uri="{FF2B5EF4-FFF2-40B4-BE49-F238E27FC236}">
                <a16:creationId xmlns:a16="http://schemas.microsoft.com/office/drawing/2014/main" id="{58CEF462-4C2E-A352-260D-E8EDA79932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28686" y="624868"/>
            <a:ext cx="3202042" cy="3202042"/>
          </a:xfrm>
          <a:prstGeom prst="rect">
            <a:avLst/>
          </a:prstGeom>
        </p:spPr>
      </p:pic>
    </p:spTree>
    <p:extLst>
      <p:ext uri="{BB962C8B-B14F-4D97-AF65-F5344CB8AC3E}">
        <p14:creationId xmlns:p14="http://schemas.microsoft.com/office/powerpoint/2010/main" val="263125753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6087309"/>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2031695" y="381411"/>
            <a:ext cx="6104236"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fiend</a:t>
            </a:r>
            <a:endParaRPr sz="115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365938" y="5887012"/>
            <a:ext cx="12965430"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suppress</a:t>
            </a:r>
            <a:endParaRPr sz="9600" dirty="0">
              <a:latin typeface="Gill Sans MT" panose="020B0502020104020203" pitchFamily="34" charset="77"/>
            </a:endParaRPr>
          </a:p>
        </p:txBody>
      </p:sp>
      <p:pic>
        <p:nvPicPr>
          <p:cNvPr id="5" name="Picture 4" descr="Icon&#10;&#10;Description automatically generated">
            <a:extLst>
              <a:ext uri="{FF2B5EF4-FFF2-40B4-BE49-F238E27FC236}">
                <a16:creationId xmlns:a16="http://schemas.microsoft.com/office/drawing/2014/main" id="{E11E4EF4-A58B-3F54-749F-07160596E0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490" y="5615221"/>
            <a:ext cx="3531364" cy="3531364"/>
          </a:xfrm>
          <a:prstGeom prst="rect">
            <a:avLst/>
          </a:prstGeom>
        </p:spPr>
      </p:pic>
      <p:pic>
        <p:nvPicPr>
          <p:cNvPr id="16" name="Picture 15" descr="A picture containing text, lamp&#10;&#10;Description automatically generated">
            <a:extLst>
              <a:ext uri="{FF2B5EF4-FFF2-40B4-BE49-F238E27FC236}">
                <a16:creationId xmlns:a16="http://schemas.microsoft.com/office/drawing/2014/main" id="{C643D6DF-B791-7B6E-BB1B-766C18498E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03629" y="427698"/>
            <a:ext cx="3583664" cy="3583664"/>
          </a:xfrm>
          <a:prstGeom prst="rect">
            <a:avLst/>
          </a:prstGeom>
        </p:spPr>
      </p:pic>
    </p:spTree>
    <p:extLst>
      <p:ext uri="{BB962C8B-B14F-4D97-AF65-F5344CB8AC3E}">
        <p14:creationId xmlns:p14="http://schemas.microsoft.com/office/powerpoint/2010/main" val="344365042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472709" y="430311"/>
            <a:ext cx="12059391" cy="1456809"/>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Grasshopper (Tier 1)</a:t>
            </a:r>
            <a:endParaRPr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3" name="tear"/>
          <p:cNvSpPr txBox="1"/>
          <p:nvPr/>
        </p:nvSpPr>
        <p:spPr>
          <a:xfrm>
            <a:off x="5727964" y="2274766"/>
            <a:ext cx="1665521"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fence	</a:t>
            </a:r>
            <a:endParaRPr b="1" dirty="0">
              <a:latin typeface="Gill Sans MT" panose="020B0502020104020203" pitchFamily="34" charset="77"/>
              <a:sym typeface="American Typewriter"/>
            </a:endParaRPr>
          </a:p>
        </p:txBody>
      </p:sp>
      <p:sp>
        <p:nvSpPr>
          <p:cNvPr id="134" name="office"/>
          <p:cNvSpPr txBox="1"/>
          <p:nvPr/>
        </p:nvSpPr>
        <p:spPr>
          <a:xfrm>
            <a:off x="5839391" y="3183419"/>
            <a:ext cx="1442704"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alley</a:t>
            </a:r>
            <a:endParaRPr dirty="0">
              <a:latin typeface="Gill Sans MT" panose="020B0502020104020203" pitchFamily="34" charset="77"/>
            </a:endParaRPr>
          </a:p>
        </p:txBody>
      </p:sp>
      <p:sp>
        <p:nvSpPr>
          <p:cNvPr id="135" name="spare"/>
          <p:cNvSpPr txBox="1"/>
          <p:nvPr/>
        </p:nvSpPr>
        <p:spPr>
          <a:xfrm>
            <a:off x="5492331" y="4033018"/>
            <a:ext cx="213680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shelter</a:t>
            </a:r>
            <a:endParaRPr b="1" dirty="0">
              <a:latin typeface="Gill Sans MT" panose="020B0502020104020203" pitchFamily="34" charset="77"/>
              <a:sym typeface="American Typewriter"/>
            </a:endParaRPr>
          </a:p>
        </p:txBody>
      </p:sp>
      <p:sp>
        <p:nvSpPr>
          <p:cNvPr id="136" name="chipped"/>
          <p:cNvSpPr txBox="1"/>
          <p:nvPr/>
        </p:nvSpPr>
        <p:spPr>
          <a:xfrm>
            <a:off x="4807860" y="4958818"/>
            <a:ext cx="350576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greenhouse</a:t>
            </a:r>
            <a:endParaRPr dirty="0">
              <a:latin typeface="Gill Sans MT" panose="020B0502020104020203" pitchFamily="34" charset="77"/>
            </a:endParaRPr>
          </a:p>
        </p:txBody>
      </p:sp>
      <p:sp>
        <p:nvSpPr>
          <p:cNvPr id="137" name="lift"/>
          <p:cNvSpPr txBox="1"/>
          <p:nvPr/>
        </p:nvSpPr>
        <p:spPr>
          <a:xfrm>
            <a:off x="5073149" y="5829370"/>
            <a:ext cx="2975174"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allotment</a:t>
            </a:r>
            <a:endParaRPr dirty="0">
              <a:latin typeface="Gill Sans MT" panose="020B0502020104020203" pitchFamily="34" charset="77"/>
            </a:endParaRP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extLst>
      <p:ext uri="{BB962C8B-B14F-4D97-AF65-F5344CB8AC3E}">
        <p14:creationId xmlns:p14="http://schemas.microsoft.com/office/powerpoint/2010/main" val="188411033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1407262" y="368756"/>
            <a:ext cx="10190290"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Shinobi (Tier 2)</a:t>
            </a:r>
            <a:endPar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8" name="mutter"/>
          <p:cNvSpPr txBox="1"/>
          <p:nvPr/>
        </p:nvSpPr>
        <p:spPr>
          <a:xfrm>
            <a:off x="4782236" y="3418118"/>
            <a:ext cx="3557064"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magnificent</a:t>
            </a:r>
            <a:endParaRPr b="1" dirty="0">
              <a:latin typeface="Gill Sans MT" panose="020B0502020104020203" pitchFamily="34" charset="77"/>
              <a:sym typeface="American Typewriter"/>
            </a:endParaRPr>
          </a:p>
        </p:txBody>
      </p:sp>
      <p:sp>
        <p:nvSpPr>
          <p:cNvPr id="140" name="tolerate"/>
          <p:cNvSpPr txBox="1"/>
          <p:nvPr/>
        </p:nvSpPr>
        <p:spPr>
          <a:xfrm>
            <a:off x="5140501" y="2522165"/>
            <a:ext cx="284052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approach</a:t>
            </a:r>
            <a:endParaRPr dirty="0">
              <a:latin typeface="Gill Sans MT" panose="020B0502020104020203" pitchFamily="34" charset="77"/>
            </a:endParaRPr>
          </a:p>
        </p:txBody>
      </p:sp>
      <p:sp>
        <p:nvSpPr>
          <p:cNvPr id="141" name="fixation"/>
          <p:cNvSpPr txBox="1"/>
          <p:nvPr/>
        </p:nvSpPr>
        <p:spPr>
          <a:xfrm>
            <a:off x="5913956" y="4280417"/>
            <a:ext cx="1293624"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vain</a:t>
            </a:r>
            <a:endParaRPr dirty="0">
              <a:latin typeface="Gill Sans MT" panose="020B0502020104020203" pitchFamily="34" charset="77"/>
            </a:endParaRPr>
          </a:p>
        </p:txBody>
      </p:sp>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4" name="Picture 23" descr="A close up of a sign&#10;&#10;Description automatically generated">
            <a:extLst>
              <a:ext uri="{FF2B5EF4-FFF2-40B4-BE49-F238E27FC236}">
                <a16:creationId xmlns:a16="http://schemas.microsoft.com/office/drawing/2014/main" id="{12CD5A4C-BE25-E144-93E5-DE9DD9D80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sp>
        <p:nvSpPr>
          <p:cNvPr id="16" name="fixation">
            <a:extLst>
              <a:ext uri="{FF2B5EF4-FFF2-40B4-BE49-F238E27FC236}">
                <a16:creationId xmlns:a16="http://schemas.microsoft.com/office/drawing/2014/main" id="{54CA246C-41EE-5949-B05E-5758EA3BD8F4}"/>
              </a:ext>
            </a:extLst>
          </p:cNvPr>
          <p:cNvSpPr txBox="1"/>
          <p:nvPr/>
        </p:nvSpPr>
        <p:spPr>
          <a:xfrm>
            <a:off x="5731395" y="5188117"/>
            <a:ext cx="1542090"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fiend</a:t>
            </a:r>
            <a:endParaRPr dirty="0">
              <a:latin typeface="Gill Sans MT" panose="020B0502020104020203" pitchFamily="34" charset="77"/>
            </a:endParaRPr>
          </a:p>
        </p:txBody>
      </p:sp>
      <p:sp>
        <p:nvSpPr>
          <p:cNvPr id="17" name="fixation">
            <a:extLst>
              <a:ext uri="{FF2B5EF4-FFF2-40B4-BE49-F238E27FC236}">
                <a16:creationId xmlns:a16="http://schemas.microsoft.com/office/drawing/2014/main" id="{19D6E91F-8371-BF4E-B734-F3CE5F59AC7D}"/>
              </a:ext>
            </a:extLst>
          </p:cNvPr>
          <p:cNvSpPr txBox="1"/>
          <p:nvPr/>
        </p:nvSpPr>
        <p:spPr>
          <a:xfrm>
            <a:off x="5184777" y="5996646"/>
            <a:ext cx="263533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suppress</a:t>
            </a:r>
            <a:endParaRPr dirty="0">
              <a:latin typeface="Gill Sans MT" panose="020B0502020104020203" pitchFamily="34" charset="77"/>
            </a:endParaRPr>
          </a:p>
        </p:txBody>
      </p:sp>
    </p:spTree>
    <p:extLst>
      <p:ext uri="{BB962C8B-B14F-4D97-AF65-F5344CB8AC3E}">
        <p14:creationId xmlns:p14="http://schemas.microsoft.com/office/powerpoint/2010/main" val="20574087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95272" y="1309202"/>
            <a:ext cx="202779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fence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652718"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74585" y="4102081"/>
            <a:ext cx="6322627" cy="15799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A fence is a barrier between two areas of land, made of wood or wire supported by posts.</a:t>
            </a:r>
            <a:endParaRPr sz="3200" dirty="0">
              <a:latin typeface="Gill Sans MT" panose="020B0502020104020203" pitchFamily="34" charset="77"/>
            </a:endParaRPr>
          </a:p>
        </p:txBody>
      </p:sp>
      <p:sp>
        <p:nvSpPr>
          <p:cNvPr id="155" name="The was a tear in Freddie’s new school jumper."/>
          <p:cNvSpPr txBox="1"/>
          <p:nvPr/>
        </p:nvSpPr>
        <p:spPr>
          <a:xfrm>
            <a:off x="-55619" y="6131635"/>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a:t>
            </a:r>
            <a:r>
              <a:rPr lang="en-GB" sz="4000" b="1" dirty="0">
                <a:latin typeface="Gill Sans MT" panose="020B0502020104020203" pitchFamily="34" charset="77"/>
              </a:rPr>
              <a:t>fence</a:t>
            </a:r>
            <a:r>
              <a:rPr lang="en-GB" sz="4000" dirty="0">
                <a:latin typeface="Gill Sans MT" panose="020B0502020104020203" pitchFamily="34" charset="77"/>
              </a:rPr>
              <a:t> was made from wood.</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fence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363254480"/>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barrier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sense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solid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rail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defence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damaged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264020948"/>
              </p:ext>
            </p:extLst>
          </p:nvPr>
        </p:nvGraphicFramePr>
        <p:xfrm>
          <a:off x="-1" y="7001380"/>
          <a:ext cx="12944070" cy="579120"/>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463110">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the fence surrounded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the solid fence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6" name="Picture 5" descr="Logo&#10;&#10;Description automatically generated with low confidence">
            <a:extLst>
              <a:ext uri="{FF2B5EF4-FFF2-40B4-BE49-F238E27FC236}">
                <a16:creationId xmlns:a16="http://schemas.microsoft.com/office/drawing/2014/main" id="{D4ABF2CE-71E0-BD96-5C54-60AB21CA19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1203" y="2458951"/>
            <a:ext cx="3521084" cy="3521084"/>
          </a:xfrm>
          <a:prstGeom prst="rect">
            <a:avLst/>
          </a:prstGeom>
        </p:spPr>
      </p:pic>
    </p:spTree>
    <p:extLst>
      <p:ext uri="{BB962C8B-B14F-4D97-AF65-F5344CB8AC3E}">
        <p14:creationId xmlns:p14="http://schemas.microsoft.com/office/powerpoint/2010/main" val="14970342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57977" y="1309202"/>
            <a:ext cx="170239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alley</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lang="en-GB" dirty="0">
                <a:latin typeface="Gill Sans MT" panose="020B0502020104020203" pitchFamily="34" charset="77"/>
              </a:rPr>
              <a:t>(noun)</a:t>
            </a:r>
            <a:endParaRPr dirty="0">
              <a:latin typeface="Gill Sans MT" panose="020B0502020104020203" pitchFamily="34" charset="77"/>
            </a:endParaRPr>
          </a:p>
        </p:txBody>
      </p:sp>
      <p:sp>
        <p:nvSpPr>
          <p:cNvPr id="154" name="If you tear paper, cloth, or another material, or if it tears, you pull it into two pieces or you pull it so that a hole appears in it."/>
          <p:cNvSpPr txBox="1"/>
          <p:nvPr/>
        </p:nvSpPr>
        <p:spPr>
          <a:xfrm>
            <a:off x="565700" y="4024908"/>
            <a:ext cx="6468557"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An alley is a narrow passage or street with buildings or walls on both sides.</a:t>
            </a:r>
            <a:endParaRPr sz="3600" dirty="0">
              <a:latin typeface="Gill Sans MT" panose="020B0502020104020203" pitchFamily="34" charset="77"/>
            </a:endParaRPr>
          </a:p>
        </p:txBody>
      </p:sp>
      <p:sp>
        <p:nvSpPr>
          <p:cNvPr id="155" name="The was a tear in Freddie’s new school jumper."/>
          <p:cNvSpPr txBox="1"/>
          <p:nvPr/>
        </p:nvSpPr>
        <p:spPr>
          <a:xfrm>
            <a:off x="0" y="6143806"/>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We used the </a:t>
            </a:r>
            <a:r>
              <a:rPr lang="en-GB" sz="4000" b="1" dirty="0">
                <a:latin typeface="Gill Sans MT" panose="020B0502020104020203" pitchFamily="34" charset="77"/>
              </a:rPr>
              <a:t>alley</a:t>
            </a:r>
            <a:r>
              <a:rPr lang="en-GB" sz="4000" dirty="0">
                <a:latin typeface="Gill Sans MT" panose="020B0502020104020203" pitchFamily="34" charset="77"/>
              </a:rPr>
              <a:t> to get there quicker.</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al-ley</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454544820"/>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passage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valley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narrow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gully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rally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hidden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102690375"/>
              </p:ext>
            </p:extLst>
          </p:nvPr>
        </p:nvGraphicFramePr>
        <p:xfrm>
          <a:off x="-1" y="7001380"/>
          <a:ext cx="12944070" cy="579120"/>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181460">
                  <a:extLst>
                    <a:ext uri="{9D8B030D-6E8A-4147-A177-3AD203B41FA5}">
                      <a16:colId xmlns:a16="http://schemas.microsoft.com/office/drawing/2014/main" val="1851897062"/>
                    </a:ext>
                  </a:extLst>
                </a:gridCol>
                <a:gridCol w="5283429">
                  <a:extLst>
                    <a:ext uri="{9D8B030D-6E8A-4147-A177-3AD203B41FA5}">
                      <a16:colId xmlns:a16="http://schemas.microsoft.com/office/drawing/2014/main" val="173791016"/>
                    </a:ext>
                  </a:extLst>
                </a:gridCol>
              </a:tblGrid>
              <a:tr h="476380">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through the narrow alley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 dark alley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with low confidence">
            <a:extLst>
              <a:ext uri="{FF2B5EF4-FFF2-40B4-BE49-F238E27FC236}">
                <a16:creationId xmlns:a16="http://schemas.microsoft.com/office/drawing/2014/main" id="{2464BC3D-1BAC-45FD-6848-3BA803591A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3171" y="2660079"/>
            <a:ext cx="3222131" cy="3222131"/>
          </a:xfrm>
          <a:prstGeom prst="rect">
            <a:avLst/>
          </a:prstGeom>
        </p:spPr>
      </p:pic>
    </p:spTree>
    <p:extLst>
      <p:ext uri="{BB962C8B-B14F-4D97-AF65-F5344CB8AC3E}">
        <p14:creationId xmlns:p14="http://schemas.microsoft.com/office/powerpoint/2010/main" val="17283284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705935" y="1309202"/>
            <a:ext cx="2606483"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shelter</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 / 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98355" y="3899930"/>
            <a:ext cx="6036145" cy="2072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A shelter is a small building or covered place which is made to protect people from bad weather or danger.</a:t>
            </a:r>
            <a:endParaRPr sz="3200" dirty="0">
              <a:latin typeface="Gill Sans MT" panose="020B0502020104020203" pitchFamily="34" charset="77"/>
            </a:endParaRPr>
          </a:p>
        </p:txBody>
      </p:sp>
      <p:sp>
        <p:nvSpPr>
          <p:cNvPr id="155" name="The was a tear in Freddie’s new school jumper."/>
          <p:cNvSpPr txBox="1"/>
          <p:nvPr/>
        </p:nvSpPr>
        <p:spPr>
          <a:xfrm>
            <a:off x="0" y="6154066"/>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We took </a:t>
            </a:r>
            <a:r>
              <a:rPr lang="en-GB" sz="4000" b="1" dirty="0">
                <a:latin typeface="Gill Sans MT" panose="020B0502020104020203" pitchFamily="34" charset="77"/>
              </a:rPr>
              <a:t>shelter</a:t>
            </a:r>
            <a:r>
              <a:rPr lang="en-GB" sz="4000" dirty="0">
                <a:latin typeface="Gill Sans MT" panose="020B0502020104020203" pitchFamily="34" charset="77"/>
              </a:rPr>
              <a:t> from the rain under a tree.</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shel-ter</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285203022"/>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refuge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expose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belter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protective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protect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endanger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quickly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724396134"/>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526900">
                  <a:extLst>
                    <a:ext uri="{9D8B030D-6E8A-4147-A177-3AD203B41FA5}">
                      <a16:colId xmlns:a16="http://schemas.microsoft.com/office/drawing/2014/main" val="1851897062"/>
                    </a:ext>
                  </a:extLst>
                </a:gridCol>
                <a:gridCol w="4937989">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quickly took shelter from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built a shelter from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6" name="Picture 5" descr="Icon&#10;&#10;Description automatically generated">
            <a:extLst>
              <a:ext uri="{FF2B5EF4-FFF2-40B4-BE49-F238E27FC236}">
                <a16:creationId xmlns:a16="http://schemas.microsoft.com/office/drawing/2014/main" id="{FF8D176C-ECD2-B4F0-A078-3DB656C78D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0226" y="2335124"/>
            <a:ext cx="3875695" cy="3875695"/>
          </a:xfrm>
          <a:prstGeom prst="rect">
            <a:avLst/>
          </a:prstGeom>
        </p:spPr>
      </p:pic>
    </p:spTree>
    <p:extLst>
      <p:ext uri="{BB962C8B-B14F-4D97-AF65-F5344CB8AC3E}">
        <p14:creationId xmlns:p14="http://schemas.microsoft.com/office/powerpoint/2010/main" val="425085605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4850730" y="1309202"/>
            <a:ext cx="4316887"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greenhouse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 / 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65407" y="4086840"/>
            <a:ext cx="6057290" cy="15799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A greenhouse is a glass building in which you grow plants that need to be protected from bad weather.</a:t>
            </a:r>
            <a:endParaRPr sz="3600" dirty="0">
              <a:latin typeface="Gill Sans MT" panose="020B0502020104020203" pitchFamily="34" charset="77"/>
            </a:endParaRP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a:t>
            </a:r>
            <a:r>
              <a:rPr lang="en-GB" sz="4000" b="1" dirty="0">
                <a:latin typeface="Gill Sans MT" panose="020B0502020104020203" pitchFamily="34" charset="77"/>
              </a:rPr>
              <a:t>greenhouse</a:t>
            </a:r>
            <a:r>
              <a:rPr lang="en-GB" sz="4000" dirty="0">
                <a:latin typeface="Gill Sans MT" panose="020B0502020104020203" pitchFamily="34" charset="77"/>
              </a:rPr>
              <a:t> was great for growing vegetables.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green-house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286440699"/>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glasshouse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clear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see-through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026084941"/>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the greenhouse reflected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clear greenhouse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A picture containing window, silhouette, vector graphics&#10;&#10;Description automatically generated">
            <a:extLst>
              <a:ext uri="{FF2B5EF4-FFF2-40B4-BE49-F238E27FC236}">
                <a16:creationId xmlns:a16="http://schemas.microsoft.com/office/drawing/2014/main" id="{74B5013D-655A-3650-FB63-24996ED198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0300" y="2191857"/>
            <a:ext cx="4017657" cy="4017657"/>
          </a:xfrm>
          <a:prstGeom prst="rect">
            <a:avLst/>
          </a:prstGeom>
        </p:spPr>
      </p:pic>
    </p:spTree>
    <p:extLst>
      <p:ext uri="{BB962C8B-B14F-4D97-AF65-F5344CB8AC3E}">
        <p14:creationId xmlns:p14="http://schemas.microsoft.com/office/powerpoint/2010/main" val="179605014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237865" y="1309202"/>
            <a:ext cx="3542637"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allotment</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34291" y="4057934"/>
            <a:ext cx="7432908"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In Britain, an allotment is a small area of land in a town which a person rents to grow plants and vegetables on.</a:t>
            </a: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My grandma spends a lot of time at her </a:t>
            </a:r>
            <a:r>
              <a:rPr lang="en-GB" sz="4000" b="1" dirty="0">
                <a:latin typeface="Gill Sans MT" panose="020B0502020104020203" pitchFamily="34" charset="77"/>
              </a:rPr>
              <a:t>allotment</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al-lot-</a:t>
            </a:r>
            <a:r>
              <a:rPr lang="en-GB" dirty="0" err="1">
                <a:latin typeface="Gill Sans MT" panose="020B0502020104020203" pitchFamily="34" charset="77"/>
              </a:rPr>
              <a:t>ment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97425901"/>
              </p:ext>
            </p:extLst>
          </p:nvPr>
        </p:nvGraphicFramePr>
        <p:xfrm>
          <a:off x="5112" y="776875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fertile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productive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08834139"/>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622404">
                  <a:extLst>
                    <a:ext uri="{9D8B030D-6E8A-4147-A177-3AD203B41FA5}">
                      <a16:colId xmlns:a16="http://schemas.microsoft.com/office/drawing/2014/main" val="1851897062"/>
                    </a:ext>
                  </a:extLst>
                </a:gridCol>
                <a:gridCol w="4842485">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the productive allotment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the allotment grew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with low confidence">
            <a:extLst>
              <a:ext uri="{FF2B5EF4-FFF2-40B4-BE49-F238E27FC236}">
                <a16:creationId xmlns:a16="http://schemas.microsoft.com/office/drawing/2014/main" id="{DB00A694-FBFB-BDF9-0467-D819F002CB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9868" y="2451722"/>
            <a:ext cx="3463447" cy="3463447"/>
          </a:xfrm>
          <a:prstGeom prst="rect">
            <a:avLst/>
          </a:prstGeom>
        </p:spPr>
      </p:pic>
    </p:spTree>
    <p:extLst>
      <p:ext uri="{BB962C8B-B14F-4D97-AF65-F5344CB8AC3E}">
        <p14:creationId xmlns:p14="http://schemas.microsoft.com/office/powerpoint/2010/main" val="3531663813"/>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31929</TotalTime>
  <Words>1319</Words>
  <Application>Microsoft Macintosh PowerPoint</Application>
  <PresentationFormat>Custom</PresentationFormat>
  <Paragraphs>340</Paragraphs>
  <Slides>25</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Gill Sans</vt:lpstr>
      <vt:lpstr>Gill Sans MT</vt:lpstr>
      <vt:lpstr>Gill Sans SemiBold</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Jennings</cp:lastModifiedBy>
  <cp:revision>402</cp:revision>
  <dcterms:modified xsi:type="dcterms:W3CDTF">2022-05-19T07:49:38Z</dcterms:modified>
</cp:coreProperties>
</file>