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p:restoredTop sz="94756"/>
  </p:normalViewPr>
  <p:slideViewPr>
    <p:cSldViewPr snapToGrid="0" snapToObjects="1">
      <p:cViewPr varScale="1">
        <p:scale>
          <a:sx n="63" d="100"/>
          <a:sy n="63" d="100"/>
        </p:scale>
        <p:origin x="136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597263" y="3226831"/>
            <a:ext cx="619400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27</a:t>
            </a:r>
            <a:r>
              <a:rPr dirty="0">
                <a:latin typeface="Gill Sans MT" panose="020B0502020104020203" pitchFamily="34" charset="77"/>
              </a:rPr>
              <a:t> </a:t>
            </a:r>
            <a:r>
              <a:rPr lang="en-GB" dirty="0">
                <a:latin typeface="Gill Sans MT" panose="020B0502020104020203" pitchFamily="34" charset="77"/>
              </a:rPr>
              <a:t>– 4</a:t>
            </a:r>
            <a:r>
              <a:rPr lang="en-GB" baseline="30000" dirty="0">
                <a:latin typeface="Gill Sans MT" panose="020B0502020104020203" pitchFamily="34" charset="77"/>
              </a:rPr>
              <a:t>th</a:t>
            </a:r>
            <a:r>
              <a:rPr lang="en-GB" dirty="0">
                <a:latin typeface="Gill Sans MT" panose="020B0502020104020203" pitchFamily="34" charset="77"/>
              </a:rPr>
              <a:t> April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43169" y="1309202"/>
            <a:ext cx="40075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dilapidated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330816"/>
            <a:ext cx="649024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building that is dilapidated is old and in a generally bad condition.</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Some of the local buildings were </a:t>
            </a:r>
            <a:r>
              <a:rPr lang="en-GB" sz="4000" b="1" dirty="0">
                <a:latin typeface="Gill Sans MT" panose="020B0502020104020203" pitchFamily="34" charset="77"/>
              </a:rPr>
              <a:t>dilapidated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di-lap-</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dat</a:t>
            </a:r>
            <a:r>
              <a:rPr lang="en-GB" dirty="0">
                <a:latin typeface="Gill Sans MT" panose="020B0502020104020203" pitchFamily="34" charset="77"/>
              </a:rPr>
              <a:t>-ed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9388643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rickety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decayed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7760187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dilapidated and decayed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become dilapidated 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Icon&#10;&#10;Description automatically generated">
            <a:extLst>
              <a:ext uri="{FF2B5EF4-FFF2-40B4-BE49-F238E27FC236}">
                <a16:creationId xmlns:a16="http://schemas.microsoft.com/office/drawing/2014/main" id="{8F2026AE-4E3D-8B46-8059-9A1D673AD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681" y="2798851"/>
            <a:ext cx="3636196" cy="3636196"/>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29244" y="1376936"/>
            <a:ext cx="330058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revolting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6"/>
            <a:ext cx="712421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something or someone is revolting, you mean you think they are horrible and disgusting.</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She tried the sauce, but thought it was </a:t>
            </a:r>
            <a:r>
              <a:rPr lang="en-GB" sz="4000" b="1" dirty="0">
                <a:latin typeface="Gill Sans MT" panose="020B0502020104020203" pitchFamily="34" charset="77"/>
              </a:rPr>
              <a:t>revolting</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re-volt-</a:t>
            </a:r>
            <a:r>
              <a:rPr lang="en-GB" dirty="0" err="1">
                <a:latin typeface="Gill Sans MT" panose="020B0502020104020203" pitchFamily="34" charset="77"/>
              </a:rPr>
              <a:t>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3172930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tasted revolting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truly revolting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9200519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disgust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jolting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sicken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bolting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01B41A0B-A123-E347-991E-57DBA4247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535734"/>
            <a:ext cx="3417736" cy="341773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0950" y="1309202"/>
            <a:ext cx="255999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upbeat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67122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people or their opinions are upbeat, they are cheerful and hopeful about a situation.</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Frank was </a:t>
            </a:r>
            <a:r>
              <a:rPr lang="en-GB" sz="4000" b="1" dirty="0">
                <a:latin typeface="Gill Sans MT" panose="020B0502020104020203" pitchFamily="34" charset="77"/>
              </a:rPr>
              <a:t>upbeat</a:t>
            </a:r>
            <a:r>
              <a:rPr lang="en-GB" sz="4000" dirty="0">
                <a:latin typeface="Gill Sans MT" panose="020B0502020104020203" pitchFamily="34" charset="77"/>
              </a:rPr>
              <a:t>, despite losing the game of chess.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up-beat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27340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bubbly and upbeat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remained upbeat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6429937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optimistic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pessimistic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confident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cynical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41723B23-B8A8-E943-9EB9-D7171F5B7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3360" y="2816573"/>
            <a:ext cx="3130891" cy="313089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66749" y="1339979"/>
            <a:ext cx="480740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downtrodden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73272"/>
            <a:ext cx="6918998"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People who are downtrodden are treated very badly by people with power, and do not have the ability or the energy to do anything about it.</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David felt </a:t>
            </a:r>
            <a:r>
              <a:rPr lang="en-GB" b="1" dirty="0">
                <a:latin typeface="Gill Sans MT" panose="020B0502020104020203" pitchFamily="34" charset="77"/>
              </a:rPr>
              <a:t>downtrodden</a:t>
            </a:r>
            <a:r>
              <a:rPr lang="en-GB" dirty="0">
                <a:latin typeface="Gill Sans MT" panose="020B0502020104020203" pitchFamily="34" charset="77"/>
              </a:rPr>
              <a:t> and no fight left in him.</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down-trod-den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9542460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downtrodden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downtrodden and flat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78305997"/>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oppressed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helpless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FBA2FA81-F190-4441-943B-F0950E311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464" y="2750715"/>
            <a:ext cx="3153797" cy="3153797"/>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9314" y="1339979"/>
            <a:ext cx="291265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respond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951024"/>
            <a:ext cx="764783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respond to something that is done or said, you react to it by doing or saying something yourself.</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Charlie </a:t>
            </a:r>
            <a:r>
              <a:rPr lang="en-GB" b="1" dirty="0">
                <a:latin typeface="Gill Sans MT" panose="020B0502020104020203" pitchFamily="34" charset="77"/>
              </a:rPr>
              <a:t>responded</a:t>
            </a:r>
            <a:r>
              <a:rPr lang="en-GB" dirty="0">
                <a:latin typeface="Gill Sans MT" panose="020B0502020104020203" pitchFamily="34" charset="77"/>
              </a:rPr>
              <a:t> with an amazing performance.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spond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73855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responded furiously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responded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6601484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beyond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conversation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ignore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C9B228BD-A4DA-FE48-93FA-5CD00C60E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0319" y="2626653"/>
            <a:ext cx="3348189" cy="334818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7018879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wait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allow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3724813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dilapidated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upbeat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revolting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respond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2526941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fresh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826500160"/>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someone is *** to do something, it is all right for them to do it and they will not get into trouble.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for something or someone, you spend some time doing very little, because you cannot act until that thing happens or that person arrives.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that is *** has been done, made, or experienced recently.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or *** yourself, you put on 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in a liquid, you put it into the liquid for a short time, so that only part of it is covered, and take it out 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Icon&#10;&#10;Description automatically generated">
            <a:extLst>
              <a:ext uri="{FF2B5EF4-FFF2-40B4-BE49-F238E27FC236}">
                <a16:creationId xmlns:a16="http://schemas.microsoft.com/office/drawing/2014/main" id="{78311D39-9B66-B74A-B854-5E5ED5343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867" y="3810710"/>
            <a:ext cx="1066090" cy="1066090"/>
          </a:xfrm>
          <a:prstGeom prst="rect">
            <a:avLst/>
          </a:prstGeom>
        </p:spPr>
      </p:pic>
      <p:pic>
        <p:nvPicPr>
          <p:cNvPr id="3" name="Picture 2" descr="Icon&#10;&#10;Description automatically generated">
            <a:extLst>
              <a:ext uri="{FF2B5EF4-FFF2-40B4-BE49-F238E27FC236}">
                <a16:creationId xmlns:a16="http://schemas.microsoft.com/office/drawing/2014/main" id="{3DCC1DF4-2C89-3148-87C9-10F9B4F1C7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8668" y="6514860"/>
            <a:ext cx="911922" cy="911922"/>
          </a:xfrm>
          <a:prstGeom prst="rect">
            <a:avLst/>
          </a:prstGeom>
        </p:spPr>
      </p:pic>
      <p:pic>
        <p:nvPicPr>
          <p:cNvPr id="17" name="Picture 16" descr="Icon&#10;&#10;Description automatically generated">
            <a:extLst>
              <a:ext uri="{FF2B5EF4-FFF2-40B4-BE49-F238E27FC236}">
                <a16:creationId xmlns:a16="http://schemas.microsoft.com/office/drawing/2014/main" id="{3300845A-E636-FE4C-AA8B-B916344FC8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3034" y="7760830"/>
            <a:ext cx="911923" cy="911923"/>
          </a:xfrm>
          <a:prstGeom prst="rect">
            <a:avLst/>
          </a:prstGeom>
        </p:spPr>
      </p:pic>
      <p:pic>
        <p:nvPicPr>
          <p:cNvPr id="18" name="Picture 17" descr="Icon&#10;&#10;Description automatically generated">
            <a:extLst>
              <a:ext uri="{FF2B5EF4-FFF2-40B4-BE49-F238E27FC236}">
                <a16:creationId xmlns:a16="http://schemas.microsoft.com/office/drawing/2014/main" id="{66551A53-4BA2-7246-9525-445C492EFC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8668" y="2697958"/>
            <a:ext cx="911923" cy="911923"/>
          </a:xfrm>
          <a:prstGeom prst="rect">
            <a:avLst/>
          </a:prstGeom>
        </p:spPr>
      </p:pic>
      <p:pic>
        <p:nvPicPr>
          <p:cNvPr id="19" name="Picture 18" descr="A picture containing text, vector graphics&#10;&#10;Description automatically generated">
            <a:extLst>
              <a:ext uri="{FF2B5EF4-FFF2-40B4-BE49-F238E27FC236}">
                <a16:creationId xmlns:a16="http://schemas.microsoft.com/office/drawing/2014/main" id="{5EA41D28-A9F7-1E45-A198-F75D319414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9070" y="5189180"/>
            <a:ext cx="933590" cy="93359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75025615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dilapidated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revolting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upbeat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downtrodden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respond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01331982"/>
              </p:ext>
            </p:extLst>
          </p:nvPr>
        </p:nvGraphicFramePr>
        <p:xfrm>
          <a:off x="5307795" y="1251704"/>
          <a:ext cx="4826233" cy="757188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to something that is done or said, you react to it by doing or saying something yourself.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People who are *** are treated very badly by people with power, and do not have the ability or the energy to do anything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building that is *** is old and in a generally bad condition.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people or their opinions are ***, they are cheerful and hopeful about a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say that something or someone is ***, you mean you think they are horrible and disgusting.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Icon&#10;&#10;Description automatically generated">
            <a:extLst>
              <a:ext uri="{FF2B5EF4-FFF2-40B4-BE49-F238E27FC236}">
                <a16:creationId xmlns:a16="http://schemas.microsoft.com/office/drawing/2014/main" id="{8D71DA8C-BB43-4C45-87F9-B024A0B06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1305" y="5352690"/>
            <a:ext cx="882777" cy="882777"/>
          </a:xfrm>
          <a:prstGeom prst="rect">
            <a:avLst/>
          </a:prstGeom>
        </p:spPr>
      </p:pic>
      <p:pic>
        <p:nvPicPr>
          <p:cNvPr id="16" name="Picture 15" descr="Icon&#10;&#10;Description automatically generated">
            <a:extLst>
              <a:ext uri="{FF2B5EF4-FFF2-40B4-BE49-F238E27FC236}">
                <a16:creationId xmlns:a16="http://schemas.microsoft.com/office/drawing/2014/main" id="{70993D79-30CA-7242-BAA8-A31A6D0A5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2475" y="7687399"/>
            <a:ext cx="1076670" cy="1076670"/>
          </a:xfrm>
          <a:prstGeom prst="rect">
            <a:avLst/>
          </a:prstGeom>
        </p:spPr>
      </p:pic>
      <p:pic>
        <p:nvPicPr>
          <p:cNvPr id="17" name="Picture 16" descr="Icon&#10;&#10;Description automatically generated">
            <a:extLst>
              <a:ext uri="{FF2B5EF4-FFF2-40B4-BE49-F238E27FC236}">
                <a16:creationId xmlns:a16="http://schemas.microsoft.com/office/drawing/2014/main" id="{59D398A2-FC28-E740-9053-71FBBEA036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6867" y="6494638"/>
            <a:ext cx="933589" cy="933589"/>
          </a:xfrm>
          <a:prstGeom prst="rect">
            <a:avLst/>
          </a:prstGeom>
        </p:spPr>
      </p:pic>
      <p:pic>
        <p:nvPicPr>
          <p:cNvPr id="18" name="Picture 17" descr="Icon&#10;&#10;Description automatically generated">
            <a:extLst>
              <a:ext uri="{FF2B5EF4-FFF2-40B4-BE49-F238E27FC236}">
                <a16:creationId xmlns:a16="http://schemas.microsoft.com/office/drawing/2014/main" id="{9CDAD7D9-4C26-2643-BBCA-507BC101C3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4588" y="2399689"/>
            <a:ext cx="1338146" cy="1338146"/>
          </a:xfrm>
          <a:prstGeom prst="rect">
            <a:avLst/>
          </a:prstGeom>
        </p:spPr>
      </p:pic>
      <p:pic>
        <p:nvPicPr>
          <p:cNvPr id="19" name="Picture 18" descr="Icon&#10;&#10;Description automatically generated">
            <a:extLst>
              <a:ext uri="{FF2B5EF4-FFF2-40B4-BE49-F238E27FC236}">
                <a16:creationId xmlns:a16="http://schemas.microsoft.com/office/drawing/2014/main" id="{98A2100B-8449-5B42-915B-EEE7B238BB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5325" y="3997006"/>
            <a:ext cx="1076671" cy="107667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23410" y="3085008"/>
            <a:ext cx="13513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wait</a:t>
            </a:r>
            <a:endParaRPr b="1" dirty="0">
              <a:latin typeface="Gill Sans MT" panose="020B0502020104020203" pitchFamily="34" charset="77"/>
              <a:sym typeface="American Typewriter"/>
            </a:endParaRPr>
          </a:p>
        </p:txBody>
      </p:sp>
      <p:sp>
        <p:nvSpPr>
          <p:cNvPr id="134" name="office"/>
          <p:cNvSpPr txBox="1"/>
          <p:nvPr/>
        </p:nvSpPr>
        <p:spPr>
          <a:xfrm>
            <a:off x="2982351" y="3993661"/>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dress</a:t>
            </a:r>
            <a:endParaRPr dirty="0">
              <a:latin typeface="Gill Sans MT" panose="020B0502020104020203" pitchFamily="34" charset="77"/>
            </a:endParaRPr>
          </a:p>
        </p:txBody>
      </p:sp>
      <p:sp>
        <p:nvSpPr>
          <p:cNvPr id="135" name="spare"/>
          <p:cNvSpPr txBox="1"/>
          <p:nvPr/>
        </p:nvSpPr>
        <p:spPr>
          <a:xfrm>
            <a:off x="3295732" y="4843260"/>
            <a:ext cx="100668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dip</a:t>
            </a:r>
            <a:endParaRPr b="1" dirty="0">
              <a:latin typeface="Gill Sans MT" panose="020B0502020104020203" pitchFamily="34" charset="77"/>
              <a:sym typeface="American Typewriter"/>
            </a:endParaRPr>
          </a:p>
        </p:txBody>
      </p:sp>
      <p:sp>
        <p:nvSpPr>
          <p:cNvPr id="136" name="chipped"/>
          <p:cNvSpPr txBox="1"/>
          <p:nvPr/>
        </p:nvSpPr>
        <p:spPr>
          <a:xfrm>
            <a:off x="2979143" y="5769060"/>
            <a:ext cx="16398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allow</a:t>
            </a:r>
            <a:endParaRPr dirty="0">
              <a:latin typeface="Gill Sans MT" panose="020B0502020104020203" pitchFamily="34" charset="77"/>
            </a:endParaRPr>
          </a:p>
        </p:txBody>
      </p:sp>
      <p:sp>
        <p:nvSpPr>
          <p:cNvPr id="137" name="lift"/>
          <p:cNvSpPr txBox="1"/>
          <p:nvPr/>
        </p:nvSpPr>
        <p:spPr>
          <a:xfrm>
            <a:off x="3021619" y="6639612"/>
            <a:ext cx="15549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fresh</a:t>
            </a:r>
            <a:endParaRPr dirty="0">
              <a:latin typeface="Gill Sans MT" panose="020B0502020104020203" pitchFamily="34" charset="77"/>
            </a:endParaRPr>
          </a:p>
        </p:txBody>
      </p:sp>
      <p:sp>
        <p:nvSpPr>
          <p:cNvPr id="138" name="mutter"/>
          <p:cNvSpPr txBox="1"/>
          <p:nvPr/>
        </p:nvSpPr>
        <p:spPr>
          <a:xfrm>
            <a:off x="7852849" y="3961911"/>
            <a:ext cx="27267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revolting</a:t>
            </a:r>
            <a:endParaRPr b="1" dirty="0">
              <a:latin typeface="Gill Sans MT" panose="020B0502020104020203" pitchFamily="34" charset="77"/>
              <a:sym typeface="American Typewriter"/>
            </a:endParaRPr>
          </a:p>
        </p:txBody>
      </p:sp>
      <p:sp>
        <p:nvSpPr>
          <p:cNvPr id="139" name="unveil"/>
          <p:cNvSpPr txBox="1"/>
          <p:nvPr/>
        </p:nvSpPr>
        <p:spPr>
          <a:xfrm>
            <a:off x="7093409" y="5769060"/>
            <a:ext cx="40588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downtrodden</a:t>
            </a:r>
            <a:endParaRPr b="1" dirty="0">
              <a:latin typeface="Gill Sans MT" panose="020B0502020104020203" pitchFamily="34" charset="77"/>
              <a:sym typeface="American Typewriter"/>
            </a:endParaRPr>
          </a:p>
        </p:txBody>
      </p:sp>
      <p:sp>
        <p:nvSpPr>
          <p:cNvPr id="140" name="tolerate"/>
          <p:cNvSpPr txBox="1"/>
          <p:nvPr/>
        </p:nvSpPr>
        <p:spPr>
          <a:xfrm>
            <a:off x="7541864" y="3065958"/>
            <a:ext cx="33486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dilapidated</a:t>
            </a:r>
            <a:endParaRPr dirty="0">
              <a:latin typeface="Gill Sans MT" panose="020B0502020104020203" pitchFamily="34" charset="77"/>
            </a:endParaRPr>
          </a:p>
        </p:txBody>
      </p:sp>
      <p:sp>
        <p:nvSpPr>
          <p:cNvPr id="141" name="fixation"/>
          <p:cNvSpPr txBox="1"/>
          <p:nvPr/>
        </p:nvSpPr>
        <p:spPr>
          <a:xfrm>
            <a:off x="8147012" y="4824210"/>
            <a:ext cx="21384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upbeat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912217" y="6639611"/>
            <a:ext cx="24734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respond</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0"/>
            <a:ext cx="530754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wait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83155" y="528725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dress</a:t>
            </a:r>
            <a:endParaRPr sz="239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7DA2FF93-66B2-E941-9DB4-651260A1A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228" y="549064"/>
            <a:ext cx="3358795" cy="3358795"/>
          </a:xfrm>
          <a:prstGeom prst="rect">
            <a:avLst/>
          </a:prstGeom>
        </p:spPr>
      </p:pic>
      <p:pic>
        <p:nvPicPr>
          <p:cNvPr id="13" name="Picture 12" descr="Icon&#10;&#10;Description automatically generated">
            <a:extLst>
              <a:ext uri="{FF2B5EF4-FFF2-40B4-BE49-F238E27FC236}">
                <a16:creationId xmlns:a16="http://schemas.microsoft.com/office/drawing/2014/main" id="{7AA8A6D5-8774-6241-B33B-AC5685499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17" y="5714917"/>
            <a:ext cx="3384036" cy="338403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58443" y="151004"/>
            <a:ext cx="386965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dip</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7199" y="5337766"/>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allow</a:t>
            </a:r>
            <a:endParaRPr sz="138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2B810009-EF0E-AB40-BFE4-874D1D66A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766" y="635312"/>
            <a:ext cx="3253678" cy="3253678"/>
          </a:xfrm>
          <a:prstGeom prst="rect">
            <a:avLst/>
          </a:prstGeom>
        </p:spPr>
      </p:pic>
      <p:pic>
        <p:nvPicPr>
          <p:cNvPr id="15" name="Picture 14" descr="Icon&#10;&#10;Description automatically generated">
            <a:extLst>
              <a:ext uri="{FF2B5EF4-FFF2-40B4-BE49-F238E27FC236}">
                <a16:creationId xmlns:a16="http://schemas.microsoft.com/office/drawing/2014/main" id="{BF0B1C1E-8793-5C4F-AA2B-2FC721970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955" y="5649608"/>
            <a:ext cx="3400621" cy="3400621"/>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0855" y="180388"/>
            <a:ext cx="62629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fresh</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6275336"/>
            <a:ext cx="1234608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dilapidated</a:t>
            </a:r>
            <a:endParaRPr sz="8000" dirty="0">
              <a:latin typeface="Gill Sans MT" panose="020B0502020104020203" pitchFamily="34" charset="77"/>
            </a:endParaRPr>
          </a:p>
        </p:txBody>
      </p:sp>
      <p:pic>
        <p:nvPicPr>
          <p:cNvPr id="5" name="Picture 4" descr="A picture containing text, vector graphics&#10;&#10;Description automatically generated">
            <a:extLst>
              <a:ext uri="{FF2B5EF4-FFF2-40B4-BE49-F238E27FC236}">
                <a16:creationId xmlns:a16="http://schemas.microsoft.com/office/drawing/2014/main" id="{0A76C4A2-9137-E04B-8274-4A2D59CC7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4168" y="573204"/>
            <a:ext cx="3310516" cy="3310516"/>
          </a:xfrm>
          <a:prstGeom prst="rect">
            <a:avLst/>
          </a:prstGeom>
        </p:spPr>
      </p:pic>
      <p:pic>
        <p:nvPicPr>
          <p:cNvPr id="7" name="Picture 6" descr="Icon&#10;&#10;Description automatically generated">
            <a:extLst>
              <a:ext uri="{FF2B5EF4-FFF2-40B4-BE49-F238E27FC236}">
                <a16:creationId xmlns:a16="http://schemas.microsoft.com/office/drawing/2014/main" id="{AB761B8E-8F57-844A-A8FD-5C99555E5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80" y="5752645"/>
            <a:ext cx="3315127" cy="331512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685828"/>
            <a:ext cx="1199989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revolting</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98560" y="5600456"/>
            <a:ext cx="1100005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upbeat</a:t>
            </a:r>
            <a:endParaRPr sz="166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12528268-789C-DE4B-A45D-A46BC0F3D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361" y="569347"/>
            <a:ext cx="3318229" cy="3318229"/>
          </a:xfrm>
          <a:prstGeom prst="rect">
            <a:avLst/>
          </a:prstGeom>
        </p:spPr>
      </p:pic>
      <p:pic>
        <p:nvPicPr>
          <p:cNvPr id="15" name="Picture 14" descr="Icon&#10;&#10;Description automatically generated">
            <a:extLst>
              <a:ext uri="{FF2B5EF4-FFF2-40B4-BE49-F238E27FC236}">
                <a16:creationId xmlns:a16="http://schemas.microsoft.com/office/drawing/2014/main" id="{5FAC9FE0-CBCC-1143-BD6C-A7CDFA06CC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184" y="5888238"/>
            <a:ext cx="3130891" cy="313089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09738" y="1413568"/>
            <a:ext cx="8303555" cy="187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downtrodden</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856925" y="5635131"/>
            <a:ext cx="1296543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respond</a:t>
            </a:r>
            <a:endParaRPr sz="9600" dirty="0">
              <a:latin typeface="Gill Sans MT" panose="020B0502020104020203" pitchFamily="34" charset="77"/>
            </a:endParaRPr>
          </a:p>
        </p:txBody>
      </p:sp>
      <p:pic>
        <p:nvPicPr>
          <p:cNvPr id="13" name="Picture 12" descr="Icon&#10;&#10;Description automatically generated">
            <a:extLst>
              <a:ext uri="{FF2B5EF4-FFF2-40B4-BE49-F238E27FC236}">
                <a16:creationId xmlns:a16="http://schemas.microsoft.com/office/drawing/2014/main" id="{389E9C99-B670-7A4B-9B53-C074718E1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96" y="5913229"/>
            <a:ext cx="3028176" cy="3028176"/>
          </a:xfrm>
          <a:prstGeom prst="rect">
            <a:avLst/>
          </a:prstGeom>
        </p:spPr>
      </p:pic>
      <p:pic>
        <p:nvPicPr>
          <p:cNvPr id="5" name="Picture 4" descr="Icon&#10;&#10;Description automatically generated">
            <a:extLst>
              <a:ext uri="{FF2B5EF4-FFF2-40B4-BE49-F238E27FC236}">
                <a16:creationId xmlns:a16="http://schemas.microsoft.com/office/drawing/2014/main" id="{18834D0E-21A7-D646-9C84-BC49351E1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626" y="674946"/>
            <a:ext cx="3107032" cy="310703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85056" y="2274766"/>
            <a:ext cx="135133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wait	</a:t>
            </a:r>
            <a:endParaRPr b="1" dirty="0">
              <a:latin typeface="Gill Sans MT" panose="020B0502020104020203" pitchFamily="34" charset="77"/>
              <a:sym typeface="American Typewriter"/>
            </a:endParaRPr>
          </a:p>
        </p:txBody>
      </p:sp>
      <p:sp>
        <p:nvSpPr>
          <p:cNvPr id="134" name="office"/>
          <p:cNvSpPr txBox="1"/>
          <p:nvPr/>
        </p:nvSpPr>
        <p:spPr>
          <a:xfrm>
            <a:off x="5744009" y="3183419"/>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dress</a:t>
            </a:r>
            <a:endParaRPr dirty="0">
              <a:latin typeface="Gill Sans MT" panose="020B0502020104020203" pitchFamily="34" charset="77"/>
            </a:endParaRPr>
          </a:p>
        </p:txBody>
      </p:sp>
      <p:sp>
        <p:nvSpPr>
          <p:cNvPr id="135" name="spare"/>
          <p:cNvSpPr txBox="1"/>
          <p:nvPr/>
        </p:nvSpPr>
        <p:spPr>
          <a:xfrm>
            <a:off x="6057385" y="4033018"/>
            <a:ext cx="100668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dip</a:t>
            </a:r>
            <a:endParaRPr b="1" dirty="0">
              <a:latin typeface="Gill Sans MT" panose="020B0502020104020203" pitchFamily="34" charset="77"/>
              <a:sym typeface="American Typewriter"/>
            </a:endParaRPr>
          </a:p>
        </p:txBody>
      </p:sp>
      <p:sp>
        <p:nvSpPr>
          <p:cNvPr id="136" name="chipped"/>
          <p:cNvSpPr txBox="1"/>
          <p:nvPr/>
        </p:nvSpPr>
        <p:spPr>
          <a:xfrm>
            <a:off x="5740801" y="4958818"/>
            <a:ext cx="16398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allow</a:t>
            </a:r>
            <a:endParaRPr dirty="0">
              <a:latin typeface="Gill Sans MT" panose="020B0502020104020203" pitchFamily="34" charset="77"/>
            </a:endParaRPr>
          </a:p>
        </p:txBody>
      </p:sp>
      <p:sp>
        <p:nvSpPr>
          <p:cNvPr id="137" name="lift"/>
          <p:cNvSpPr txBox="1"/>
          <p:nvPr/>
        </p:nvSpPr>
        <p:spPr>
          <a:xfrm>
            <a:off x="5783276" y="5829370"/>
            <a:ext cx="15549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fresh</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197408" y="3418118"/>
            <a:ext cx="27267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revolting</a:t>
            </a:r>
            <a:endParaRPr b="1" dirty="0">
              <a:latin typeface="Gill Sans MT" panose="020B0502020104020203" pitchFamily="34" charset="77"/>
              <a:sym typeface="American Typewriter"/>
            </a:endParaRPr>
          </a:p>
        </p:txBody>
      </p:sp>
      <p:sp>
        <p:nvSpPr>
          <p:cNvPr id="140" name="tolerate"/>
          <p:cNvSpPr txBox="1"/>
          <p:nvPr/>
        </p:nvSpPr>
        <p:spPr>
          <a:xfrm>
            <a:off x="4886418" y="2522165"/>
            <a:ext cx="33486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dilapidated</a:t>
            </a:r>
            <a:endParaRPr dirty="0">
              <a:latin typeface="Gill Sans MT" panose="020B0502020104020203" pitchFamily="34" charset="77"/>
            </a:endParaRPr>
          </a:p>
        </p:txBody>
      </p:sp>
      <p:sp>
        <p:nvSpPr>
          <p:cNvPr id="141" name="fixation"/>
          <p:cNvSpPr txBox="1"/>
          <p:nvPr/>
        </p:nvSpPr>
        <p:spPr>
          <a:xfrm>
            <a:off x="5491560" y="4280417"/>
            <a:ext cx="21384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upbeat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473033" y="5188117"/>
            <a:ext cx="40588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downtrodden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65721" y="5996646"/>
            <a:ext cx="24734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respond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5643" y="1309202"/>
            <a:ext cx="16270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wait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855860"/>
            <a:ext cx="709600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wait for something or someone, you spend some time doing very little, because you cannot act until that thing happens or that person arrives.</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Patel </a:t>
            </a:r>
            <a:r>
              <a:rPr lang="en-GB" sz="4000" b="1" dirty="0">
                <a:latin typeface="Gill Sans MT" panose="020B0502020104020203" pitchFamily="34" charset="77"/>
              </a:rPr>
              <a:t>waited</a:t>
            </a:r>
            <a:r>
              <a:rPr lang="en-GB" sz="4000" dirty="0">
                <a:latin typeface="Gill Sans MT" panose="020B0502020104020203" pitchFamily="34" charset="77"/>
              </a:rPr>
              <a:t> for the children to answer.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452582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delay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9576019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decided to wait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waited for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C8C18B6-D6EB-CB49-8ED4-28883CB96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282" y="2663586"/>
            <a:ext cx="3358795" cy="33587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2063" y="1309202"/>
            <a:ext cx="203421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2" y="4437182"/>
            <a:ext cx="6468557"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dress or dress yourself, you put on clothes.</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2 quickly </a:t>
            </a:r>
            <a:r>
              <a:rPr lang="en-GB" sz="4000" b="1" dirty="0">
                <a:latin typeface="Gill Sans MT" panose="020B0502020104020203" pitchFamily="34" charset="77"/>
              </a:rPr>
              <a:t>dressed</a:t>
            </a:r>
            <a:r>
              <a:rPr lang="en-GB" sz="4000" dirty="0">
                <a:latin typeface="Gill Sans MT" panose="020B0502020104020203" pitchFamily="34" charset="77"/>
              </a:rPr>
              <a:t> themselves for PE.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3561714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clothe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yourself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11453859"/>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dressed for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dressed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Icon&#10;&#10;Description automatically generated">
            <a:extLst>
              <a:ext uri="{FF2B5EF4-FFF2-40B4-BE49-F238E27FC236}">
                <a16:creationId xmlns:a16="http://schemas.microsoft.com/office/drawing/2014/main" id="{2EFDC15E-BF51-9244-B1D4-3A8A84D2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898" y="2489012"/>
            <a:ext cx="3623115" cy="362311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06441" y="1309202"/>
            <a:ext cx="120545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sz="2800" dirty="0">
                <a:latin typeface="Gill Sans MT" panose="020B0502020104020203" pitchFamily="34" charset="77"/>
              </a:rPr>
              <a:t>(</a:t>
            </a:r>
            <a:r>
              <a:rPr lang="en-GB" dirty="0">
                <a:latin typeface="Gill Sans MT" panose="020B0502020104020203" pitchFamily="34" charset="77"/>
              </a:rPr>
              <a:t>verb</a:t>
            </a:r>
            <a:r>
              <a:rPr sz="28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3899931"/>
            <a:ext cx="696736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dip something in a liquid, you put it into the liquid for a short time, so that only part of it is covered, and take it out again.</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a:t>
            </a:r>
            <a:r>
              <a:rPr lang="en-GB" sz="4000" b="1" dirty="0">
                <a:latin typeface="Gill Sans MT" panose="020B0502020104020203" pitchFamily="34" charset="77"/>
              </a:rPr>
              <a:t>dipped</a:t>
            </a:r>
            <a:r>
              <a:rPr lang="en-GB" sz="4000" dirty="0">
                <a:latin typeface="Gill Sans MT" panose="020B0502020104020203" pitchFamily="34" charset="77"/>
              </a:rPr>
              <a:t> crackers into the salsa.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805574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plunge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biscuit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2241444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dipped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dipped with joy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C3A2141-4E45-EF48-B809-AE4C376F3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906" y="2638792"/>
            <a:ext cx="3253678" cy="325367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8473" y="1309202"/>
            <a:ext cx="202138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allow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4" y="4087889"/>
            <a:ext cx="735106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is allowed to do something, it is all right for them to do it and they will not get into trouble.</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On Friday, the children were </a:t>
            </a:r>
            <a:r>
              <a:rPr lang="en-GB" sz="4000" b="1" dirty="0">
                <a:latin typeface="Gill Sans MT" panose="020B0502020104020203" pitchFamily="34" charset="77"/>
              </a:rPr>
              <a:t>allowed</a:t>
            </a:r>
            <a:r>
              <a:rPr lang="en-GB" sz="4000" dirty="0">
                <a:latin typeface="Gill Sans MT" panose="020B0502020104020203" pitchFamily="34" charset="77"/>
              </a:rPr>
              <a:t> to bring in phones.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al-low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794647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permit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forbid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competition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8556141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been 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allowed to move 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6E021D3-9CAA-4A47-A243-8252E702C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597" y="2836863"/>
            <a:ext cx="2900435" cy="290043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6191" y="1309202"/>
            <a:ext cx="190597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fresh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3965601"/>
            <a:ext cx="6823784"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Something that is fresh has been done, made, or experienced recently.</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dinner was made </a:t>
            </a:r>
            <a:r>
              <a:rPr lang="en-GB" sz="4000" b="1" dirty="0">
                <a:latin typeface="Gill Sans MT" panose="020B0502020104020203" pitchFamily="34" charset="77"/>
              </a:rPr>
              <a:t>fresh</a:t>
            </a:r>
            <a:r>
              <a:rPr lang="en-GB" sz="4000" dirty="0">
                <a:latin typeface="Gill Sans MT" panose="020B0502020104020203" pitchFamily="34" charset="77"/>
              </a:rPr>
              <a:t> each morning.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fresh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07706232"/>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recent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113452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fresh, with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fresh 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BE26BAB9-DBDD-F547-AAA8-805D71D6A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462" y="2468452"/>
            <a:ext cx="3538575" cy="353857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29668</TotalTime>
  <Words>1290</Words>
  <Application>Microsoft Macintosh PowerPoint</Application>
  <PresentationFormat>Custom</PresentationFormat>
  <Paragraphs>341</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384</cp:revision>
  <dcterms:modified xsi:type="dcterms:W3CDTF">2022-03-30T18:46:35Z</dcterms:modified>
</cp:coreProperties>
</file>