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00"/>
    <p:restoredTop sz="94771"/>
  </p:normalViewPr>
  <p:slideViewPr>
    <p:cSldViewPr snapToGrid="0" snapToObjects="1">
      <p:cViewPr varScale="1">
        <p:scale>
          <a:sx n="70" d="100"/>
          <a:sy n="70" d="100"/>
        </p:scale>
        <p:origin x="7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55195" y="3226831"/>
            <a:ext cx="6678110"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24</a:t>
            </a:r>
            <a:r>
              <a:rPr dirty="0">
                <a:latin typeface="Gill Sans MT" panose="020B0502020104020203" pitchFamily="34" charset="77"/>
              </a:rPr>
              <a:t> </a:t>
            </a:r>
            <a:r>
              <a:rPr lang="en-GB" dirty="0">
                <a:latin typeface="Gill Sans MT" panose="020B0502020104020203" pitchFamily="34" charset="77"/>
              </a:rPr>
              <a:t>– 8th March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1314" y="1309202"/>
            <a:ext cx="253114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drastic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3889877"/>
            <a:ext cx="721057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have to take drastic action in order to solve a problem, you have to do something extreme and basic to solve it.</a:t>
            </a:r>
            <a:endParaRPr sz="36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Jones made a </a:t>
            </a:r>
            <a:r>
              <a:rPr lang="en-GB" sz="4000" b="1" dirty="0">
                <a:latin typeface="Gill Sans MT" panose="020B0502020104020203" pitchFamily="34" charset="77"/>
              </a:rPr>
              <a:t>drastic</a:t>
            </a:r>
            <a:r>
              <a:rPr lang="en-GB" sz="4000" dirty="0">
                <a:latin typeface="Gill Sans MT" panose="020B0502020104020203" pitchFamily="34" charset="77"/>
              </a:rPr>
              <a:t> decision and </a:t>
            </a:r>
            <a:r>
              <a:rPr lang="en-GB" sz="4000">
                <a:latin typeface="Gill Sans MT" panose="020B0502020104020203" pitchFamily="34" charset="77"/>
              </a:rPr>
              <a:t>brought off </a:t>
            </a:r>
            <a:r>
              <a:rPr lang="en-GB" sz="4000" dirty="0">
                <a:latin typeface="Gill Sans MT" panose="020B0502020104020203" pitchFamily="34" charset="77"/>
              </a:rPr>
              <a:t>Ellis.</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dras</a:t>
            </a:r>
            <a:r>
              <a:rPr lang="en-GB" dirty="0">
                <a:latin typeface="Gill Sans MT" panose="020B0502020104020203" pitchFamily="34" charset="77"/>
              </a:rPr>
              <a:t>-tic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1758396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extreme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radical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moderate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8158952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drastic actions require drastic solutions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drastic 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 sign, plate, vector graphics&#10;&#10;Description automatically generated">
            <a:extLst>
              <a:ext uri="{FF2B5EF4-FFF2-40B4-BE49-F238E27FC236}">
                <a16:creationId xmlns:a16="http://schemas.microsoft.com/office/drawing/2014/main" id="{61A9C84A-BC09-2A43-A237-D95A80CF7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327" y="2740977"/>
            <a:ext cx="3311444" cy="331144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55659" y="1309202"/>
            <a:ext cx="33069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obedient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993234"/>
            <a:ext cx="634999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person or animal who is obedient does what they are told to do.</a:t>
            </a:r>
            <a:endParaRPr sz="40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dog was very </a:t>
            </a:r>
            <a:r>
              <a:rPr lang="en-GB" sz="4000" b="1" dirty="0">
                <a:latin typeface="Gill Sans MT" panose="020B0502020104020203" pitchFamily="34" charset="77"/>
              </a:rPr>
              <a:t>obedient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o-be-di-</a:t>
            </a:r>
            <a:r>
              <a:rPr lang="en-GB" dirty="0" err="1">
                <a:latin typeface="Gill Sans MT" panose="020B0502020104020203" pitchFamily="34" charset="77"/>
              </a:rPr>
              <a: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9175129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obedient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obedient and helpful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7102732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compliant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rebellious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ingredient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dutiful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unruly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disobedient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AAE40322-0BE6-8B4D-A912-46684A025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606" y="2509774"/>
            <a:ext cx="3724394" cy="372439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0859" y="1309202"/>
            <a:ext cx="218008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origin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6796" y="4147457"/>
            <a:ext cx="678817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the beginning, cause, or source of something as its origin or origins.</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No-one knew the </a:t>
            </a:r>
            <a:r>
              <a:rPr lang="en-GB" sz="4000" b="1" dirty="0">
                <a:latin typeface="Gill Sans MT" panose="020B0502020104020203" pitchFamily="34" charset="77"/>
              </a:rPr>
              <a:t>origin</a:t>
            </a:r>
            <a:r>
              <a:rPr lang="en-GB" sz="4000" dirty="0">
                <a:latin typeface="Gill Sans MT" panose="020B0502020104020203" pitchFamily="34" charset="77"/>
              </a:rPr>
              <a:t> of the mystery doughnuts.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or-</a:t>
            </a:r>
            <a:r>
              <a:rPr lang="en-GB" dirty="0" err="1">
                <a:latin typeface="Gill Sans MT" panose="020B0502020104020203" pitchFamily="34" charset="77"/>
              </a:rPr>
              <a:t>i</a:t>
            </a:r>
            <a:r>
              <a:rPr lang="en-GB" dirty="0">
                <a:latin typeface="Gill Sans MT" panose="020B0502020104020203" pitchFamily="34" charset="77"/>
              </a:rPr>
              <a:t>-gin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220169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unknown origin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had originated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8230803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root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conclusion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began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descr="Icon&#10;&#10;Description automatically generated">
            <a:extLst>
              <a:ext uri="{FF2B5EF4-FFF2-40B4-BE49-F238E27FC236}">
                <a16:creationId xmlns:a16="http://schemas.microsoft.com/office/drawing/2014/main" id="{E5993132-AA3C-4E46-A150-C7D846645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359037"/>
            <a:ext cx="4148425" cy="414842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8550" y="1309202"/>
            <a:ext cx="284372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priority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5"/>
            <a:ext cx="752022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a priority, it is the most important thing you have to do or deal with, or must be done or dealt with before everything else you have to do.</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Being first in the line was Ezra’s only </a:t>
            </a:r>
            <a:r>
              <a:rPr lang="en-GB" b="1" dirty="0">
                <a:latin typeface="Gill Sans MT" panose="020B0502020104020203" pitchFamily="34" charset="77"/>
              </a:rPr>
              <a:t>priority</a:t>
            </a:r>
            <a:r>
              <a:rPr lang="en-GB" dirty="0">
                <a:latin typeface="Gill Sans MT" panose="020B0502020104020203" pitchFamily="34" charset="77"/>
              </a:rPr>
              <a:t> at lunch.</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pri</a:t>
            </a:r>
            <a:r>
              <a:rPr lang="en-GB" dirty="0">
                <a:latin typeface="Gill Sans MT" panose="020B0502020104020203" pitchFamily="34" charset="77"/>
              </a:rPr>
              <a:t>-or-</a:t>
            </a:r>
            <a:r>
              <a:rPr lang="en-GB" dirty="0" err="1">
                <a:latin typeface="Gill Sans MT" panose="020B0502020104020203" pitchFamily="34" charset="77"/>
              </a:rPr>
              <a:t>i</a:t>
            </a:r>
            <a:r>
              <a:rPr lang="en-GB" dirty="0">
                <a:latin typeface="Gill Sans MT" panose="020B0502020104020203" pitchFamily="34" charset="77"/>
              </a:rPr>
              <a:t>-ty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99711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priority number one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let’s make this a priority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83779246"/>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authority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majority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important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86349D3A-F199-FA4A-87EA-0153B8D88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509" y="2768079"/>
            <a:ext cx="3103809" cy="310380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6481" y="1309202"/>
            <a:ext cx="28982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realistic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4563" y="3818696"/>
            <a:ext cx="752359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realistic about a situation, you recognise and accept its true nature and try to deal with it in a practical way.</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Kamil was </a:t>
            </a:r>
            <a:r>
              <a:rPr lang="en-GB" sz="4000" b="1" dirty="0">
                <a:latin typeface="Gill Sans MT" panose="020B0502020104020203" pitchFamily="34" charset="77"/>
              </a:rPr>
              <a:t>realistic</a:t>
            </a:r>
            <a:r>
              <a:rPr lang="en-GB" sz="4000" dirty="0">
                <a:latin typeface="Gill Sans MT" panose="020B0502020104020203" pitchFamily="34" charset="77"/>
              </a:rPr>
              <a:t> about the homework he could do.</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re-al-is-tic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4563356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has to be realistic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wasn’t realistic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0898057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practical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impractical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artistic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pragmatic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idealistic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optimistic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15B6AD9F-8C05-6E4A-9BC7-9F046D707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94" y="2688013"/>
            <a:ext cx="3397355" cy="339735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6539796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apart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awful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choice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pong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1556555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origin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obedient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priority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realistic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27632247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permission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choice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awful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98209777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there is a *** of things, there are several of them and you can choose the one you want.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people or things are ***, they are some distance from each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an unpleasant smell.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someone who has authority over you gives you *** to do something, they say that they will allow you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say that someone or something is ***, you dislike that person or thing or you think that they are not very 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a:extLst>
              <a:ext uri="{FF2B5EF4-FFF2-40B4-BE49-F238E27FC236}">
                <a16:creationId xmlns:a16="http://schemas.microsoft.com/office/drawing/2014/main" id="{401FB823-1EB4-414E-B88B-D7E30FEE62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651" y="3923464"/>
            <a:ext cx="992252" cy="992252"/>
          </a:xfrm>
          <a:prstGeom prst="rect">
            <a:avLst/>
          </a:prstGeom>
        </p:spPr>
      </p:pic>
      <p:pic>
        <p:nvPicPr>
          <p:cNvPr id="22" name="Picture 21" descr="Icon&#10;&#10;Description automatically generated">
            <a:extLst>
              <a:ext uri="{FF2B5EF4-FFF2-40B4-BE49-F238E27FC236}">
                <a16:creationId xmlns:a16="http://schemas.microsoft.com/office/drawing/2014/main" id="{985E7BB6-13CF-8A44-ADFE-3A84977FFE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0314" y="6509896"/>
            <a:ext cx="933589" cy="933589"/>
          </a:xfrm>
          <a:prstGeom prst="rect">
            <a:avLst/>
          </a:prstGeom>
        </p:spPr>
      </p:pic>
      <p:pic>
        <p:nvPicPr>
          <p:cNvPr id="23" name="Picture 22" descr="Logo&#10;&#10;Description automatically generated">
            <a:extLst>
              <a:ext uri="{FF2B5EF4-FFF2-40B4-BE49-F238E27FC236}">
                <a16:creationId xmlns:a16="http://schemas.microsoft.com/office/drawing/2014/main" id="{FC5AB171-B8D2-C444-89F4-296FDFAC2E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3742" y="2727767"/>
            <a:ext cx="1005564" cy="1005564"/>
          </a:xfrm>
          <a:prstGeom prst="rect">
            <a:avLst/>
          </a:prstGeom>
        </p:spPr>
      </p:pic>
      <p:pic>
        <p:nvPicPr>
          <p:cNvPr id="24" name="Picture 23" descr="Icon&#10;&#10;Description automatically generated">
            <a:extLst>
              <a:ext uri="{FF2B5EF4-FFF2-40B4-BE49-F238E27FC236}">
                <a16:creationId xmlns:a16="http://schemas.microsoft.com/office/drawing/2014/main" id="{E86B12D5-052B-F14D-A908-1433E6CDA5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0314" y="7856363"/>
            <a:ext cx="1011567" cy="1011567"/>
          </a:xfrm>
          <a:prstGeom prst="rect">
            <a:avLst/>
          </a:prstGeom>
        </p:spPr>
      </p:pic>
      <p:pic>
        <p:nvPicPr>
          <p:cNvPr id="25" name="Picture 24" descr="Logo&#10;&#10;Description automatically generated">
            <a:extLst>
              <a:ext uri="{FF2B5EF4-FFF2-40B4-BE49-F238E27FC236}">
                <a16:creationId xmlns:a16="http://schemas.microsoft.com/office/drawing/2014/main" id="{2E3EAEF2-F040-B249-9805-0120F45589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8384" y="5211763"/>
            <a:ext cx="996967" cy="99696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77812037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drastic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obedient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origin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priority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realistic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78535011"/>
              </p:ext>
            </p:extLst>
          </p:nvPr>
        </p:nvGraphicFramePr>
        <p:xfrm>
          <a:off x="5934636" y="1251704"/>
          <a:ext cx="4199392" cy="7779456"/>
        </p:xfrm>
        <a:graphic>
          <a:graphicData uri="http://schemas.openxmlformats.org/drawingml/2006/table">
            <a:tbl>
              <a:tblPr firstRow="1" bandRow="1">
                <a:tableStyleId>{5940675A-B579-460E-94D1-54222C63F5DA}</a:tableStyleId>
              </a:tblPr>
              <a:tblGrid>
                <a:gridCol w="4199392">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 can refer to the beginning, cause, or source of something as its origin or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have to take *** action in order to solve a problem, you have to do something extreme and basic to solve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are *** about a situation, you recognise and accept its true nature and try to deal with it in a practical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person or animal who is *** does what they are told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is a ***, it is the most important thing you have to do or deal with, or must be done or dealt with before everything else you have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A picture containing text, sign, plate, vector graphics&#10;&#10;Description automatically generated">
            <a:extLst>
              <a:ext uri="{FF2B5EF4-FFF2-40B4-BE49-F238E27FC236}">
                <a16:creationId xmlns:a16="http://schemas.microsoft.com/office/drawing/2014/main" id="{E0A9B31E-3B76-4A49-8CA6-8462460B7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303" y="3943210"/>
            <a:ext cx="933590" cy="933590"/>
          </a:xfrm>
          <a:prstGeom prst="rect">
            <a:avLst/>
          </a:prstGeom>
        </p:spPr>
      </p:pic>
      <p:pic>
        <p:nvPicPr>
          <p:cNvPr id="20" name="Picture 19" descr="Icon&#10;&#10;Description automatically generated">
            <a:extLst>
              <a:ext uri="{FF2B5EF4-FFF2-40B4-BE49-F238E27FC236}">
                <a16:creationId xmlns:a16="http://schemas.microsoft.com/office/drawing/2014/main" id="{86E3D1CE-462D-224A-A828-D1A51776F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8303" y="6580738"/>
            <a:ext cx="933590" cy="933590"/>
          </a:xfrm>
          <a:prstGeom prst="rect">
            <a:avLst/>
          </a:prstGeom>
        </p:spPr>
      </p:pic>
      <p:pic>
        <p:nvPicPr>
          <p:cNvPr id="21" name="Picture 20" descr="Icon&#10;&#10;Description automatically generated">
            <a:extLst>
              <a:ext uri="{FF2B5EF4-FFF2-40B4-BE49-F238E27FC236}">
                <a16:creationId xmlns:a16="http://schemas.microsoft.com/office/drawing/2014/main" id="{32019404-AF7B-CD45-9683-DECA8632A1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3563" y="2782380"/>
            <a:ext cx="1028330" cy="1028330"/>
          </a:xfrm>
          <a:prstGeom prst="rect">
            <a:avLst/>
          </a:prstGeom>
        </p:spPr>
      </p:pic>
      <p:pic>
        <p:nvPicPr>
          <p:cNvPr id="23" name="Picture 22" descr="Icon&#10;&#10;Description automatically generated">
            <a:extLst>
              <a:ext uri="{FF2B5EF4-FFF2-40B4-BE49-F238E27FC236}">
                <a16:creationId xmlns:a16="http://schemas.microsoft.com/office/drawing/2014/main" id="{FCBF8B0A-C3B0-3F4D-8CB8-595C0622CD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011" y="7919628"/>
            <a:ext cx="899526" cy="899526"/>
          </a:xfrm>
          <a:prstGeom prst="rect">
            <a:avLst/>
          </a:prstGeom>
        </p:spPr>
      </p:pic>
      <p:pic>
        <p:nvPicPr>
          <p:cNvPr id="24" name="Picture 23" descr="Logo&#10;&#10;Description automatically generated">
            <a:extLst>
              <a:ext uri="{FF2B5EF4-FFF2-40B4-BE49-F238E27FC236}">
                <a16:creationId xmlns:a16="http://schemas.microsoft.com/office/drawing/2014/main" id="{5C34DED3-95D3-B44C-950E-594D21AFDF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7064" y="5075258"/>
            <a:ext cx="1245183" cy="124518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62281" y="3085008"/>
            <a:ext cx="16735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apart</a:t>
            </a:r>
            <a:endParaRPr b="1" dirty="0">
              <a:latin typeface="Gill Sans MT" panose="020B0502020104020203" pitchFamily="34" charset="77"/>
              <a:sym typeface="American Typewriter"/>
            </a:endParaRPr>
          </a:p>
        </p:txBody>
      </p:sp>
      <p:sp>
        <p:nvSpPr>
          <p:cNvPr id="134" name="office"/>
          <p:cNvSpPr txBox="1"/>
          <p:nvPr/>
        </p:nvSpPr>
        <p:spPr>
          <a:xfrm>
            <a:off x="2140750" y="3993661"/>
            <a:ext cx="33166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permission</a:t>
            </a:r>
            <a:endParaRPr dirty="0">
              <a:latin typeface="Gill Sans MT" panose="020B0502020104020203" pitchFamily="34" charset="77"/>
            </a:endParaRPr>
          </a:p>
        </p:txBody>
      </p:sp>
      <p:sp>
        <p:nvSpPr>
          <p:cNvPr id="135" name="spare"/>
          <p:cNvSpPr txBox="1"/>
          <p:nvPr/>
        </p:nvSpPr>
        <p:spPr>
          <a:xfrm>
            <a:off x="2805189" y="4843260"/>
            <a:ext cx="19877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choice</a:t>
            </a:r>
            <a:endParaRPr b="1" dirty="0">
              <a:latin typeface="Gill Sans MT" panose="020B0502020104020203" pitchFamily="34" charset="77"/>
              <a:sym typeface="American Typewriter"/>
            </a:endParaRPr>
          </a:p>
        </p:txBody>
      </p:sp>
      <p:sp>
        <p:nvSpPr>
          <p:cNvPr id="136" name="chipped"/>
          <p:cNvSpPr txBox="1"/>
          <p:nvPr/>
        </p:nvSpPr>
        <p:spPr>
          <a:xfrm>
            <a:off x="2972705" y="5769060"/>
            <a:ext cx="16526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awful</a:t>
            </a:r>
            <a:endParaRPr dirty="0">
              <a:latin typeface="Gill Sans MT" panose="020B0502020104020203" pitchFamily="34" charset="77"/>
            </a:endParaRPr>
          </a:p>
        </p:txBody>
      </p:sp>
      <p:sp>
        <p:nvSpPr>
          <p:cNvPr id="137" name="lift"/>
          <p:cNvSpPr txBox="1"/>
          <p:nvPr/>
        </p:nvSpPr>
        <p:spPr>
          <a:xfrm>
            <a:off x="3024004" y="6639612"/>
            <a:ext cx="15501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pong</a:t>
            </a:r>
            <a:endParaRPr dirty="0">
              <a:latin typeface="Gill Sans MT" panose="020B0502020104020203" pitchFamily="34" charset="77"/>
            </a:endParaRPr>
          </a:p>
        </p:txBody>
      </p:sp>
      <p:sp>
        <p:nvSpPr>
          <p:cNvPr id="138" name="mutter"/>
          <p:cNvSpPr txBox="1"/>
          <p:nvPr/>
        </p:nvSpPr>
        <p:spPr>
          <a:xfrm>
            <a:off x="7868836" y="3961911"/>
            <a:ext cx="26946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obedient</a:t>
            </a:r>
            <a:endParaRPr b="1" dirty="0">
              <a:latin typeface="Gill Sans MT" panose="020B0502020104020203" pitchFamily="34" charset="77"/>
              <a:sym typeface="American Typewriter"/>
            </a:endParaRPr>
          </a:p>
        </p:txBody>
      </p:sp>
      <p:sp>
        <p:nvSpPr>
          <p:cNvPr id="139" name="unveil"/>
          <p:cNvSpPr txBox="1"/>
          <p:nvPr/>
        </p:nvSpPr>
        <p:spPr>
          <a:xfrm>
            <a:off x="7959808" y="5750010"/>
            <a:ext cx="2322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priority</a:t>
            </a:r>
            <a:endParaRPr b="1" dirty="0">
              <a:latin typeface="Gill Sans MT" panose="020B0502020104020203" pitchFamily="34" charset="77"/>
              <a:sym typeface="American Typewriter"/>
            </a:endParaRPr>
          </a:p>
        </p:txBody>
      </p:sp>
      <p:sp>
        <p:nvSpPr>
          <p:cNvPr id="140" name="tolerate"/>
          <p:cNvSpPr txBox="1"/>
          <p:nvPr/>
        </p:nvSpPr>
        <p:spPr>
          <a:xfrm>
            <a:off x="8170206" y="3065958"/>
            <a:ext cx="20919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drastic</a:t>
            </a:r>
            <a:endParaRPr dirty="0">
              <a:latin typeface="Gill Sans MT" panose="020B0502020104020203" pitchFamily="34" charset="77"/>
            </a:endParaRPr>
          </a:p>
        </p:txBody>
      </p:sp>
      <p:sp>
        <p:nvSpPr>
          <p:cNvPr id="141" name="fixation"/>
          <p:cNvSpPr txBox="1"/>
          <p:nvPr/>
        </p:nvSpPr>
        <p:spPr>
          <a:xfrm>
            <a:off x="8313678" y="4824210"/>
            <a:ext cx="18049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origin</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971024" y="6639611"/>
            <a:ext cx="24109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realistic</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330144"/>
            <a:ext cx="541494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apart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6111" y="6046254"/>
            <a:ext cx="10875989"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permission</a:t>
            </a:r>
            <a:endParaRPr sz="344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7D2A9389-B35F-B94E-8C2F-508670F44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254" y="408265"/>
            <a:ext cx="3640393" cy="3640393"/>
          </a:xfrm>
          <a:prstGeom prst="rect">
            <a:avLst/>
          </a:prstGeom>
        </p:spPr>
      </p:pic>
      <p:pic>
        <p:nvPicPr>
          <p:cNvPr id="19" name="Picture 18" descr="Icon&#10;&#10;Description automatically generated">
            <a:extLst>
              <a:ext uri="{FF2B5EF4-FFF2-40B4-BE49-F238E27FC236}">
                <a16:creationId xmlns:a16="http://schemas.microsoft.com/office/drawing/2014/main" id="{C720798C-55B5-D447-AD4E-1AFDA44640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5668236"/>
            <a:ext cx="3399536" cy="3399536"/>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22083" y="46689"/>
            <a:ext cx="814966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choice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203194"/>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awful</a:t>
            </a:r>
            <a:endParaRPr sz="166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AE7C53FF-51E6-C64D-A9EC-95798B71D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8333" y="769884"/>
            <a:ext cx="3130076" cy="3130076"/>
          </a:xfrm>
          <a:prstGeom prst="rect">
            <a:avLst/>
          </a:prstGeom>
        </p:spPr>
      </p:pic>
      <p:pic>
        <p:nvPicPr>
          <p:cNvPr id="17" name="Picture 16" descr="Icon&#10;&#10;Description automatically generated">
            <a:extLst>
              <a:ext uri="{FF2B5EF4-FFF2-40B4-BE49-F238E27FC236}">
                <a16:creationId xmlns:a16="http://schemas.microsoft.com/office/drawing/2014/main" id="{96D6ED54-040A-D948-BA6B-833E41D48C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323" y="5715020"/>
            <a:ext cx="3333254" cy="333325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59742" y="-94290"/>
            <a:ext cx="616675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pong</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111180" y="5203194"/>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drastic</a:t>
            </a:r>
            <a:endParaRPr sz="138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28EC9079-7579-CC42-ADF5-60389C47C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216" y="546982"/>
            <a:ext cx="3362960" cy="3362960"/>
          </a:xfrm>
          <a:prstGeom prst="rect">
            <a:avLst/>
          </a:prstGeom>
        </p:spPr>
      </p:pic>
      <p:pic>
        <p:nvPicPr>
          <p:cNvPr id="17" name="Picture 16" descr="A picture containing text, sign, plate, vector graphics&#10;&#10;Description automatically generated">
            <a:extLst>
              <a:ext uri="{FF2B5EF4-FFF2-40B4-BE49-F238E27FC236}">
                <a16:creationId xmlns:a16="http://schemas.microsoft.com/office/drawing/2014/main" id="{F2ABBBD8-213D-AA43-BE08-1357972DA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522" y="6188894"/>
            <a:ext cx="2395792" cy="239579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78356" y="445782"/>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obedient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25931" y="5092666"/>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origin</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D601E4C6-4A22-0C4B-AD31-E9625076B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3720" y="774310"/>
            <a:ext cx="2908304" cy="2908304"/>
          </a:xfrm>
          <a:prstGeom prst="rect">
            <a:avLst/>
          </a:prstGeom>
        </p:spPr>
      </p:pic>
      <p:pic>
        <p:nvPicPr>
          <p:cNvPr id="18" name="Picture 17" descr="Icon&#10;&#10;Description automatically generated">
            <a:extLst>
              <a:ext uri="{FF2B5EF4-FFF2-40B4-BE49-F238E27FC236}">
                <a16:creationId xmlns:a16="http://schemas.microsoft.com/office/drawing/2014/main" id="{92332A1C-7BA7-594C-90B2-47DC3B0EB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93" y="5671390"/>
            <a:ext cx="3609024" cy="360902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39243" y="344422"/>
            <a:ext cx="789158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priority</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21507" y="5542731"/>
            <a:ext cx="8181922"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realistic</a:t>
            </a:r>
            <a:endParaRPr sz="166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FF022207-1D71-D841-855B-9B127E42C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0444" y="769884"/>
            <a:ext cx="3103809" cy="3103809"/>
          </a:xfrm>
          <a:prstGeom prst="rect">
            <a:avLst/>
          </a:prstGeom>
        </p:spPr>
      </p:pic>
      <p:pic>
        <p:nvPicPr>
          <p:cNvPr id="17" name="Picture 16" descr="Logo&#10;&#10;Description automatically generated">
            <a:extLst>
              <a:ext uri="{FF2B5EF4-FFF2-40B4-BE49-F238E27FC236}">
                <a16:creationId xmlns:a16="http://schemas.microsoft.com/office/drawing/2014/main" id="{9D36DB1D-477C-F74E-9A4D-FAF1EF60F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225" y="5775786"/>
            <a:ext cx="3148266" cy="3148266"/>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23933" y="2274766"/>
            <a:ext cx="16735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apart</a:t>
            </a:r>
            <a:endParaRPr b="1" dirty="0">
              <a:latin typeface="Gill Sans MT" panose="020B0502020104020203" pitchFamily="34" charset="77"/>
              <a:sym typeface="American Typewriter"/>
            </a:endParaRPr>
          </a:p>
        </p:txBody>
      </p:sp>
      <p:sp>
        <p:nvSpPr>
          <p:cNvPr id="134" name="office"/>
          <p:cNvSpPr txBox="1"/>
          <p:nvPr/>
        </p:nvSpPr>
        <p:spPr>
          <a:xfrm>
            <a:off x="4902406" y="3183419"/>
            <a:ext cx="33166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permission</a:t>
            </a:r>
            <a:endParaRPr dirty="0">
              <a:latin typeface="Gill Sans MT" panose="020B0502020104020203" pitchFamily="34" charset="77"/>
            </a:endParaRPr>
          </a:p>
        </p:txBody>
      </p:sp>
      <p:sp>
        <p:nvSpPr>
          <p:cNvPr id="135" name="spare"/>
          <p:cNvSpPr txBox="1"/>
          <p:nvPr/>
        </p:nvSpPr>
        <p:spPr>
          <a:xfrm>
            <a:off x="5566841" y="4033018"/>
            <a:ext cx="19877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choice</a:t>
            </a:r>
            <a:endParaRPr b="1" dirty="0">
              <a:latin typeface="Gill Sans MT" panose="020B0502020104020203" pitchFamily="34" charset="77"/>
              <a:sym typeface="American Typewriter"/>
            </a:endParaRPr>
          </a:p>
        </p:txBody>
      </p:sp>
      <p:sp>
        <p:nvSpPr>
          <p:cNvPr id="136" name="chipped"/>
          <p:cNvSpPr txBox="1"/>
          <p:nvPr/>
        </p:nvSpPr>
        <p:spPr>
          <a:xfrm>
            <a:off x="5734360" y="4958818"/>
            <a:ext cx="16526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awful</a:t>
            </a:r>
            <a:endParaRPr dirty="0">
              <a:latin typeface="Gill Sans MT" panose="020B0502020104020203" pitchFamily="34" charset="77"/>
            </a:endParaRPr>
          </a:p>
        </p:txBody>
      </p:sp>
      <p:sp>
        <p:nvSpPr>
          <p:cNvPr id="137" name="lift"/>
          <p:cNvSpPr txBox="1"/>
          <p:nvPr/>
        </p:nvSpPr>
        <p:spPr>
          <a:xfrm>
            <a:off x="5785659" y="5829370"/>
            <a:ext cx="15501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pong</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213390" y="3418118"/>
            <a:ext cx="26946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obedient</a:t>
            </a:r>
            <a:endParaRPr b="1" dirty="0">
              <a:latin typeface="Gill Sans MT" panose="020B0502020104020203" pitchFamily="34" charset="77"/>
              <a:sym typeface="American Typewriter"/>
            </a:endParaRPr>
          </a:p>
        </p:txBody>
      </p:sp>
      <p:sp>
        <p:nvSpPr>
          <p:cNvPr id="139" name="unveil"/>
          <p:cNvSpPr txBox="1"/>
          <p:nvPr/>
        </p:nvSpPr>
        <p:spPr>
          <a:xfrm>
            <a:off x="5304362" y="5206217"/>
            <a:ext cx="23227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priority</a:t>
            </a:r>
            <a:endParaRPr b="1" dirty="0">
              <a:latin typeface="Gill Sans MT" panose="020B0502020104020203" pitchFamily="34" charset="77"/>
              <a:sym typeface="American Typewriter"/>
            </a:endParaRPr>
          </a:p>
        </p:txBody>
      </p:sp>
      <p:sp>
        <p:nvSpPr>
          <p:cNvPr id="140" name="tolerate"/>
          <p:cNvSpPr txBox="1"/>
          <p:nvPr/>
        </p:nvSpPr>
        <p:spPr>
          <a:xfrm>
            <a:off x="5514762" y="2522165"/>
            <a:ext cx="20919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drastic</a:t>
            </a:r>
            <a:endParaRPr dirty="0">
              <a:latin typeface="Gill Sans MT" panose="020B0502020104020203" pitchFamily="34" charset="77"/>
            </a:endParaRPr>
          </a:p>
        </p:txBody>
      </p:sp>
      <p:sp>
        <p:nvSpPr>
          <p:cNvPr id="141" name="fixation"/>
          <p:cNvSpPr txBox="1"/>
          <p:nvPr/>
        </p:nvSpPr>
        <p:spPr>
          <a:xfrm>
            <a:off x="5658226" y="4280417"/>
            <a:ext cx="18049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origin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5315579" y="6095818"/>
            <a:ext cx="24109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realistic</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3297" y="1309202"/>
            <a:ext cx="19716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apart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0447" y="3717509"/>
            <a:ext cx="679379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800" dirty="0">
                <a:latin typeface="Gill Sans MT" panose="020B0502020104020203" pitchFamily="34" charset="77"/>
              </a:rPr>
              <a:t>When people or things are apart, they are some distance from each other.</a:t>
            </a:r>
            <a:endParaRPr sz="48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and Amari didn’t like being </a:t>
            </a:r>
            <a:r>
              <a:rPr lang="en-GB" sz="4000" b="1" dirty="0">
                <a:latin typeface="Gill Sans MT" panose="020B0502020104020203" pitchFamily="34" charset="77"/>
              </a:rPr>
              <a:t>apart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a-part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0513070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separate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9838675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keep them apart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couldn’t be apart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2DACEB1-79DE-F645-9BB5-630B7865E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643" y="2515694"/>
            <a:ext cx="3640393" cy="364039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80543" y="1309202"/>
            <a:ext cx="405720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permission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195" y="3815725"/>
            <a:ext cx="742186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who has authority over you gives you permission to do something, they say that they will allow you to do it.</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Pat didn’t have </a:t>
            </a:r>
            <a:r>
              <a:rPr lang="en-GB" sz="4000" b="1" dirty="0">
                <a:latin typeface="Gill Sans MT" panose="020B0502020104020203" pitchFamily="34" charset="77"/>
              </a:rPr>
              <a:t>permission</a:t>
            </a:r>
            <a:r>
              <a:rPr lang="en-GB" sz="4000" dirty="0">
                <a:latin typeface="Gill Sans MT" panose="020B0502020104020203" pitchFamily="34" charset="77"/>
              </a:rPr>
              <a:t> to eat his lunch yet.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per-mis-</a:t>
            </a:r>
            <a:r>
              <a:rPr lang="en-GB" dirty="0" err="1">
                <a:latin typeface="Gill Sans MT" panose="020B0502020104020203" pitchFamily="34" charset="77"/>
              </a:rPr>
              <a:t>sion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4830748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permit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condition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9049606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you don’t have permission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permission granted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9CD3A046-9AF6-8A44-8A91-D17A82E90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12" y="2708926"/>
            <a:ext cx="3399536" cy="3399536"/>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79638" y="1309202"/>
            <a:ext cx="245900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choice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3958915"/>
            <a:ext cx="7195944"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there is a choice of things, there are several of them and you can choose the one you want.</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 </a:t>
            </a:r>
            <a:r>
              <a:rPr lang="en-GB" sz="4000" b="1" dirty="0">
                <a:latin typeface="Gill Sans MT" panose="020B0502020104020203" pitchFamily="34" charset="77"/>
              </a:rPr>
              <a:t>choice</a:t>
            </a:r>
            <a:r>
              <a:rPr lang="en-GB" sz="4000" dirty="0">
                <a:latin typeface="Gill Sans MT" panose="020B0502020104020203" pitchFamily="34" charset="77"/>
              </a:rPr>
              <a:t> between beef flavour or cheese flavour.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choice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853560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option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solution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rejoice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6544114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difficult choice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please make a choice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5F4C842A-1C18-1A40-BC76-263FDE7F9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644" y="2507091"/>
            <a:ext cx="3756089" cy="3756089"/>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8061" y="1309202"/>
            <a:ext cx="200215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awful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3938748"/>
            <a:ext cx="811294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someone or something is awful, you dislike that person or thing or you think that they are not very good.</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Danny felt </a:t>
            </a:r>
            <a:r>
              <a:rPr lang="en-GB" sz="4000" b="1" dirty="0">
                <a:latin typeface="Gill Sans MT" panose="020B0502020104020203" pitchFamily="34" charset="77"/>
              </a:rPr>
              <a:t>awful</a:t>
            </a:r>
            <a:r>
              <a:rPr lang="en-GB" sz="4000" dirty="0">
                <a:latin typeface="Gill Sans MT" panose="020B0502020104020203" pitchFamily="34" charset="77"/>
              </a:rPr>
              <a:t> after the unkind words he said.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aw-</a:t>
            </a:r>
            <a:r>
              <a:rPr lang="en-GB" dirty="0" err="1">
                <a:latin typeface="Gill Sans MT" panose="020B0502020104020203" pitchFamily="34" charset="77"/>
              </a:rPr>
              <a:t>ful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6382506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dreadful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wonderful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waffle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ghastly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excellent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5596838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awful thing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awful 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12D9B118-2917-BD49-BDCB-F74E81C5A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619" y="2704919"/>
            <a:ext cx="3333254" cy="333325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9785" y="1309202"/>
            <a:ext cx="18787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211822"/>
            <a:ext cx="6768617"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A pong is an unpleasant smell.</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an awful </a:t>
            </a:r>
            <a:r>
              <a:rPr lang="en-GB" sz="4000" b="1" dirty="0">
                <a:latin typeface="Gill Sans MT" panose="020B0502020104020203" pitchFamily="34" charset="77"/>
              </a:rPr>
              <a:t>pong</a:t>
            </a:r>
            <a:r>
              <a:rPr lang="en-GB" sz="4000" dirty="0">
                <a:latin typeface="Gill Sans MT" panose="020B0502020104020203" pitchFamily="34" charset="77"/>
              </a:rPr>
              <a:t> in the corridor.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8116080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smell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odour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324619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terrible pong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pongy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Logo&#10;&#10;Description automatically generated">
            <a:extLst>
              <a:ext uri="{FF2B5EF4-FFF2-40B4-BE49-F238E27FC236}">
                <a16:creationId xmlns:a16="http://schemas.microsoft.com/office/drawing/2014/main" id="{8F3C48F1-9DC0-7544-B285-EFB4377D5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340" y="2549723"/>
            <a:ext cx="3362960" cy="336296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14532</TotalTime>
  <Words>1317</Words>
  <Application>Microsoft Macintosh PowerPoint</Application>
  <PresentationFormat>Custom</PresentationFormat>
  <Paragraphs>347</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262</cp:revision>
  <dcterms:modified xsi:type="dcterms:W3CDTF">2021-03-11T13:32:01Z</dcterms:modified>
</cp:coreProperties>
</file>