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p:restoredTop sz="94771"/>
  </p:normalViewPr>
  <p:slideViewPr>
    <p:cSldViewPr snapToGrid="0" snapToObjects="1">
      <p:cViewPr varScale="1">
        <p:scale>
          <a:sx n="59" d="100"/>
          <a:sy n="59" d="100"/>
        </p:scale>
        <p:origin x="22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10546" y="3226831"/>
            <a:ext cx="736740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21</a:t>
            </a:r>
            <a:r>
              <a:rPr dirty="0">
                <a:latin typeface="Gill Sans MT" panose="020B0502020104020203" pitchFamily="34" charset="77"/>
              </a:rPr>
              <a:t> </a:t>
            </a:r>
            <a:r>
              <a:rPr lang="en-GB" dirty="0">
                <a:latin typeface="Gill Sans MT" panose="020B0502020104020203" pitchFamily="34" charset="77"/>
              </a:rPr>
              <a:t>– 8th February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96112" y="1309202"/>
            <a:ext cx="21015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cause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2749" y="4029158"/>
            <a:ext cx="5858963"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To cause something, usually something bad, means to make it happen.</a:t>
            </a:r>
            <a:endParaRPr sz="40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cause</a:t>
            </a:r>
            <a:r>
              <a:rPr lang="en-GB" sz="4000" dirty="0">
                <a:latin typeface="Gill Sans MT" panose="020B0502020104020203" pitchFamily="34" charset="77"/>
              </a:rPr>
              <a:t> of the accident was driving too fast.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cause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3563188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basis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2806551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the cause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caused me too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 icon&#10;&#10;Description automatically generated">
            <a:extLst>
              <a:ext uri="{FF2B5EF4-FFF2-40B4-BE49-F238E27FC236}">
                <a16:creationId xmlns:a16="http://schemas.microsoft.com/office/drawing/2014/main" id="{C26E73BF-FFEE-4740-920C-D8CBD40DA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416" y="2384297"/>
            <a:ext cx="3672917" cy="3672917"/>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67196" y="1309202"/>
            <a:ext cx="208390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harsh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808569"/>
            <a:ext cx="5798455"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Harsh actions or speech are unkind and show no understanding or sympathy, often seen as unkind.</a:t>
            </a:r>
            <a:endParaRPr sz="36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harsh</a:t>
            </a:r>
            <a:r>
              <a:rPr lang="en-GB" sz="4000" dirty="0">
                <a:latin typeface="Gill Sans MT" panose="020B0502020104020203" pitchFamily="34" charset="77"/>
              </a:rPr>
              <a:t> conditions made it hard for plants to grow.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harsh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4167422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harsh reaction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harsh words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9431803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cruel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marsh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brutal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nurturing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048758D4-62F3-AF4F-9C19-749CE4D44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9235" y="2464655"/>
            <a:ext cx="3869136" cy="386913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9971" y="1309202"/>
            <a:ext cx="184185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flock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6796" y="3870459"/>
            <a:ext cx="6788171"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refer to a group of people or things as a flock of them to emphasize that there are a lot of them.</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flock</a:t>
            </a:r>
            <a:r>
              <a:rPr lang="en-GB" sz="4000" dirty="0">
                <a:latin typeface="Gill Sans MT" panose="020B0502020104020203" pitchFamily="34" charset="77"/>
              </a:rPr>
              <a:t> of teachers gathered around the biscuits.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flock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7919510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flocked to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huge flock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9344483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individual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horde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crowd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743D4081-D0BC-0B4B-8064-E964FB5BE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9669" y="3166352"/>
            <a:ext cx="2697477" cy="2697477"/>
          </a:xfrm>
          <a:prstGeom prst="rect">
            <a:avLst/>
          </a:prstGeom>
        </p:spPr>
      </p:pic>
      <p:pic>
        <p:nvPicPr>
          <p:cNvPr id="4" name="Picture 3" descr="Icon&#10;&#10;Description automatically generated">
            <a:extLst>
              <a:ext uri="{FF2B5EF4-FFF2-40B4-BE49-F238E27FC236}">
                <a16:creationId xmlns:a16="http://schemas.microsoft.com/office/drawing/2014/main" id="{D1D52A9B-9BF3-264B-BC8B-DB7683190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4350" y="2768079"/>
            <a:ext cx="3257554" cy="3257554"/>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29600" y="1309202"/>
            <a:ext cx="428162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explanation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4" y="3750165"/>
            <a:ext cx="6638496"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give an explanation of something, you give details about it or describe it so that it can be understood.</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Jeremy gave a poor </a:t>
            </a:r>
            <a:r>
              <a:rPr lang="en-GB" b="1" dirty="0">
                <a:latin typeface="Gill Sans MT" panose="020B0502020104020203" pitchFamily="34" charset="77"/>
              </a:rPr>
              <a:t>explanation</a:t>
            </a:r>
            <a:r>
              <a:rPr lang="en-GB" dirty="0">
                <a:latin typeface="Gill Sans MT" panose="020B0502020104020203" pitchFamily="34" charset="77"/>
              </a:rPr>
              <a:t> for why he was late.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t>
            </a:r>
            <a:r>
              <a:rPr lang="en-GB" dirty="0" err="1">
                <a:latin typeface="Gill Sans MT" panose="020B0502020104020203" pitchFamily="34" charset="77"/>
              </a:rPr>
              <a:t>pla</a:t>
            </a:r>
            <a:r>
              <a:rPr lang="en-GB" dirty="0">
                <a:latin typeface="Gill Sans MT" panose="020B0502020104020203" pitchFamily="34" charset="77"/>
              </a:rPr>
              <a:t>-</a:t>
            </a:r>
            <a:r>
              <a:rPr lang="en-GB" dirty="0" err="1">
                <a:latin typeface="Gill Sans MT" panose="020B0502020104020203" pitchFamily="34" charset="77"/>
              </a:rPr>
              <a:t>na-tion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8680718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explained why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explanation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36148933"/>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reason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version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education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71E26685-66CC-7E4D-92CB-306C3E23E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0371" y="2572846"/>
            <a:ext cx="3593262" cy="3593262"/>
          </a:xfrm>
          <a:prstGeom prst="rect">
            <a:avLst/>
          </a:prstGeom>
        </p:spPr>
      </p:pic>
      <p:pic>
        <p:nvPicPr>
          <p:cNvPr id="7" name="Picture 6" descr="Icon&#10;&#10;Description automatically generated">
            <a:extLst>
              <a:ext uri="{FF2B5EF4-FFF2-40B4-BE49-F238E27FC236}">
                <a16:creationId xmlns:a16="http://schemas.microsoft.com/office/drawing/2014/main" id="{A6469593-AF68-4D47-AFEE-74C8D3FF6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3521" y="3871119"/>
            <a:ext cx="1972402" cy="197240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6737" y="1309202"/>
            <a:ext cx="26177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abolish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7526" y="3934743"/>
            <a:ext cx="644335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do away with (laws, regulations, customs, etc); put an end to.</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new head teacher </a:t>
            </a:r>
            <a:r>
              <a:rPr lang="en-GB" sz="4000" b="1" dirty="0">
                <a:latin typeface="Gill Sans MT" panose="020B0502020104020203" pitchFamily="34" charset="77"/>
              </a:rPr>
              <a:t>abolish</a:t>
            </a:r>
            <a:r>
              <a:rPr lang="en-GB" sz="4000" dirty="0">
                <a:latin typeface="Gill Sans MT" panose="020B0502020104020203" pitchFamily="34" charset="77"/>
              </a:rPr>
              <a:t> running on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a:t>
            </a:r>
            <a:r>
              <a:rPr lang="en-GB" dirty="0" err="1">
                <a:latin typeface="Gill Sans MT" panose="020B0502020104020203" pitchFamily="34" charset="77"/>
              </a:rPr>
              <a:t>bol</a:t>
            </a:r>
            <a:r>
              <a:rPr lang="en-GB" dirty="0">
                <a:latin typeface="Gill Sans MT" panose="020B0502020104020203" pitchFamily="34" charset="77"/>
              </a:rPr>
              <a:t>-</a:t>
            </a:r>
            <a:r>
              <a:rPr lang="en-GB" dirty="0" err="1">
                <a:latin typeface="Gill Sans MT" panose="020B0502020104020203" pitchFamily="34" charset="77"/>
              </a:rPr>
              <a:t>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7758673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tried to abolish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we must abolish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4631959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terminate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ment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eradicate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demolish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536675E5-D4D7-D848-94F3-28C0EB880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9661" y="2600867"/>
            <a:ext cx="3498335" cy="349833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4152548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cheap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rough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smooth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wake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3334830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harsh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flock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cause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abolish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6975591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cheap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smooth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gloomy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wake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062298071"/>
              </p:ext>
            </p:extLst>
          </p:nvPr>
        </p:nvGraphicFramePr>
        <p:xfrm>
          <a:off x="5934636" y="1251704"/>
          <a:ext cx="4199392" cy="7723200"/>
        </p:xfrm>
        <a:graphic>
          <a:graphicData uri="http://schemas.openxmlformats.org/drawingml/2006/table">
            <a:tbl>
              <a:tblPr firstRow="1" bandRow="1">
                <a:tableStyleId>{5940675A-B579-460E-94D1-54222C63F5DA}</a:tableStyleId>
              </a:tblPr>
              <a:tblGrid>
                <a:gridCol w="4199392">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a surface is ***, it is uneven and not smooth.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a place is ***, it is almost dark so that you cannot see very 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Goods or services that are *** cost less money than usual or than you expected, sometimes because over lower quality.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or when someone or something wakes you, you become conscious again after being asleep.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surface has no roughness, lumps, or holes.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9" name="Picture 28" descr="A picture containing electronics&#10;&#10;Description automatically generated">
            <a:extLst>
              <a:ext uri="{FF2B5EF4-FFF2-40B4-BE49-F238E27FC236}">
                <a16:creationId xmlns:a16="http://schemas.microsoft.com/office/drawing/2014/main" id="{B4A26FD0-DC78-C548-BC2F-085C251C6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3048" y="4876800"/>
            <a:ext cx="1415312" cy="1415312"/>
          </a:xfrm>
          <a:prstGeom prst="rect">
            <a:avLst/>
          </a:prstGeom>
        </p:spPr>
      </p:pic>
      <p:pic>
        <p:nvPicPr>
          <p:cNvPr id="30" name="Picture 29" descr="Icon&#10;&#10;Description automatically generated">
            <a:extLst>
              <a:ext uri="{FF2B5EF4-FFF2-40B4-BE49-F238E27FC236}">
                <a16:creationId xmlns:a16="http://schemas.microsoft.com/office/drawing/2014/main" id="{6A9CF7A0-E9AF-8745-8EBB-45452A37C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15141" y="5237907"/>
            <a:ext cx="693097" cy="693097"/>
          </a:xfrm>
          <a:prstGeom prst="rect">
            <a:avLst/>
          </a:prstGeom>
        </p:spPr>
      </p:pic>
      <p:pic>
        <p:nvPicPr>
          <p:cNvPr id="31" name="Picture 30" descr="Icon&#10;&#10;Description automatically generated">
            <a:extLst>
              <a:ext uri="{FF2B5EF4-FFF2-40B4-BE49-F238E27FC236}">
                <a16:creationId xmlns:a16="http://schemas.microsoft.com/office/drawing/2014/main" id="{965D44CC-CB19-4E42-9A8E-89EA9DCC59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8920" y="1918890"/>
            <a:ext cx="1647222" cy="1647222"/>
          </a:xfrm>
          <a:prstGeom prst="rect">
            <a:avLst/>
          </a:prstGeom>
        </p:spPr>
      </p:pic>
      <p:pic>
        <p:nvPicPr>
          <p:cNvPr id="32" name="Picture 31" descr="Icon&#10;&#10;Description automatically generated">
            <a:extLst>
              <a:ext uri="{FF2B5EF4-FFF2-40B4-BE49-F238E27FC236}">
                <a16:creationId xmlns:a16="http://schemas.microsoft.com/office/drawing/2014/main" id="{4405BFB7-E4E7-984D-B123-231158F21C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7772" y="7825377"/>
            <a:ext cx="1415312" cy="1415312"/>
          </a:xfrm>
          <a:prstGeom prst="rect">
            <a:avLst/>
          </a:prstGeom>
        </p:spPr>
      </p:pic>
      <p:pic>
        <p:nvPicPr>
          <p:cNvPr id="33" name="Picture 32" descr="Icon&#10;&#10;Description automatically generated">
            <a:extLst>
              <a:ext uri="{FF2B5EF4-FFF2-40B4-BE49-F238E27FC236}">
                <a16:creationId xmlns:a16="http://schemas.microsoft.com/office/drawing/2014/main" id="{A0C71610-6912-9543-A85A-E2C845BE5F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27772" y="3738683"/>
            <a:ext cx="1360557" cy="1360557"/>
          </a:xfrm>
          <a:prstGeom prst="rect">
            <a:avLst/>
          </a:prstGeom>
        </p:spPr>
      </p:pic>
      <p:pic>
        <p:nvPicPr>
          <p:cNvPr id="34" name="Picture 33" descr="Icon&#10;&#10;Description automatically generated">
            <a:extLst>
              <a:ext uri="{FF2B5EF4-FFF2-40B4-BE49-F238E27FC236}">
                <a16:creationId xmlns:a16="http://schemas.microsoft.com/office/drawing/2014/main" id="{E0526D2B-2194-444A-9C0C-5F56469A2E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19189" y="6420328"/>
            <a:ext cx="1232478" cy="123247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58890063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harsh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explanation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abolish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232275493"/>
              </p:ext>
            </p:extLst>
          </p:nvPr>
        </p:nvGraphicFramePr>
        <p:xfrm>
          <a:off x="5934636" y="1251704"/>
          <a:ext cx="4199392" cy="7695072"/>
        </p:xfrm>
        <a:graphic>
          <a:graphicData uri="http://schemas.openxmlformats.org/drawingml/2006/table">
            <a:tbl>
              <a:tblPr firstRow="1" bandRow="1">
                <a:tableStyleId>{5940675A-B579-460E-94D1-54222C63F5DA}</a:tableStyleId>
              </a:tblPr>
              <a:tblGrid>
                <a:gridCol w="4199392">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actions or speech are unkind and show no understanding or sympathy, often seen as unkind.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To *** something, usually something bad, means to make it happen.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give an *** of something, you give details about it or describe it so that it can be understood.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To do away with (laws, regulations, customs, etc); put an end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You can refer to a group of people or things as a *** of them to emphasize that there are a lot of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Logo, icon&#10;&#10;Description automatically generated">
            <a:extLst>
              <a:ext uri="{FF2B5EF4-FFF2-40B4-BE49-F238E27FC236}">
                <a16:creationId xmlns:a16="http://schemas.microsoft.com/office/drawing/2014/main" id="{411BA022-A756-F943-A74C-D7A3F893A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6521" y="3751043"/>
            <a:ext cx="1170355" cy="1170355"/>
          </a:xfrm>
          <a:prstGeom prst="rect">
            <a:avLst/>
          </a:prstGeom>
        </p:spPr>
      </p:pic>
      <p:pic>
        <p:nvPicPr>
          <p:cNvPr id="23" name="Picture 22" descr="Icon&#10;&#10;Description automatically generated">
            <a:extLst>
              <a:ext uri="{FF2B5EF4-FFF2-40B4-BE49-F238E27FC236}">
                <a16:creationId xmlns:a16="http://schemas.microsoft.com/office/drawing/2014/main" id="{A742C5C8-FDD5-2147-9DAC-3EEEB37788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0936" y="1858062"/>
            <a:ext cx="1674233" cy="1674233"/>
          </a:xfrm>
          <a:prstGeom prst="rect">
            <a:avLst/>
          </a:prstGeom>
        </p:spPr>
      </p:pic>
      <p:pic>
        <p:nvPicPr>
          <p:cNvPr id="24" name="Picture 23" descr="Icon&#10;&#10;Description automatically generated">
            <a:extLst>
              <a:ext uri="{FF2B5EF4-FFF2-40B4-BE49-F238E27FC236}">
                <a16:creationId xmlns:a16="http://schemas.microsoft.com/office/drawing/2014/main" id="{2EF78D23-6C96-724D-AADB-C34A5298E5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28852" y="7890883"/>
            <a:ext cx="1112149" cy="1112149"/>
          </a:xfrm>
          <a:prstGeom prst="rect">
            <a:avLst/>
          </a:prstGeom>
        </p:spPr>
      </p:pic>
      <p:pic>
        <p:nvPicPr>
          <p:cNvPr id="25" name="Picture 24" descr="Icon&#10;&#10;Description automatically generated">
            <a:extLst>
              <a:ext uri="{FF2B5EF4-FFF2-40B4-BE49-F238E27FC236}">
                <a16:creationId xmlns:a16="http://schemas.microsoft.com/office/drawing/2014/main" id="{AADD347E-D1C9-854C-BF59-AAE7A370E7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2766" y="7605544"/>
            <a:ext cx="1343065" cy="1343065"/>
          </a:xfrm>
          <a:prstGeom prst="rect">
            <a:avLst/>
          </a:prstGeom>
        </p:spPr>
      </p:pic>
      <p:pic>
        <p:nvPicPr>
          <p:cNvPr id="26" name="Picture 25" descr="Icon&#10;&#10;Description automatically generated">
            <a:extLst>
              <a:ext uri="{FF2B5EF4-FFF2-40B4-BE49-F238E27FC236}">
                <a16:creationId xmlns:a16="http://schemas.microsoft.com/office/drawing/2014/main" id="{3DF62C97-86DD-324E-A3B2-35ECF27D29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5073" y="5032058"/>
            <a:ext cx="1360867" cy="1360867"/>
          </a:xfrm>
          <a:prstGeom prst="rect">
            <a:avLst/>
          </a:prstGeom>
        </p:spPr>
      </p:pic>
      <p:pic>
        <p:nvPicPr>
          <p:cNvPr id="34" name="Picture 33" descr="Icon&#10;&#10;Description automatically generated">
            <a:extLst>
              <a:ext uri="{FF2B5EF4-FFF2-40B4-BE49-F238E27FC236}">
                <a16:creationId xmlns:a16="http://schemas.microsoft.com/office/drawing/2014/main" id="{E29A7BDD-5EC0-D041-8EC5-AFA3476F68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61227" y="5323335"/>
            <a:ext cx="747003" cy="747003"/>
          </a:xfrm>
          <a:prstGeom prst="rect">
            <a:avLst/>
          </a:prstGeom>
        </p:spPr>
      </p:pic>
      <p:pic>
        <p:nvPicPr>
          <p:cNvPr id="35" name="Picture 34" descr="Icon&#10;&#10;Description automatically generated">
            <a:extLst>
              <a:ext uri="{FF2B5EF4-FFF2-40B4-BE49-F238E27FC236}">
                <a16:creationId xmlns:a16="http://schemas.microsoft.com/office/drawing/2014/main" id="{FF09D4B0-A5C3-4646-9EBB-03244B46DB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40936" y="6525157"/>
            <a:ext cx="1025955" cy="102595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83732" y="3085008"/>
            <a:ext cx="183062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cheap</a:t>
            </a:r>
            <a:endParaRPr b="1" dirty="0">
              <a:latin typeface="Gill Sans MT" panose="020B0502020104020203" pitchFamily="34" charset="77"/>
              <a:sym typeface="American Typewriter"/>
            </a:endParaRPr>
          </a:p>
        </p:txBody>
      </p:sp>
      <p:sp>
        <p:nvSpPr>
          <p:cNvPr id="134" name="office"/>
          <p:cNvSpPr txBox="1"/>
          <p:nvPr/>
        </p:nvSpPr>
        <p:spPr>
          <a:xfrm>
            <a:off x="2882937" y="3993661"/>
            <a:ext cx="18322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rough</a:t>
            </a:r>
            <a:endParaRPr dirty="0">
              <a:latin typeface="Gill Sans MT" panose="020B0502020104020203" pitchFamily="34" charset="77"/>
            </a:endParaRPr>
          </a:p>
        </p:txBody>
      </p:sp>
      <p:sp>
        <p:nvSpPr>
          <p:cNvPr id="135" name="spare"/>
          <p:cNvSpPr txBox="1"/>
          <p:nvPr/>
        </p:nvSpPr>
        <p:spPr>
          <a:xfrm>
            <a:off x="2628057" y="4843260"/>
            <a:ext cx="23419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smooth</a:t>
            </a:r>
            <a:endParaRPr b="1" dirty="0">
              <a:latin typeface="Gill Sans MT" panose="020B0502020104020203" pitchFamily="34" charset="77"/>
              <a:sym typeface="American Typewriter"/>
            </a:endParaRPr>
          </a:p>
        </p:txBody>
      </p:sp>
      <p:sp>
        <p:nvSpPr>
          <p:cNvPr id="136" name="chipped"/>
          <p:cNvSpPr txBox="1"/>
          <p:nvPr/>
        </p:nvSpPr>
        <p:spPr>
          <a:xfrm>
            <a:off x="2657712" y="5769060"/>
            <a:ext cx="22826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gloomy</a:t>
            </a:r>
            <a:endParaRPr dirty="0">
              <a:latin typeface="Gill Sans MT" panose="020B0502020104020203" pitchFamily="34" charset="77"/>
            </a:endParaRPr>
          </a:p>
        </p:txBody>
      </p:sp>
      <p:sp>
        <p:nvSpPr>
          <p:cNvPr id="137" name="lift"/>
          <p:cNvSpPr txBox="1"/>
          <p:nvPr/>
        </p:nvSpPr>
        <p:spPr>
          <a:xfrm>
            <a:off x="2989535" y="6639612"/>
            <a:ext cx="16190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wake</a:t>
            </a:r>
            <a:endParaRPr dirty="0">
              <a:latin typeface="Gill Sans MT" panose="020B0502020104020203" pitchFamily="34" charset="77"/>
            </a:endParaRPr>
          </a:p>
        </p:txBody>
      </p:sp>
      <p:sp>
        <p:nvSpPr>
          <p:cNvPr id="138" name="mutter"/>
          <p:cNvSpPr txBox="1"/>
          <p:nvPr/>
        </p:nvSpPr>
        <p:spPr>
          <a:xfrm>
            <a:off x="8356142" y="3961911"/>
            <a:ext cx="172002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harsh</a:t>
            </a:r>
            <a:endParaRPr b="1" dirty="0">
              <a:latin typeface="Gill Sans MT" panose="020B0502020104020203" pitchFamily="34" charset="77"/>
              <a:sym typeface="American Typewriter"/>
            </a:endParaRPr>
          </a:p>
        </p:txBody>
      </p:sp>
      <p:sp>
        <p:nvSpPr>
          <p:cNvPr id="139" name="unveil"/>
          <p:cNvSpPr txBox="1"/>
          <p:nvPr/>
        </p:nvSpPr>
        <p:spPr>
          <a:xfrm>
            <a:off x="7355472" y="5750010"/>
            <a:ext cx="35314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explanation</a:t>
            </a:r>
            <a:endParaRPr b="1" dirty="0">
              <a:latin typeface="Gill Sans MT" panose="020B0502020104020203" pitchFamily="34" charset="77"/>
              <a:sym typeface="American Typewriter"/>
            </a:endParaRPr>
          </a:p>
        </p:txBody>
      </p:sp>
      <p:sp>
        <p:nvSpPr>
          <p:cNvPr id="140" name="tolerate"/>
          <p:cNvSpPr txBox="1"/>
          <p:nvPr/>
        </p:nvSpPr>
        <p:spPr>
          <a:xfrm>
            <a:off x="8350539" y="3065958"/>
            <a:ext cx="17312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cause</a:t>
            </a:r>
            <a:endParaRPr dirty="0">
              <a:latin typeface="Gill Sans MT" panose="020B0502020104020203" pitchFamily="34" charset="77"/>
            </a:endParaRPr>
          </a:p>
        </p:txBody>
      </p:sp>
      <p:sp>
        <p:nvSpPr>
          <p:cNvPr id="141" name="fixation"/>
          <p:cNvSpPr txBox="1"/>
          <p:nvPr/>
        </p:nvSpPr>
        <p:spPr>
          <a:xfrm>
            <a:off x="8468362" y="4824210"/>
            <a:ext cx="14956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flock</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100860" y="6639611"/>
            <a:ext cx="21512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abolish</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83408" y="434346"/>
            <a:ext cx="60833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cheap</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560438"/>
            <a:ext cx="108759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rough</a:t>
            </a:r>
            <a:endParaRPr sz="344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D1D150FA-B0FA-BA4E-B8CE-AC1321FDD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72" y="4150882"/>
            <a:ext cx="4876800" cy="4876800"/>
          </a:xfrm>
          <a:prstGeom prst="rect">
            <a:avLst/>
          </a:prstGeom>
        </p:spPr>
      </p:pic>
      <p:pic>
        <p:nvPicPr>
          <p:cNvPr id="19" name="Picture 18" descr="A picture containing electronics&#10;&#10;Description automatically generated">
            <a:extLst>
              <a:ext uri="{FF2B5EF4-FFF2-40B4-BE49-F238E27FC236}">
                <a16:creationId xmlns:a16="http://schemas.microsoft.com/office/drawing/2014/main" id="{D346F103-D4DA-EF46-8FAA-CEBFA9BE4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566" y="711915"/>
            <a:ext cx="3761949" cy="3761949"/>
          </a:xfrm>
          <a:prstGeom prst="rect">
            <a:avLst/>
          </a:prstGeom>
        </p:spPr>
      </p:pic>
      <p:pic>
        <p:nvPicPr>
          <p:cNvPr id="20" name="Picture 19" descr="Icon&#10;&#10;Description automatically generated">
            <a:extLst>
              <a:ext uri="{FF2B5EF4-FFF2-40B4-BE49-F238E27FC236}">
                <a16:creationId xmlns:a16="http://schemas.microsoft.com/office/drawing/2014/main" id="{AC3D2F03-F4C3-F744-B8E6-4C6861EBD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4332" y="480767"/>
            <a:ext cx="1842276" cy="1842276"/>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778" y="507204"/>
            <a:ext cx="799257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smooth</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98736" y="5559714"/>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gloomy</a:t>
            </a:r>
            <a:endParaRPr sz="16600" dirty="0">
              <a:latin typeface="Gill Sans MT" panose="020B0502020104020203" pitchFamily="34" charset="77"/>
            </a:endParaRPr>
          </a:p>
        </p:txBody>
      </p:sp>
      <p:pic>
        <p:nvPicPr>
          <p:cNvPr id="6" name="Picture 5" descr="Icon&#10;&#10;Description automatically generated">
            <a:extLst>
              <a:ext uri="{FF2B5EF4-FFF2-40B4-BE49-F238E27FC236}">
                <a16:creationId xmlns:a16="http://schemas.microsoft.com/office/drawing/2014/main" id="{4855E107-D078-8D48-B82E-3FA9BD0EC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769" y="301911"/>
            <a:ext cx="3845828" cy="3845828"/>
          </a:xfrm>
          <a:prstGeom prst="rect">
            <a:avLst/>
          </a:prstGeom>
        </p:spPr>
      </p:pic>
      <p:pic>
        <p:nvPicPr>
          <p:cNvPr id="23" name="Picture 22" descr="Icon&#10;&#10;Description automatically generated">
            <a:extLst>
              <a:ext uri="{FF2B5EF4-FFF2-40B4-BE49-F238E27FC236}">
                <a16:creationId xmlns:a16="http://schemas.microsoft.com/office/drawing/2014/main" id="{6BB5C1F1-1C07-9B4F-8B29-4E71A42A5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76" y="5666523"/>
            <a:ext cx="3262032" cy="3262032"/>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03875" y="286100"/>
            <a:ext cx="655147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wake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22678" y="5189682"/>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cause</a:t>
            </a:r>
            <a:endParaRPr sz="115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22CDCAB0-1947-F640-BA61-097C310A3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191" y="546924"/>
            <a:ext cx="3363076" cy="3363076"/>
          </a:xfrm>
          <a:prstGeom prst="rect">
            <a:avLst/>
          </a:prstGeom>
        </p:spPr>
      </p:pic>
      <p:pic>
        <p:nvPicPr>
          <p:cNvPr id="19" name="Picture 18" descr="Logo, icon&#10;&#10;Description automatically generated">
            <a:extLst>
              <a:ext uri="{FF2B5EF4-FFF2-40B4-BE49-F238E27FC236}">
                <a16:creationId xmlns:a16="http://schemas.microsoft.com/office/drawing/2014/main" id="{3DF22D85-91EA-E64F-9500-9E6E703EA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335" y="5488870"/>
            <a:ext cx="3672917" cy="367291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58558" y="328773"/>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harsh</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72825" y="5384925"/>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flock</a:t>
            </a:r>
            <a:endParaRPr sz="166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E4895AD1-F479-F441-BF8B-4D3512539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353" y="440214"/>
            <a:ext cx="3557640" cy="3557640"/>
          </a:xfrm>
          <a:prstGeom prst="rect">
            <a:avLst/>
          </a:prstGeom>
        </p:spPr>
      </p:pic>
      <p:pic>
        <p:nvPicPr>
          <p:cNvPr id="4" name="Picture 3" descr="Icon&#10;&#10;Description automatically generated">
            <a:extLst>
              <a:ext uri="{FF2B5EF4-FFF2-40B4-BE49-F238E27FC236}">
                <a16:creationId xmlns:a16="http://schemas.microsoft.com/office/drawing/2014/main" id="{40501572-12C3-5C43-B587-722671A6C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959" y="6158522"/>
            <a:ext cx="2381705" cy="2381705"/>
          </a:xfrm>
          <a:prstGeom prst="rect">
            <a:avLst/>
          </a:prstGeom>
        </p:spPr>
      </p:pic>
      <p:pic>
        <p:nvPicPr>
          <p:cNvPr id="19" name="Picture 18" descr="Icon&#10;&#10;Description automatically generated">
            <a:extLst>
              <a:ext uri="{FF2B5EF4-FFF2-40B4-BE49-F238E27FC236}">
                <a16:creationId xmlns:a16="http://schemas.microsoft.com/office/drawing/2014/main" id="{C5CB4D4C-F71B-A044-B54C-0F21048DC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6" y="5720598"/>
            <a:ext cx="3257554" cy="325755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56310" y="1155138"/>
            <a:ext cx="834202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explanation</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05943" y="5576519"/>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abolish</a:t>
            </a:r>
            <a:endParaRPr sz="23900" dirty="0">
              <a:latin typeface="Gill Sans MT" panose="020B0502020104020203" pitchFamily="34" charset="77"/>
            </a:endParaRPr>
          </a:p>
        </p:txBody>
      </p:sp>
      <p:pic>
        <p:nvPicPr>
          <p:cNvPr id="22" name="Picture 21" descr="Icon&#10;&#10;Description automatically generated">
            <a:extLst>
              <a:ext uri="{FF2B5EF4-FFF2-40B4-BE49-F238E27FC236}">
                <a16:creationId xmlns:a16="http://schemas.microsoft.com/office/drawing/2014/main" id="{0AEAFFDE-DDB1-DE4D-A71E-40D87E0CC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938" y="190219"/>
            <a:ext cx="3593262" cy="3593262"/>
          </a:xfrm>
          <a:prstGeom prst="rect">
            <a:avLst/>
          </a:prstGeom>
        </p:spPr>
      </p:pic>
      <p:pic>
        <p:nvPicPr>
          <p:cNvPr id="23" name="Picture 22" descr="Icon&#10;&#10;Description automatically generated">
            <a:extLst>
              <a:ext uri="{FF2B5EF4-FFF2-40B4-BE49-F238E27FC236}">
                <a16:creationId xmlns:a16="http://schemas.microsoft.com/office/drawing/2014/main" id="{EA61E21C-8AA6-8741-BBCF-66266F266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088" y="1488492"/>
            <a:ext cx="1972402" cy="1972402"/>
          </a:xfrm>
          <a:prstGeom prst="rect">
            <a:avLst/>
          </a:prstGeom>
        </p:spPr>
      </p:pic>
      <p:pic>
        <p:nvPicPr>
          <p:cNvPr id="8" name="Picture 7" descr="Icon&#10;&#10;Description automatically generated">
            <a:extLst>
              <a:ext uri="{FF2B5EF4-FFF2-40B4-BE49-F238E27FC236}">
                <a16:creationId xmlns:a16="http://schemas.microsoft.com/office/drawing/2014/main" id="{3AB7596E-BFA7-5844-9464-5E48EEC9F4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458" y="5569437"/>
            <a:ext cx="3498335" cy="349833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45385" y="2274766"/>
            <a:ext cx="183062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cheap</a:t>
            </a:r>
            <a:endParaRPr b="1" dirty="0">
              <a:latin typeface="Gill Sans MT" panose="020B0502020104020203" pitchFamily="34" charset="77"/>
              <a:sym typeface="American Typewriter"/>
            </a:endParaRPr>
          </a:p>
        </p:txBody>
      </p:sp>
      <p:sp>
        <p:nvSpPr>
          <p:cNvPr id="134" name="office"/>
          <p:cNvSpPr txBox="1"/>
          <p:nvPr/>
        </p:nvSpPr>
        <p:spPr>
          <a:xfrm>
            <a:off x="5644593" y="3183419"/>
            <a:ext cx="18322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rough</a:t>
            </a:r>
            <a:endParaRPr dirty="0">
              <a:latin typeface="Gill Sans MT" panose="020B0502020104020203" pitchFamily="34" charset="77"/>
            </a:endParaRPr>
          </a:p>
        </p:txBody>
      </p:sp>
      <p:sp>
        <p:nvSpPr>
          <p:cNvPr id="135" name="spare"/>
          <p:cNvSpPr txBox="1"/>
          <p:nvPr/>
        </p:nvSpPr>
        <p:spPr>
          <a:xfrm>
            <a:off x="5389709" y="4033018"/>
            <a:ext cx="23419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smooth</a:t>
            </a:r>
            <a:endParaRPr b="1" dirty="0">
              <a:latin typeface="Gill Sans MT" panose="020B0502020104020203" pitchFamily="34" charset="77"/>
              <a:sym typeface="American Typewriter"/>
            </a:endParaRPr>
          </a:p>
        </p:txBody>
      </p:sp>
      <p:sp>
        <p:nvSpPr>
          <p:cNvPr id="136" name="chipped"/>
          <p:cNvSpPr txBox="1"/>
          <p:nvPr/>
        </p:nvSpPr>
        <p:spPr>
          <a:xfrm>
            <a:off x="5419366" y="4958818"/>
            <a:ext cx="22826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gloomy</a:t>
            </a:r>
            <a:endParaRPr dirty="0">
              <a:latin typeface="Gill Sans MT" panose="020B0502020104020203" pitchFamily="34" charset="77"/>
            </a:endParaRPr>
          </a:p>
        </p:txBody>
      </p:sp>
      <p:sp>
        <p:nvSpPr>
          <p:cNvPr id="137" name="lift"/>
          <p:cNvSpPr txBox="1"/>
          <p:nvPr/>
        </p:nvSpPr>
        <p:spPr>
          <a:xfrm>
            <a:off x="5751190" y="5829370"/>
            <a:ext cx="16190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wake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700696" y="3418118"/>
            <a:ext cx="172002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harsh</a:t>
            </a:r>
            <a:endParaRPr b="1" dirty="0">
              <a:latin typeface="Gill Sans MT" panose="020B0502020104020203" pitchFamily="34" charset="77"/>
              <a:sym typeface="American Typewriter"/>
            </a:endParaRPr>
          </a:p>
        </p:txBody>
      </p:sp>
      <p:sp>
        <p:nvSpPr>
          <p:cNvPr id="139" name="unveil"/>
          <p:cNvSpPr txBox="1"/>
          <p:nvPr/>
        </p:nvSpPr>
        <p:spPr>
          <a:xfrm>
            <a:off x="4700026" y="5206217"/>
            <a:ext cx="35314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explanation</a:t>
            </a:r>
            <a:endParaRPr b="1" dirty="0">
              <a:latin typeface="Gill Sans MT" panose="020B0502020104020203" pitchFamily="34" charset="77"/>
              <a:sym typeface="American Typewriter"/>
            </a:endParaRPr>
          </a:p>
        </p:txBody>
      </p:sp>
      <p:sp>
        <p:nvSpPr>
          <p:cNvPr id="140" name="tolerate"/>
          <p:cNvSpPr txBox="1"/>
          <p:nvPr/>
        </p:nvSpPr>
        <p:spPr>
          <a:xfrm>
            <a:off x="5695094" y="2522165"/>
            <a:ext cx="17312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cause</a:t>
            </a:r>
            <a:endParaRPr dirty="0">
              <a:latin typeface="Gill Sans MT" panose="020B0502020104020203" pitchFamily="34" charset="77"/>
            </a:endParaRPr>
          </a:p>
        </p:txBody>
      </p:sp>
      <p:sp>
        <p:nvSpPr>
          <p:cNvPr id="141" name="fixation"/>
          <p:cNvSpPr txBox="1"/>
          <p:nvPr/>
        </p:nvSpPr>
        <p:spPr>
          <a:xfrm>
            <a:off x="5812912" y="4280417"/>
            <a:ext cx="14956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flock</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5445415" y="6095818"/>
            <a:ext cx="21512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abolish</a:t>
            </a:r>
            <a:endParaRPr b="1" dirty="0">
              <a:latin typeface="Gill Sans MT" panose="020B0502020104020203" pitchFamily="34" charset="77"/>
              <a:sym typeface="American Typewriter"/>
            </a:endParaRPr>
          </a:p>
        </p:txBody>
      </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6276" y="1309202"/>
            <a:ext cx="22057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cheap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00548" y="3785213"/>
            <a:ext cx="641925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Goods or services that are cheap cost less money than usual or than you expected, sometimes because over lower quality.</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games consoles were not </a:t>
            </a:r>
            <a:r>
              <a:rPr lang="en-GB" sz="4000" b="1" dirty="0">
                <a:latin typeface="Gill Sans MT" panose="020B0502020104020203" pitchFamily="34" charset="77"/>
              </a:rPr>
              <a:t>cheap</a:t>
            </a:r>
            <a:r>
              <a:rPr lang="en-GB" sz="4000" dirty="0">
                <a:latin typeface="Gill Sans MT" panose="020B0502020104020203" pitchFamily="34" charset="77"/>
              </a:rPr>
              <a:t> to buy.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cheap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2308219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budget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expensive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reduced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bargain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4897371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cheap and cheerful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cheap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electronics&#10;&#10;Description automatically generated">
            <a:extLst>
              <a:ext uri="{FF2B5EF4-FFF2-40B4-BE49-F238E27FC236}">
                <a16:creationId xmlns:a16="http://schemas.microsoft.com/office/drawing/2014/main" id="{6154906E-1C74-744E-A6DF-046D466A4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893" y="2682563"/>
            <a:ext cx="3761949" cy="3761949"/>
          </a:xfrm>
          <a:prstGeom prst="rect">
            <a:avLst/>
          </a:prstGeom>
        </p:spPr>
      </p:pic>
      <p:pic>
        <p:nvPicPr>
          <p:cNvPr id="8" name="Picture 7" descr="Icon&#10;&#10;Description automatically generated">
            <a:extLst>
              <a:ext uri="{FF2B5EF4-FFF2-40B4-BE49-F238E27FC236}">
                <a16:creationId xmlns:a16="http://schemas.microsoft.com/office/drawing/2014/main" id="{95EAA265-5B5D-C04F-9EF4-85C856F37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152" y="1938388"/>
            <a:ext cx="1842276" cy="1842276"/>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1846" y="1309202"/>
            <a:ext cx="22345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rough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81152" y="3880854"/>
            <a:ext cx="5547661"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If a surface is rough, it is uneven and not smooth.</a:t>
            </a:r>
            <a:endParaRPr sz="44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fur on the animal was </a:t>
            </a:r>
            <a:r>
              <a:rPr lang="en-GB" sz="4000" b="1" dirty="0">
                <a:latin typeface="Gill Sans MT" panose="020B0502020104020203" pitchFamily="34" charset="77"/>
              </a:rPr>
              <a:t>rough</a:t>
            </a:r>
            <a:r>
              <a:rPr lang="en-GB" sz="4000" dirty="0">
                <a:latin typeface="Gill Sans MT" panose="020B0502020104020203" pitchFamily="34" charset="77"/>
              </a:rPr>
              <a:t> to touch.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rough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87807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bumpy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material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rocky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stuff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2823623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rough and ready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bumpy and 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93D9A44-6B84-D646-AC7C-524AE20E7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449" y="975563"/>
            <a:ext cx="4876800" cy="48768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70442" y="1309202"/>
            <a:ext cx="28773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smooth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3866583"/>
            <a:ext cx="60178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A smooth surface has no roughness, lumps, or holes.</a:t>
            </a:r>
            <a:endParaRPr sz="44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Dad’s head was </a:t>
            </a:r>
            <a:r>
              <a:rPr lang="en-GB" sz="4000" b="1" dirty="0">
                <a:latin typeface="Gill Sans MT" panose="020B0502020104020203" pitchFamily="34" charset="77"/>
              </a:rPr>
              <a:t>smooth</a:t>
            </a:r>
            <a:r>
              <a:rPr lang="en-GB" sz="4000" dirty="0">
                <a:latin typeface="Gill Sans MT" panose="020B0502020104020203" pitchFamily="34" charset="77"/>
              </a:rPr>
              <a:t> after shaving his hair for charity.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smooth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5574072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even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uneven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level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soothe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1002561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smooth and 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smooth like 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6" name="Picture 25" descr="Icon&#10;&#10;Description automatically generated">
            <a:extLst>
              <a:ext uri="{FF2B5EF4-FFF2-40B4-BE49-F238E27FC236}">
                <a16:creationId xmlns:a16="http://schemas.microsoft.com/office/drawing/2014/main" id="{566DA86C-8182-0B4F-93D2-736138B03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078" y="2335124"/>
            <a:ext cx="3845828" cy="3845828"/>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29749" y="1309202"/>
            <a:ext cx="275876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gloomy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258536" y="3904839"/>
            <a:ext cx="6414484"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a place is gloomy, it is almost dark so that you cannot see very well.</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graveyard in the story was </a:t>
            </a:r>
            <a:r>
              <a:rPr lang="en-GB" sz="4000" b="1" dirty="0">
                <a:latin typeface="Gill Sans MT" panose="020B0502020104020203" pitchFamily="34" charset="77"/>
              </a:rPr>
              <a:t>gloomy</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gloom-y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268544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sunny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cupboard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6687633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dark and gloomy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dim and gloomy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DF96E87-9D78-1A4F-9317-C7ADD0E70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037" y="2592059"/>
            <a:ext cx="3262032" cy="3262032"/>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3677" y="1309202"/>
            <a:ext cx="199093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wake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2" y="3904046"/>
            <a:ext cx="6149966"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wake or when someone or something wakes you, you become conscious again after being asleep.</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 morning I </a:t>
            </a:r>
            <a:r>
              <a:rPr lang="en-GB" sz="4000" b="1" dirty="0">
                <a:latin typeface="Gill Sans MT" panose="020B0502020104020203" pitchFamily="34" charset="77"/>
              </a:rPr>
              <a:t>wake</a:t>
            </a:r>
            <a:r>
              <a:rPr lang="en-GB" sz="4000" dirty="0">
                <a:latin typeface="Gill Sans MT" panose="020B0502020104020203" pitchFamily="34" charset="77"/>
              </a:rPr>
              <a:t> up and brush my teeth.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wake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3424762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stir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5468571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wake full of energy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wake up 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BE9BDF56-A386-4D4D-88FF-486E057BA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309" y="2303491"/>
            <a:ext cx="3672917" cy="367291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13933</TotalTime>
  <Words>1251</Words>
  <Application>Microsoft Macintosh PowerPoint</Application>
  <PresentationFormat>Custom</PresentationFormat>
  <Paragraphs>352</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228</cp:revision>
  <dcterms:modified xsi:type="dcterms:W3CDTF">2021-02-05T11:09:58Z</dcterms:modified>
</cp:coreProperties>
</file>