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4" r:id="rId16"/>
    <p:sldId id="285" r:id="rId17"/>
    <p:sldId id="286" r:id="rId18"/>
    <p:sldId id="287" r:id="rId19"/>
    <p:sldId id="28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5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8" y="-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048209" y="3226831"/>
            <a:ext cx="7292061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 </a:t>
            </a:r>
            <a:r>
              <a:rPr lang="en-GB" dirty="0">
                <a:latin typeface="Gill Sans MT" panose="020B0502020104020203" pitchFamily="34" charset="77"/>
              </a:rPr>
              <a:t>–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2nd November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887558" y="1309202"/>
            <a:ext cx="424314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responsible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01201" y="3794756"/>
            <a:ext cx="6488874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someone or something is responsible for a particular event or situation, they are the cause of it or they can be blamed for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Alice was </a:t>
            </a:r>
            <a:r>
              <a:rPr lang="en-GB" sz="4000" b="1" dirty="0">
                <a:latin typeface="Gill Sans MT" panose="020B0502020104020203" pitchFamily="34" charset="77"/>
              </a:rPr>
              <a:t>responsible</a:t>
            </a:r>
            <a:r>
              <a:rPr lang="en-GB" sz="4000" dirty="0">
                <a:latin typeface="Gill Sans MT" panose="020B0502020104020203" pitchFamily="34" charset="77"/>
              </a:rPr>
              <a:t> for moving the box of plates.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re-</a:t>
            </a:r>
            <a:r>
              <a:rPr lang="en-GB" dirty="0" err="1">
                <a:latin typeface="Gill Sans MT" panose="020B0502020104020203" pitchFamily="34" charset="77"/>
              </a:rPr>
              <a:t>spon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si-ble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92864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accountable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ir</a:t>
                      </a:r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role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95050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responsible for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responsible for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DE1BBDF-DE23-1C46-88F2-ED4E9A831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46" y="2543039"/>
            <a:ext cx="3685965" cy="36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905191" y="1309202"/>
            <a:ext cx="420788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remarkable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39756" y="3785213"/>
            <a:ext cx="6943386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Someone or something that is remarkable is unusual or special in a way that makes people notice them and be surprised or impressed.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Ismail’s report on WW2 was </a:t>
            </a:r>
            <a:r>
              <a:rPr lang="en-GB" sz="4000" b="1" dirty="0">
                <a:latin typeface="Gill Sans MT" panose="020B0502020104020203" pitchFamily="34" charset="77"/>
              </a:rPr>
              <a:t>remarkable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re-mark-a-</a:t>
            </a:r>
            <a:r>
              <a:rPr lang="en-GB" dirty="0" err="1">
                <a:latin typeface="Gill Sans MT" panose="020B0502020104020203" pitchFamily="34" charset="77"/>
              </a:rPr>
              <a:t>ble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9847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was a remarkable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remarkable and special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6821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astonishing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ordinary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chargeable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extraordinary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skill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ransport, aircraft, balloon&#10;&#10;Description automatically generated">
            <a:extLst>
              <a:ext uri="{FF2B5EF4-FFF2-40B4-BE49-F238E27FC236}">
                <a16:creationId xmlns:a16="http://schemas.microsoft.com/office/drawing/2014/main" id="{22E0C6D0-51D9-9447-9C2B-AD3D72E0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1" y="2302168"/>
            <a:ext cx="3972014" cy="39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317163" y="1309202"/>
            <a:ext cx="33839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interrupt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8520" y="4054998"/>
            <a:ext cx="6860356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interrupt someone who is speaking, you say or do something that causes them to stop.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John </a:t>
            </a:r>
            <a:r>
              <a:rPr lang="en-GB" sz="4000" b="1" dirty="0">
                <a:latin typeface="Gill Sans MT" panose="020B0502020104020203" pitchFamily="34" charset="77"/>
              </a:rPr>
              <a:t>interrupted</a:t>
            </a:r>
            <a:r>
              <a:rPr lang="en-GB" sz="4000" dirty="0">
                <a:latin typeface="Gill Sans MT" panose="020B0502020104020203" pitchFamily="34" charset="77"/>
              </a:rPr>
              <a:t> the teacher while she was talking.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in-</a:t>
            </a:r>
            <a:r>
              <a:rPr lang="en-GB" dirty="0" err="1">
                <a:latin typeface="Gill Sans MT" panose="020B0502020104020203" pitchFamily="34" charset="77"/>
              </a:rPr>
              <a:t>ter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rupt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21617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interrupted the conversation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interrupted which was rude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4266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heckle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continue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tion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erupt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conversation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cancel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abrupt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DA9D78-6AA3-DC4F-AB9D-F83353264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02" y="2543039"/>
            <a:ext cx="3444081" cy="34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126407" y="1309202"/>
            <a:ext cx="376545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suspicious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5619" y="4020519"/>
            <a:ext cx="735125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are suspicious of someone or something, you do not trust them, and are careful when dealing with them.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099202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I was </a:t>
            </a:r>
            <a:r>
              <a:rPr lang="en-GB" b="1" dirty="0">
                <a:latin typeface="Gill Sans MT" panose="020B0502020104020203" pitchFamily="34" charset="77"/>
              </a:rPr>
              <a:t>suspicious</a:t>
            </a:r>
            <a:r>
              <a:rPr lang="en-GB" dirty="0">
                <a:latin typeface="Gill Sans MT" panose="020B0502020104020203" pitchFamily="34" charset="77"/>
              </a:rPr>
              <a:t> of the twins, who went back inside.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sus-pi-</a:t>
            </a:r>
            <a:r>
              <a:rPr lang="en-GB" dirty="0" err="1">
                <a:latin typeface="Gill Sans MT" panose="020B0502020104020203" pitchFamily="34" charset="77"/>
              </a:rPr>
              <a:t>cious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192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suspicious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acting suspiciously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1908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trusting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vicious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dubious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delicious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sounds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7FAA6BA-4F53-C942-A451-13A90046F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6" y="2518174"/>
            <a:ext cx="3489011" cy="34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938673" y="1309202"/>
            <a:ext cx="481221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consequence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6" y="4024388"/>
            <a:ext cx="580379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The consequences of something are the results or effects of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Callum needed a </a:t>
            </a:r>
            <a:r>
              <a:rPr lang="en-GB" sz="4000" b="1" dirty="0">
                <a:latin typeface="Gill Sans MT" panose="020B0502020104020203" pitchFamily="34" charset="77"/>
              </a:rPr>
              <a:t>consequence</a:t>
            </a:r>
            <a:r>
              <a:rPr lang="en-GB" sz="4000" dirty="0">
                <a:latin typeface="Gill Sans MT" panose="020B0502020104020203" pitchFamily="34" charset="77"/>
              </a:rPr>
              <a:t> for being rude.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con-se-</a:t>
            </a:r>
            <a:r>
              <a:rPr lang="en-GB" dirty="0" err="1">
                <a:latin typeface="Gill Sans MT" panose="020B0502020104020203" pitchFamily="34" charset="77"/>
              </a:rPr>
              <a:t>quence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2792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there would be a consequence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consequence 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894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result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tly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naughty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effect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deliverance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rules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085C89E-FB5E-2E4A-BF1F-C9461459C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78" y="2988773"/>
            <a:ext cx="3145536" cy="314553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2327C08-25E9-8346-BB86-1EAD03533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219" y="3879594"/>
            <a:ext cx="2142825" cy="21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2131490" y="480767"/>
            <a:ext cx="5552803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listen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293173" y="6146876"/>
            <a:ext cx="10875989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downstairs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2918E53-8B90-8147-802C-57D4644F4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71" y="466557"/>
            <a:ext cx="3546923" cy="3546923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89D28F2-7DF0-AC46-8808-93D7AEF78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" y="5407762"/>
            <a:ext cx="3989675" cy="39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3005945" y="595734"/>
            <a:ext cx="4566956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attic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276669" y="5729265"/>
            <a:ext cx="1041922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thin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7CA3AF4-84FC-D34B-B582-0627C2E1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55" y="595734"/>
            <a:ext cx="3251200" cy="3251200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0E7F9E0F-FBB9-0542-A994-A0B12B774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2398">
            <a:off x="868544" y="5339323"/>
            <a:ext cx="4168174" cy="41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2990887" y="645977"/>
            <a:ext cx="3799118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dull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926716" y="6072606"/>
            <a:ext cx="12346080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responsible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BB1BC5E-F28C-674F-ACE9-3934A254A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33" y="-138230"/>
            <a:ext cx="4734154" cy="473415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CD2F0AC-0F3B-CE45-B396-C1C5FAF11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7" y="5506936"/>
            <a:ext cx="3685965" cy="36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1204530" y="1082824"/>
            <a:ext cx="11999897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remarkable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807473" y="5803446"/>
            <a:ext cx="10288591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interrupt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A picture containing transport, aircraft, balloon&#10;&#10;Description automatically generated">
            <a:extLst>
              <a:ext uri="{FF2B5EF4-FFF2-40B4-BE49-F238E27FC236}">
                <a16:creationId xmlns:a16="http://schemas.microsoft.com/office/drawing/2014/main" id="{1AB3454C-EF42-A14F-B111-40B0CCBF8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316" y="537716"/>
            <a:ext cx="3381492" cy="3381492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EB8F2A5-2545-4543-8801-E15CDD024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4" y="5627878"/>
            <a:ext cx="3444081" cy="34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618368" y="858571"/>
            <a:ext cx="8794075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suspicious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419278" y="5936018"/>
            <a:ext cx="12346080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consequence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8C062AE-F355-AE40-AAC0-139D454FF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78" y="483956"/>
            <a:ext cx="3489011" cy="348901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1922AC2-4969-CF4C-B836-3A8EE3660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0" y="5875058"/>
            <a:ext cx="3145536" cy="3145536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29CA164-CE82-4344-B95D-E94207B39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89" y="7826143"/>
            <a:ext cx="1225471" cy="12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959865" y="3085008"/>
            <a:ext cx="167834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listen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160775" y="3993661"/>
            <a:ext cx="327653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downstairs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3084100" y="4843260"/>
            <a:ext cx="142988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attic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3168258" y="5769060"/>
            <a:ext cx="126156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thin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3210738" y="6639612"/>
            <a:ext cx="117660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dull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7460052" y="3961911"/>
            <a:ext cx="351218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remarkable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603919" y="5750010"/>
            <a:ext cx="303448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suspicious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502533" y="3065958"/>
            <a:ext cx="342722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responsible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7819129" y="4824210"/>
            <a:ext cx="279403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interrupt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7236828" y="6639611"/>
            <a:ext cx="387926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consequence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721518" y="2274766"/>
            <a:ext cx="167834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listen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4922430" y="3183419"/>
            <a:ext cx="327653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downstairs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845754" y="4033018"/>
            <a:ext cx="142988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attic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929912" y="4958818"/>
            <a:ext cx="126156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thin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972393" y="5829370"/>
            <a:ext cx="117660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dull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4804607" y="3418118"/>
            <a:ext cx="351218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remarkable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4948474" y="5206217"/>
            <a:ext cx="303448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suspicious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4847088" y="2522165"/>
            <a:ext cx="342722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responsible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163680" y="4280417"/>
            <a:ext cx="279403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interrupt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4581383" y="6095818"/>
            <a:ext cx="387926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consequence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00037" y="1309202"/>
            <a:ext cx="201818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listen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 / 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4967" y="4019772"/>
            <a:ext cx="639510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listen to someone who is talking or to a sound, you give your attention to them or it.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064729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Hamza </a:t>
            </a:r>
            <a:r>
              <a:rPr lang="en-GB" sz="4000" b="1" dirty="0">
                <a:latin typeface="Gill Sans MT" panose="020B0502020104020203" pitchFamily="34" charset="77"/>
              </a:rPr>
              <a:t>listened</a:t>
            </a:r>
            <a:r>
              <a:rPr lang="en-GB" sz="4000" dirty="0">
                <a:latin typeface="Gill Sans MT" panose="020B0502020104020203" pitchFamily="34" charset="77"/>
              </a:rPr>
              <a:t> to music on his computer.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lis</a:t>
            </a:r>
            <a:r>
              <a:rPr lang="en-GB" dirty="0">
                <a:latin typeface="Gill Sans MT" panose="020B0502020104020203" pitchFamily="34" charset="77"/>
              </a:rPr>
              <a:t>-ten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3729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hear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ignore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glisten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music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mission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words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971093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listen to the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listen carefully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EAFEB72-B9CD-E949-A43C-86F1C480B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58" y="2498299"/>
            <a:ext cx="3546923" cy="35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972513" y="1309202"/>
            <a:ext cx="407323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downstairs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 / 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88977" y="4075129"/>
            <a:ext cx="6610149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something or someone is downstairs in a building, they are on the ground floor or on a lower floor than you.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I needed to move the the classroom </a:t>
            </a:r>
            <a:r>
              <a:rPr lang="en-GB" sz="4000" b="1" dirty="0">
                <a:latin typeface="Gill Sans MT" panose="020B0502020104020203" pitchFamily="34" charset="77"/>
              </a:rPr>
              <a:t>downstairs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down-stairs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6283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upstairs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chairs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pairs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upstairs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4502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move slowly downstairs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need to go downstairs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C3F4A96-9FE1-D746-9DD6-077C27378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36" y="2243213"/>
            <a:ext cx="3989675" cy="39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173158" y="1309202"/>
            <a:ext cx="167193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attic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36836" y="4286888"/>
            <a:ext cx="621813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An attic is a room at the top of a house just below the roof.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old clothes and decorations we placed in the </a:t>
            </a:r>
            <a:r>
              <a:rPr lang="en-GB" sz="4000" b="1" dirty="0">
                <a:latin typeface="Gill Sans MT" panose="020B0502020104020203" pitchFamily="34" charset="77"/>
              </a:rPr>
              <a:t>attic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at-tic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0479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loft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static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dramatic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spooky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7802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put in the attic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spooky attic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183EE12-CDCC-9A48-9E1E-DEECD7499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58" y="2701298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61325" y="1309202"/>
            <a:ext cx="149560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thin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275784"/>
            <a:ext cx="647623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Something that is thin is much narrower than it is long.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children walked along the </a:t>
            </a:r>
            <a:r>
              <a:rPr lang="en-GB" sz="4000" b="1" dirty="0">
                <a:latin typeface="Gill Sans MT" panose="020B0502020104020203" pitchFamily="34" charset="77"/>
              </a:rPr>
              <a:t>thin</a:t>
            </a:r>
            <a:r>
              <a:rPr lang="en-GB" sz="4000" dirty="0">
                <a:latin typeface="Gill Sans MT" panose="020B0502020104020203" pitchFamily="34" charset="77"/>
              </a:rPr>
              <a:t> pavement.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thin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20233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narrow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object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6208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long and thin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thick and thin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751B085E-DA7E-C147-9E5D-D2FF707E0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2398">
            <a:off x="7580541" y="2303442"/>
            <a:ext cx="4168174" cy="41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307813" y="1309202"/>
            <a:ext cx="140262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dull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276952"/>
            <a:ext cx="602030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 dull colour or light is not bright.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moon was </a:t>
            </a:r>
            <a:r>
              <a:rPr lang="en-GB" sz="4000" b="1" dirty="0">
                <a:latin typeface="Gill Sans MT" panose="020B0502020104020203" pitchFamily="34" charset="77"/>
              </a:rPr>
              <a:t>dull</a:t>
            </a:r>
            <a:r>
              <a:rPr lang="en-GB" sz="4000" dirty="0">
                <a:latin typeface="Gill Sans MT" panose="020B0502020104020203" pitchFamily="34" charset="77"/>
              </a:rPr>
              <a:t> in the sky because it was behind clouds.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dull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81299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dark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bright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full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gloomy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pull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colour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436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dull light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colours were dull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5645B0D-2F6C-BC4B-A855-9CAEA3007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18" y="1822441"/>
            <a:ext cx="4734154" cy="47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11008</TotalTime>
  <Words>865</Words>
  <Application>Microsoft Macintosh PowerPoint</Application>
  <PresentationFormat>Custom</PresentationFormat>
  <Paragraphs>284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100</cp:revision>
  <dcterms:modified xsi:type="dcterms:W3CDTF">2020-10-31T10:45:29Z</dcterms:modified>
</cp:coreProperties>
</file>