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0"/>
    <p:restoredTop sz="94771"/>
  </p:normalViewPr>
  <p:slideViewPr>
    <p:cSldViewPr snapToGrid="0" snapToObjects="1">
      <p:cViewPr varScale="1">
        <p:scale>
          <a:sx n="70" d="100"/>
          <a:sy n="70" d="100"/>
        </p:scale>
        <p:origin x="11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21.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2.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24359" y="3226831"/>
            <a:ext cx="713977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20</a:t>
            </a:r>
            <a:r>
              <a:rPr dirty="0">
                <a:latin typeface="Gill Sans MT" panose="020B0502020104020203" pitchFamily="34" charset="77"/>
              </a:rPr>
              <a:t> </a:t>
            </a:r>
            <a:r>
              <a:rPr lang="en-GB" dirty="0">
                <a:latin typeface="Gill Sans MT" panose="020B0502020104020203" pitchFamily="34" charset="77"/>
              </a:rPr>
              <a:t>– 1</a:t>
            </a:r>
            <a:r>
              <a:rPr lang="en-GB" baseline="30000" dirty="0">
                <a:latin typeface="Gill Sans MT" panose="020B0502020104020203" pitchFamily="34" charset="77"/>
              </a:rPr>
              <a:t>st</a:t>
            </a:r>
            <a:r>
              <a:rPr lang="en-GB" dirty="0">
                <a:latin typeface="Gill Sans MT" panose="020B0502020104020203" pitchFamily="34" charset="77"/>
              </a:rPr>
              <a:t> February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9824" y="1309202"/>
            <a:ext cx="28341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opinion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2749" y="4029158"/>
            <a:ext cx="5858963"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Your opinion about something is what you think or believe about it.</a:t>
            </a:r>
            <a:endParaRPr sz="4000" dirty="0">
              <a:latin typeface="Gill Sans MT" panose="020B0502020104020203" pitchFamily="34" charset="77"/>
            </a:endParaRPr>
          </a:p>
        </p:txBody>
      </p:sp>
      <p:sp>
        <p:nvSpPr>
          <p:cNvPr id="155" name="The was a tear in Freddie’s new school jumper."/>
          <p:cNvSpPr txBox="1"/>
          <p:nvPr/>
        </p:nvSpPr>
        <p:spPr>
          <a:xfrm>
            <a:off x="0" y="622721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changed my </a:t>
            </a:r>
            <a:r>
              <a:rPr lang="en-GB" sz="4000" b="1" dirty="0">
                <a:latin typeface="Gill Sans MT" panose="020B0502020104020203" pitchFamily="34" charset="77"/>
              </a:rPr>
              <a:t>opinion</a:t>
            </a:r>
            <a:r>
              <a:rPr lang="en-GB" sz="4000" dirty="0">
                <a:latin typeface="Gill Sans MT" panose="020B0502020104020203" pitchFamily="34" charset="77"/>
              </a:rPr>
              <a:t> about egg sandwiches! Yum!</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o-pin-ion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2164056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belief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point of 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ative</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446586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my opinion 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I’ve changed my opinion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7FABD5F-3B92-7848-B1E4-867B25723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879" y="1899107"/>
            <a:ext cx="4876800" cy="48768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8236" y="1309202"/>
            <a:ext cx="268182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analyse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9"/>
            <a:ext cx="5798455"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analyse something, you consider it carefully or use statistical methods in order to fully understand it.</a:t>
            </a:r>
            <a:endParaRPr sz="3600" dirty="0">
              <a:latin typeface="Gill Sans MT" panose="020B0502020104020203" pitchFamily="34" charset="77"/>
            </a:endParaRPr>
          </a:p>
        </p:txBody>
      </p:sp>
      <p:sp>
        <p:nvSpPr>
          <p:cNvPr id="155" name="The was a tear in Freddie’s new school jumper."/>
          <p:cNvSpPr txBox="1"/>
          <p:nvPr/>
        </p:nvSpPr>
        <p:spPr>
          <a:xfrm>
            <a:off x="-27810" y="624302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a:t>
            </a:r>
            <a:r>
              <a:rPr lang="en-GB" sz="4000" b="1" dirty="0">
                <a:latin typeface="Gill Sans MT" panose="020B0502020104020203" pitchFamily="34" charset="77"/>
              </a:rPr>
              <a:t>analysed</a:t>
            </a:r>
            <a:r>
              <a:rPr lang="en-GB" sz="4000" dirty="0">
                <a:latin typeface="Gill Sans MT" panose="020B0502020104020203" pitchFamily="34" charset="77"/>
              </a:rPr>
              <a:t> the numbers to calculate the median.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an-a-lyse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6431627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analyse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 needed to re-analyse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0221333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tantalise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numbers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explore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91253D6A-6979-3243-89A6-C6EC353B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602478"/>
            <a:ext cx="3486977" cy="3486977"/>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83727" y="1309202"/>
            <a:ext cx="29543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diagram</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66796" y="3870459"/>
            <a:ext cx="6788171"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diagram is a simple drawing which consists mainly of lines and is used, for example, to explain how a machine works.</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diagram</a:t>
            </a:r>
            <a:r>
              <a:rPr lang="en-GB" sz="4000" dirty="0">
                <a:latin typeface="Gill Sans MT" panose="020B0502020104020203" pitchFamily="34" charset="77"/>
              </a:rPr>
              <a:t> showed the different fruit we like.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di-a-gram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6689257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diagram illustrated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diagram that showed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4925775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drawing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illustration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03CD132F-F40E-4F41-8E16-444C6739A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230" y="2507705"/>
            <a:ext cx="3396807" cy="339680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35002" y="1309202"/>
            <a:ext cx="314829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treasure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4" y="3873275"/>
            <a:ext cx="6638496"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treasure something that you have, you keep it or care for it carefully because it gives you great pleasure and you think it is very special.</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Prune </a:t>
            </a:r>
            <a:r>
              <a:rPr lang="en-GB" b="1" dirty="0">
                <a:latin typeface="Gill Sans MT" panose="020B0502020104020203" pitchFamily="34" charset="77"/>
              </a:rPr>
              <a:t>treasured</a:t>
            </a:r>
            <a:r>
              <a:rPr lang="en-GB" dirty="0">
                <a:latin typeface="Gill Sans MT" panose="020B0502020104020203" pitchFamily="34" charset="77"/>
              </a:rPr>
              <a:t> her stapler and Post-It notes.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treas-ure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6910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always treasured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treasured dearly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6263210"/>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cherish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belonging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pleasure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2909B2EF-D70B-A341-83E6-F122984D9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139" y="2356403"/>
            <a:ext cx="2528749" cy="2528749"/>
          </a:xfrm>
          <a:prstGeom prst="rect">
            <a:avLst/>
          </a:prstGeom>
        </p:spPr>
      </p:pic>
      <p:pic>
        <p:nvPicPr>
          <p:cNvPr id="23" name="Picture 22" descr="Icon&#10;&#10;Description automatically generated">
            <a:extLst>
              <a:ext uri="{FF2B5EF4-FFF2-40B4-BE49-F238E27FC236}">
                <a16:creationId xmlns:a16="http://schemas.microsoft.com/office/drawing/2014/main" id="{6D0FB0AC-596C-A34B-B7DD-5B873305B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7782" y="3512369"/>
            <a:ext cx="2723055" cy="2723055"/>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20473" y="1309202"/>
            <a:ext cx="247022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similar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7526" y="3934743"/>
            <a:ext cx="644335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one thing is similar to another, or if two things are similar, they have features that are the same.</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new bag was </a:t>
            </a:r>
            <a:r>
              <a:rPr lang="en-GB" sz="4000" b="1" dirty="0">
                <a:latin typeface="Gill Sans MT" panose="020B0502020104020203" pitchFamily="34" charset="77"/>
              </a:rPr>
              <a:t>similar</a:t>
            </a:r>
            <a:r>
              <a:rPr lang="en-GB" sz="4000" dirty="0">
                <a:latin typeface="Gill Sans MT" panose="020B0502020104020203" pitchFamily="34" charset="77"/>
              </a:rPr>
              <a:t> to Imran’s new bag.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sim-</a:t>
            </a:r>
            <a:r>
              <a:rPr lang="en-GB" dirty="0" err="1">
                <a:latin typeface="Gill Sans MT" panose="020B0502020104020203" pitchFamily="34" charset="77"/>
              </a:rPr>
              <a:t>i</a:t>
            </a:r>
            <a:r>
              <a:rPr lang="en-GB" dirty="0">
                <a:latin typeface="Gill Sans MT" panose="020B0502020104020203" pitchFamily="34" charset="77"/>
              </a:rPr>
              <a:t>-lar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6198712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similar in many ways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similar, yet 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4120788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matching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different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B41C65A4-A5C5-4B4C-8FD2-CF3DDC6DB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667" y="3204237"/>
            <a:ext cx="2702560" cy="2702560"/>
          </a:xfrm>
          <a:prstGeom prst="rect">
            <a:avLst/>
          </a:prstGeom>
        </p:spPr>
      </p:pic>
      <p:pic>
        <p:nvPicPr>
          <p:cNvPr id="8" name="Picture 7" descr="Icon&#10;&#10;Description automatically generated">
            <a:extLst>
              <a:ext uri="{FF2B5EF4-FFF2-40B4-BE49-F238E27FC236}">
                <a16:creationId xmlns:a16="http://schemas.microsoft.com/office/drawing/2014/main" id="{C122F84F-4867-DC42-B41E-88853AA51F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7156" y="2753530"/>
            <a:ext cx="2414582" cy="2414582"/>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3661108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grumpy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curve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worried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list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6025612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opinion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diagram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treasure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similar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47155828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grumpy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worried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list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44822305"/>
              </p:ext>
            </p:extLst>
          </p:nvPr>
        </p:nvGraphicFramePr>
        <p:xfrm>
          <a:off x="5934636" y="1251704"/>
          <a:ext cx="4199392" cy="7751328"/>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smooth, gradually bending line, for example part of the edge of a circle.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are unhappy because you keep thinking about problems that you have or about unpleasant things that might happen in the future.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or someone that is *** is extremely large in size.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of things such as names or addresses is a set of them which all belong to a particular category, written down one below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say that someone is ***, you mean that they are bad-tempered and miserable.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A picture containing outdoor object&#10;&#10;Description automatically generated">
            <a:extLst>
              <a:ext uri="{FF2B5EF4-FFF2-40B4-BE49-F238E27FC236}">
                <a16:creationId xmlns:a16="http://schemas.microsoft.com/office/drawing/2014/main" id="{C2B882E5-3FA2-9D43-B569-A616168E4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6713" y="5099240"/>
            <a:ext cx="1418244" cy="1418244"/>
          </a:xfrm>
          <a:prstGeom prst="rect">
            <a:avLst/>
          </a:prstGeom>
        </p:spPr>
      </p:pic>
      <p:pic>
        <p:nvPicPr>
          <p:cNvPr id="23" name="Picture 22" descr="Icon&#10;&#10;Description automatically generated">
            <a:extLst>
              <a:ext uri="{FF2B5EF4-FFF2-40B4-BE49-F238E27FC236}">
                <a16:creationId xmlns:a16="http://schemas.microsoft.com/office/drawing/2014/main" id="{16F6FC99-693F-6241-9333-C25494080D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9157" y="7773477"/>
            <a:ext cx="1113356" cy="1113356"/>
          </a:xfrm>
          <a:prstGeom prst="rect">
            <a:avLst/>
          </a:prstGeom>
        </p:spPr>
      </p:pic>
      <p:pic>
        <p:nvPicPr>
          <p:cNvPr id="24" name="Picture 23" descr="Icon&#10;&#10;Description automatically generated">
            <a:extLst>
              <a:ext uri="{FF2B5EF4-FFF2-40B4-BE49-F238E27FC236}">
                <a16:creationId xmlns:a16="http://schemas.microsoft.com/office/drawing/2014/main" id="{84AF360B-5480-6F49-943B-66ECB35FA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1664" y="2641820"/>
            <a:ext cx="1090545" cy="1090545"/>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AE95683D-B924-DA4E-B990-B15C392780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4102665">
            <a:off x="10141486" y="2698730"/>
            <a:ext cx="269753" cy="289202"/>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782C76C2-14F2-9348-9509-9900154A35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364525">
            <a:off x="11338965" y="2737885"/>
            <a:ext cx="269753" cy="289203"/>
          </a:xfrm>
          <a:prstGeom prst="rect">
            <a:avLst/>
          </a:prstGeom>
        </p:spPr>
      </p:pic>
      <p:pic>
        <p:nvPicPr>
          <p:cNvPr id="27" name="Picture 26" descr="Icon&#10;&#10;Description automatically generated">
            <a:extLst>
              <a:ext uri="{FF2B5EF4-FFF2-40B4-BE49-F238E27FC236}">
                <a16:creationId xmlns:a16="http://schemas.microsoft.com/office/drawing/2014/main" id="{783462BE-BC59-0040-88B5-8BB049594D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9628" y="3824906"/>
            <a:ext cx="1243613" cy="1243613"/>
          </a:xfrm>
          <a:prstGeom prst="rect">
            <a:avLst/>
          </a:prstGeom>
        </p:spPr>
      </p:pic>
      <p:pic>
        <p:nvPicPr>
          <p:cNvPr id="28" name="Picture 27" descr="A picture containing icon&#10;&#10;Description automatically generated">
            <a:extLst>
              <a:ext uri="{FF2B5EF4-FFF2-40B4-BE49-F238E27FC236}">
                <a16:creationId xmlns:a16="http://schemas.microsoft.com/office/drawing/2014/main" id="{5D74DA0F-DF40-5E48-830B-99F560EA9BA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95947" y="6355394"/>
            <a:ext cx="1175905" cy="117590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4185531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opinion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analyse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diagram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treasure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similar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09154463"/>
              </p:ext>
            </p:extLst>
          </p:nvPr>
        </p:nvGraphicFramePr>
        <p:xfrm>
          <a:off x="5934636" y="1251704"/>
          <a:ext cx="4199392" cy="7751328"/>
        </p:xfrm>
        <a:graphic>
          <a:graphicData uri="http://schemas.openxmlformats.org/drawingml/2006/table">
            <a:tbl>
              <a:tblPr firstRow="1" bandRow="1">
                <a:tableStyleId>{5940675A-B579-460E-94D1-54222C63F5DA}</a:tableStyleId>
              </a:tblPr>
              <a:tblGrid>
                <a:gridCol w="4199392">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simple drawing which consists mainly of lines and is used, for example, to explain how a machine works.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that you have, you keep it or care for it carefully because it gives you great pleasure and you think it is very special.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one thing is *** to another, or if two things are similar, they have features that are the same.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Your *** about something is what you think or believe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you consider it carefully or use statistical methods in order to fully understand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7" name="Picture 26" descr="Icon&#10;&#10;Description automatically generated">
            <a:extLst>
              <a:ext uri="{FF2B5EF4-FFF2-40B4-BE49-F238E27FC236}">
                <a16:creationId xmlns:a16="http://schemas.microsoft.com/office/drawing/2014/main" id="{77BD3592-F003-D546-835C-B3AD62BAAF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6576" y="6185664"/>
            <a:ext cx="1340431" cy="1340431"/>
          </a:xfrm>
          <a:prstGeom prst="rect">
            <a:avLst/>
          </a:prstGeom>
        </p:spPr>
      </p:pic>
      <p:pic>
        <p:nvPicPr>
          <p:cNvPr id="28" name="Picture 27" descr="Icon&#10;&#10;Description automatically generated">
            <a:extLst>
              <a:ext uri="{FF2B5EF4-FFF2-40B4-BE49-F238E27FC236}">
                <a16:creationId xmlns:a16="http://schemas.microsoft.com/office/drawing/2014/main" id="{FD1DE81F-7BD0-C845-94DF-813F6041A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7702" y="7533047"/>
            <a:ext cx="1358177" cy="1358177"/>
          </a:xfrm>
          <a:prstGeom prst="rect">
            <a:avLst/>
          </a:prstGeom>
        </p:spPr>
      </p:pic>
      <p:pic>
        <p:nvPicPr>
          <p:cNvPr id="29" name="Picture 28" descr="Icon&#10;&#10;Description automatically generated">
            <a:extLst>
              <a:ext uri="{FF2B5EF4-FFF2-40B4-BE49-F238E27FC236}">
                <a16:creationId xmlns:a16="http://schemas.microsoft.com/office/drawing/2014/main" id="{E908A211-C505-1C4E-A0B5-D8B03E173E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2830" y="2491705"/>
            <a:ext cx="1167920" cy="1167920"/>
          </a:xfrm>
          <a:prstGeom prst="rect">
            <a:avLst/>
          </a:prstGeom>
        </p:spPr>
      </p:pic>
      <p:pic>
        <p:nvPicPr>
          <p:cNvPr id="30" name="Picture 29" descr="Icon&#10;&#10;Description automatically generated">
            <a:extLst>
              <a:ext uri="{FF2B5EF4-FFF2-40B4-BE49-F238E27FC236}">
                <a16:creationId xmlns:a16="http://schemas.microsoft.com/office/drawing/2014/main" id="{C56E6374-8B13-874A-B124-43B8E9BF67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17397" y="3904301"/>
            <a:ext cx="575592" cy="575592"/>
          </a:xfrm>
          <a:prstGeom prst="rect">
            <a:avLst/>
          </a:prstGeom>
        </p:spPr>
      </p:pic>
      <p:pic>
        <p:nvPicPr>
          <p:cNvPr id="31" name="Picture 30" descr="Icon&#10;&#10;Description automatically generated">
            <a:extLst>
              <a:ext uri="{FF2B5EF4-FFF2-40B4-BE49-F238E27FC236}">
                <a16:creationId xmlns:a16="http://schemas.microsoft.com/office/drawing/2014/main" id="{70DB3FB8-37F3-B847-BD1E-1A2BCC0385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9227" y="4169983"/>
            <a:ext cx="619820" cy="619820"/>
          </a:xfrm>
          <a:prstGeom prst="rect">
            <a:avLst/>
          </a:prstGeom>
        </p:spPr>
      </p:pic>
      <p:pic>
        <p:nvPicPr>
          <p:cNvPr id="32" name="Picture 31" descr="Icon&#10;&#10;Description automatically generated">
            <a:extLst>
              <a:ext uri="{FF2B5EF4-FFF2-40B4-BE49-F238E27FC236}">
                <a16:creationId xmlns:a16="http://schemas.microsoft.com/office/drawing/2014/main" id="{1644BDD8-916A-B141-B590-ABF4382797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37449" y="5150674"/>
            <a:ext cx="933590" cy="933590"/>
          </a:xfrm>
          <a:prstGeom prst="rect">
            <a:avLst/>
          </a:prstGeom>
        </p:spPr>
      </p:pic>
      <p:pic>
        <p:nvPicPr>
          <p:cNvPr id="33" name="Picture 32" descr="Icon&#10;&#10;Description automatically generated">
            <a:extLst>
              <a:ext uri="{FF2B5EF4-FFF2-40B4-BE49-F238E27FC236}">
                <a16:creationId xmlns:a16="http://schemas.microsoft.com/office/drawing/2014/main" id="{2A19AFE7-4228-E640-BFC8-39C343EF1E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59821" y="4935635"/>
            <a:ext cx="834109" cy="83410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37619" y="3085008"/>
            <a:ext cx="152285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huge</a:t>
            </a:r>
            <a:endParaRPr b="1" dirty="0">
              <a:latin typeface="Gill Sans MT" panose="020B0502020104020203" pitchFamily="34" charset="77"/>
              <a:sym typeface="American Typewriter"/>
            </a:endParaRPr>
          </a:p>
        </p:txBody>
      </p:sp>
      <p:sp>
        <p:nvSpPr>
          <p:cNvPr id="134" name="office"/>
          <p:cNvSpPr txBox="1"/>
          <p:nvPr/>
        </p:nvSpPr>
        <p:spPr>
          <a:xfrm>
            <a:off x="2608022" y="3993661"/>
            <a:ext cx="23820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grumpy</a:t>
            </a:r>
            <a:endParaRPr dirty="0">
              <a:latin typeface="Gill Sans MT" panose="020B0502020104020203" pitchFamily="34" charset="77"/>
            </a:endParaRPr>
          </a:p>
        </p:txBody>
      </p:sp>
      <p:sp>
        <p:nvSpPr>
          <p:cNvPr id="135" name="spare"/>
          <p:cNvSpPr txBox="1"/>
          <p:nvPr/>
        </p:nvSpPr>
        <p:spPr>
          <a:xfrm>
            <a:off x="2932626" y="4843260"/>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curve</a:t>
            </a:r>
            <a:endParaRPr b="1" dirty="0">
              <a:latin typeface="Gill Sans MT" panose="020B0502020104020203" pitchFamily="34" charset="77"/>
              <a:sym typeface="American Typewriter"/>
            </a:endParaRPr>
          </a:p>
        </p:txBody>
      </p:sp>
      <p:sp>
        <p:nvSpPr>
          <p:cNvPr id="136" name="chipped"/>
          <p:cNvSpPr txBox="1"/>
          <p:nvPr/>
        </p:nvSpPr>
        <p:spPr>
          <a:xfrm>
            <a:off x="2591989" y="5769060"/>
            <a:ext cx="2414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worried</a:t>
            </a:r>
            <a:endParaRPr dirty="0">
              <a:latin typeface="Gill Sans MT" panose="020B0502020104020203" pitchFamily="34" charset="77"/>
            </a:endParaRPr>
          </a:p>
        </p:txBody>
      </p:sp>
      <p:sp>
        <p:nvSpPr>
          <p:cNvPr id="137" name="lift"/>
          <p:cNvSpPr txBox="1"/>
          <p:nvPr/>
        </p:nvSpPr>
        <p:spPr>
          <a:xfrm>
            <a:off x="3316546" y="6639612"/>
            <a:ext cx="9650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list</a:t>
            </a:r>
            <a:endParaRPr dirty="0">
              <a:latin typeface="Gill Sans MT" panose="020B0502020104020203" pitchFamily="34" charset="77"/>
            </a:endParaRPr>
          </a:p>
        </p:txBody>
      </p:sp>
      <p:sp>
        <p:nvSpPr>
          <p:cNvPr id="138" name="mutter"/>
          <p:cNvSpPr txBox="1"/>
          <p:nvPr/>
        </p:nvSpPr>
        <p:spPr>
          <a:xfrm>
            <a:off x="8095654" y="3961911"/>
            <a:ext cx="22409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analyse</a:t>
            </a:r>
            <a:endParaRPr b="1" dirty="0">
              <a:latin typeface="Gill Sans MT" panose="020B0502020104020203" pitchFamily="34" charset="77"/>
              <a:sym typeface="American Typewriter"/>
            </a:endParaRPr>
          </a:p>
        </p:txBody>
      </p:sp>
      <p:sp>
        <p:nvSpPr>
          <p:cNvPr id="139" name="unveil"/>
          <p:cNvSpPr txBox="1"/>
          <p:nvPr/>
        </p:nvSpPr>
        <p:spPr>
          <a:xfrm>
            <a:off x="7829960" y="5750010"/>
            <a:ext cx="25824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treasure</a:t>
            </a:r>
            <a:endParaRPr b="1" dirty="0">
              <a:latin typeface="Gill Sans MT" panose="020B0502020104020203" pitchFamily="34" charset="77"/>
              <a:sym typeface="American Typewriter"/>
            </a:endParaRPr>
          </a:p>
        </p:txBody>
      </p:sp>
      <p:sp>
        <p:nvSpPr>
          <p:cNvPr id="140" name="tolerate"/>
          <p:cNvSpPr txBox="1"/>
          <p:nvPr/>
        </p:nvSpPr>
        <p:spPr>
          <a:xfrm>
            <a:off x="8070814" y="3065958"/>
            <a:ext cx="22906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opinion</a:t>
            </a:r>
            <a:endParaRPr dirty="0">
              <a:latin typeface="Gill Sans MT" panose="020B0502020104020203" pitchFamily="34" charset="77"/>
            </a:endParaRPr>
          </a:p>
        </p:txBody>
      </p:sp>
      <p:sp>
        <p:nvSpPr>
          <p:cNvPr id="141" name="fixation"/>
          <p:cNvSpPr txBox="1"/>
          <p:nvPr/>
        </p:nvSpPr>
        <p:spPr>
          <a:xfrm>
            <a:off x="7950592" y="4824210"/>
            <a:ext cx="25311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diagram</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27308" y="6639611"/>
            <a:ext cx="20983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similar</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84137" y="473186"/>
            <a:ext cx="4966103"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huge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8811" y="5600456"/>
            <a:ext cx="108759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grumpy</a:t>
            </a:r>
            <a:endParaRPr sz="34400" dirty="0">
              <a:latin typeface="Gill Sans MT" panose="020B0502020104020203" pitchFamily="34" charset="77"/>
            </a:endParaRPr>
          </a:p>
        </p:txBody>
      </p:sp>
      <p:pic>
        <p:nvPicPr>
          <p:cNvPr id="16" name="Picture 15" descr="A picture containing outdoor object&#10;&#10;Description automatically generated">
            <a:extLst>
              <a:ext uri="{FF2B5EF4-FFF2-40B4-BE49-F238E27FC236}">
                <a16:creationId xmlns:a16="http://schemas.microsoft.com/office/drawing/2014/main" id="{7D95E8A8-A5DE-ED48-9C4F-79A2CEF31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329" y="-405109"/>
            <a:ext cx="5194300" cy="5194300"/>
          </a:xfrm>
          <a:prstGeom prst="rect">
            <a:avLst/>
          </a:prstGeom>
        </p:spPr>
      </p:pic>
      <p:pic>
        <p:nvPicPr>
          <p:cNvPr id="18" name="Picture 17" descr="Icon&#10;&#10;Description automatically generated">
            <a:extLst>
              <a:ext uri="{FF2B5EF4-FFF2-40B4-BE49-F238E27FC236}">
                <a16:creationId xmlns:a16="http://schemas.microsoft.com/office/drawing/2014/main" id="{20212D2F-BD44-D54C-A251-6CF3839A3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0" y="5600455"/>
            <a:ext cx="3672377" cy="367237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05280" y="96394"/>
            <a:ext cx="700031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curve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56434" y="5533889"/>
            <a:ext cx="1041922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worried</a:t>
            </a:r>
            <a:endParaRPr sz="16600" dirty="0">
              <a:latin typeface="Gill Sans MT" panose="020B0502020104020203" pitchFamily="34" charset="77"/>
            </a:endParaRPr>
          </a:p>
        </p:txBody>
      </p:sp>
      <p:pic>
        <p:nvPicPr>
          <p:cNvPr id="19" name="Picture 18" descr="Icon&#10;&#10;Description automatically generated">
            <a:extLst>
              <a:ext uri="{FF2B5EF4-FFF2-40B4-BE49-F238E27FC236}">
                <a16:creationId xmlns:a16="http://schemas.microsoft.com/office/drawing/2014/main" id="{01F26A4A-292C-EE46-B06B-64AEA4AED9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595" y="531604"/>
            <a:ext cx="3733450" cy="373345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F29C0886-817F-634B-939C-2EABC93495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102665">
            <a:off x="8120853" y="840204"/>
            <a:ext cx="923490" cy="990075"/>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4E8E1CB3-716E-6C46-B01F-A29B43067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64525">
            <a:off x="11653640" y="880328"/>
            <a:ext cx="923490" cy="990075"/>
          </a:xfrm>
          <a:prstGeom prst="rect">
            <a:avLst/>
          </a:prstGeom>
        </p:spPr>
      </p:pic>
      <p:pic>
        <p:nvPicPr>
          <p:cNvPr id="22" name="Picture 21" descr="Icon&#10;&#10;Description automatically generated">
            <a:extLst>
              <a:ext uri="{FF2B5EF4-FFF2-40B4-BE49-F238E27FC236}">
                <a16:creationId xmlns:a16="http://schemas.microsoft.com/office/drawing/2014/main" id="{9BBBF85C-C088-6049-A24E-E0CD198A47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64" y="5792643"/>
            <a:ext cx="3090672" cy="309067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3524405" y="527722"/>
            <a:ext cx="305372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list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93898" y="5488870"/>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opinion</a:t>
            </a:r>
            <a:endParaRPr sz="11500" dirty="0">
              <a:latin typeface="Gill Sans MT" panose="020B0502020104020203" pitchFamily="34" charset="77"/>
            </a:endParaRPr>
          </a:p>
        </p:txBody>
      </p:sp>
      <p:pic>
        <p:nvPicPr>
          <p:cNvPr id="22" name="Picture 21" descr="A picture containing icon&#10;&#10;Description automatically generated">
            <a:extLst>
              <a:ext uri="{FF2B5EF4-FFF2-40B4-BE49-F238E27FC236}">
                <a16:creationId xmlns:a16="http://schemas.microsoft.com/office/drawing/2014/main" id="{6AA8D68E-B2B5-B245-84BB-FB459CD1B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627" y="480767"/>
            <a:ext cx="3498353" cy="3498353"/>
          </a:xfrm>
          <a:prstGeom prst="rect">
            <a:avLst/>
          </a:prstGeom>
        </p:spPr>
      </p:pic>
      <p:pic>
        <p:nvPicPr>
          <p:cNvPr id="23" name="Picture 22" descr="Icon&#10;&#10;Description automatically generated">
            <a:extLst>
              <a:ext uri="{FF2B5EF4-FFF2-40B4-BE49-F238E27FC236}">
                <a16:creationId xmlns:a16="http://schemas.microsoft.com/office/drawing/2014/main" id="{468418E5-93FB-484A-A4E0-00A79E342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43" y="5540014"/>
            <a:ext cx="3740400" cy="37404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84450" y="481517"/>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analyse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72202" y="5846713"/>
            <a:ext cx="1028859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diagram</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E502C7DB-154D-1A4D-B605-19AACA29C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9081" y="473186"/>
            <a:ext cx="3486977" cy="3486977"/>
          </a:xfrm>
          <a:prstGeom prst="rect">
            <a:avLst/>
          </a:prstGeom>
        </p:spPr>
      </p:pic>
      <p:pic>
        <p:nvPicPr>
          <p:cNvPr id="20" name="Picture 19" descr="Icon&#10;&#10;Description automatically generated">
            <a:extLst>
              <a:ext uri="{FF2B5EF4-FFF2-40B4-BE49-F238E27FC236}">
                <a16:creationId xmlns:a16="http://schemas.microsoft.com/office/drawing/2014/main" id="{4C4EE70C-5755-B64E-B427-393AB4F410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26" y="5698731"/>
            <a:ext cx="3396807" cy="3396807"/>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25406" y="780119"/>
            <a:ext cx="732893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treasure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05943" y="5576519"/>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similar</a:t>
            </a:r>
            <a:endParaRPr sz="239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A76555B1-3E71-7E42-ACBB-3B076F3A26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21868"/>
            <a:ext cx="2528749" cy="2528749"/>
          </a:xfrm>
          <a:prstGeom prst="rect">
            <a:avLst/>
          </a:prstGeom>
        </p:spPr>
      </p:pic>
      <p:pic>
        <p:nvPicPr>
          <p:cNvPr id="6" name="Picture 5" descr="Icon&#10;&#10;Description automatically generated">
            <a:extLst>
              <a:ext uri="{FF2B5EF4-FFF2-40B4-BE49-F238E27FC236}">
                <a16:creationId xmlns:a16="http://schemas.microsoft.com/office/drawing/2014/main" id="{809FEE61-B81A-DA4C-9E07-33A02443A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3272" y="1577834"/>
            <a:ext cx="2723055" cy="2723055"/>
          </a:xfrm>
          <a:prstGeom prst="rect">
            <a:avLst/>
          </a:prstGeom>
        </p:spPr>
      </p:pic>
      <p:pic>
        <p:nvPicPr>
          <p:cNvPr id="20" name="Picture 19" descr="Icon&#10;&#10;Description automatically generated">
            <a:extLst>
              <a:ext uri="{FF2B5EF4-FFF2-40B4-BE49-F238E27FC236}">
                <a16:creationId xmlns:a16="http://schemas.microsoft.com/office/drawing/2014/main" id="{AFE0C340-3E1F-664A-9E79-B8587265B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18" y="6365212"/>
            <a:ext cx="2702560" cy="2702560"/>
          </a:xfrm>
          <a:prstGeom prst="rect">
            <a:avLst/>
          </a:prstGeom>
        </p:spPr>
      </p:pic>
      <p:pic>
        <p:nvPicPr>
          <p:cNvPr id="21" name="Picture 20" descr="Icon&#10;&#10;Description automatically generated">
            <a:extLst>
              <a:ext uri="{FF2B5EF4-FFF2-40B4-BE49-F238E27FC236}">
                <a16:creationId xmlns:a16="http://schemas.microsoft.com/office/drawing/2014/main" id="{17714741-F9A8-6244-83AE-4539024026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2207" y="5548430"/>
            <a:ext cx="2414582" cy="2414582"/>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99272" y="2274766"/>
            <a:ext cx="152285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huge</a:t>
            </a:r>
            <a:endParaRPr b="1" dirty="0">
              <a:latin typeface="Gill Sans MT" panose="020B0502020104020203" pitchFamily="34" charset="77"/>
              <a:sym typeface="American Typewriter"/>
            </a:endParaRPr>
          </a:p>
        </p:txBody>
      </p:sp>
      <p:sp>
        <p:nvSpPr>
          <p:cNvPr id="134" name="office"/>
          <p:cNvSpPr txBox="1"/>
          <p:nvPr/>
        </p:nvSpPr>
        <p:spPr>
          <a:xfrm>
            <a:off x="5369678" y="3183419"/>
            <a:ext cx="238206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grumpy</a:t>
            </a:r>
            <a:endParaRPr dirty="0">
              <a:latin typeface="Gill Sans MT" panose="020B0502020104020203" pitchFamily="34" charset="77"/>
            </a:endParaRPr>
          </a:p>
        </p:txBody>
      </p:sp>
      <p:sp>
        <p:nvSpPr>
          <p:cNvPr id="135" name="spare"/>
          <p:cNvSpPr txBox="1"/>
          <p:nvPr/>
        </p:nvSpPr>
        <p:spPr>
          <a:xfrm>
            <a:off x="5694278" y="4033018"/>
            <a:ext cx="17328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curve</a:t>
            </a:r>
            <a:endParaRPr b="1" dirty="0">
              <a:latin typeface="Gill Sans MT" panose="020B0502020104020203" pitchFamily="34" charset="77"/>
              <a:sym typeface="American Typewriter"/>
            </a:endParaRPr>
          </a:p>
        </p:txBody>
      </p:sp>
      <p:sp>
        <p:nvSpPr>
          <p:cNvPr id="136" name="chipped"/>
          <p:cNvSpPr txBox="1"/>
          <p:nvPr/>
        </p:nvSpPr>
        <p:spPr>
          <a:xfrm>
            <a:off x="5353643" y="4958818"/>
            <a:ext cx="24141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worried</a:t>
            </a:r>
            <a:endParaRPr dirty="0">
              <a:latin typeface="Gill Sans MT" panose="020B0502020104020203" pitchFamily="34" charset="77"/>
            </a:endParaRPr>
          </a:p>
        </p:txBody>
      </p:sp>
      <p:sp>
        <p:nvSpPr>
          <p:cNvPr id="137" name="lift"/>
          <p:cNvSpPr txBox="1"/>
          <p:nvPr/>
        </p:nvSpPr>
        <p:spPr>
          <a:xfrm>
            <a:off x="6078201" y="5829370"/>
            <a:ext cx="9650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list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40208" y="3418118"/>
            <a:ext cx="22409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analyse</a:t>
            </a:r>
            <a:endParaRPr b="1" dirty="0">
              <a:latin typeface="Gill Sans MT" panose="020B0502020104020203" pitchFamily="34" charset="77"/>
              <a:sym typeface="American Typewriter"/>
            </a:endParaRPr>
          </a:p>
        </p:txBody>
      </p:sp>
      <p:sp>
        <p:nvSpPr>
          <p:cNvPr id="139" name="unveil"/>
          <p:cNvSpPr txBox="1"/>
          <p:nvPr/>
        </p:nvSpPr>
        <p:spPr>
          <a:xfrm>
            <a:off x="5174513" y="5206217"/>
            <a:ext cx="25824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treasure</a:t>
            </a:r>
            <a:endParaRPr b="1" dirty="0">
              <a:latin typeface="Gill Sans MT" panose="020B0502020104020203" pitchFamily="34" charset="77"/>
              <a:sym typeface="American Typewriter"/>
            </a:endParaRPr>
          </a:p>
        </p:txBody>
      </p:sp>
      <p:sp>
        <p:nvSpPr>
          <p:cNvPr id="140" name="tolerate"/>
          <p:cNvSpPr txBox="1"/>
          <p:nvPr/>
        </p:nvSpPr>
        <p:spPr>
          <a:xfrm>
            <a:off x="5415369" y="2522165"/>
            <a:ext cx="229069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opinion</a:t>
            </a:r>
            <a:endParaRPr dirty="0">
              <a:latin typeface="Gill Sans MT" panose="020B0502020104020203" pitchFamily="34" charset="77"/>
            </a:endParaRPr>
          </a:p>
        </p:txBody>
      </p:sp>
      <p:sp>
        <p:nvSpPr>
          <p:cNvPr id="141" name="fixation"/>
          <p:cNvSpPr txBox="1"/>
          <p:nvPr/>
        </p:nvSpPr>
        <p:spPr>
          <a:xfrm>
            <a:off x="5295142" y="4280417"/>
            <a:ext cx="25311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diagram</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5471863" y="6095818"/>
            <a:ext cx="20983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similar</a:t>
            </a:r>
            <a:endParaRPr b="1" dirty="0">
              <a:latin typeface="Gill Sans MT" panose="020B0502020104020203" pitchFamily="34" charset="77"/>
              <a:sym typeface="American Typewriter"/>
            </a:endParaRPr>
          </a:p>
        </p:txBody>
      </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02643" y="1309202"/>
            <a:ext cx="181299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huge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56308" y="4036832"/>
            <a:ext cx="554633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or someone that is huge is extremely large in size.</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Biggs brought in a </a:t>
            </a:r>
            <a:r>
              <a:rPr lang="en-GB" sz="4000" b="1" dirty="0">
                <a:latin typeface="Gill Sans MT" panose="020B0502020104020203" pitchFamily="34" charset="77"/>
              </a:rPr>
              <a:t>huge</a:t>
            </a:r>
            <a:r>
              <a:rPr lang="en-GB" sz="4000" dirty="0">
                <a:latin typeface="Gill Sans MT" panose="020B0502020104020203" pitchFamily="34" charset="77"/>
              </a:rPr>
              <a:t> worm to show the children.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huge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5508458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enormous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91494716"/>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huge and smelly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huge, slithering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outdoor object&#10;&#10;Description automatically generated">
            <a:extLst>
              <a:ext uri="{FF2B5EF4-FFF2-40B4-BE49-F238E27FC236}">
                <a16:creationId xmlns:a16="http://schemas.microsoft.com/office/drawing/2014/main" id="{764263C6-57D1-FD45-96C9-9FBEF1F90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612" y="1655480"/>
            <a:ext cx="5194300" cy="51943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96892" y="1309202"/>
            <a:ext cx="28244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grumpy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1882" y="3838944"/>
            <a:ext cx="584308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say that someone is grumpy, you mean that they are bad-tempered and miserable.</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caretaker was never </a:t>
            </a:r>
            <a:r>
              <a:rPr lang="en-GB" sz="4000" b="1" dirty="0">
                <a:latin typeface="Gill Sans MT" panose="020B0502020104020203" pitchFamily="34" charset="77"/>
              </a:rPr>
              <a:t>grumpy</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grump-y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3046218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crabby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adults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bad-tempered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0562973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grumpy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 terribly grumpy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42BFBF3D-DBFA-9D43-BB6A-79C297D590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462" y="2302168"/>
            <a:ext cx="3910428" cy="391042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7948" y="1309202"/>
            <a:ext cx="2122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curve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84570" y="4047698"/>
            <a:ext cx="660203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curve is a smooth, gradually bending line, for example part of the edge of a circle.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desks were </a:t>
            </a:r>
            <a:r>
              <a:rPr lang="en-GB" sz="4000" b="1" dirty="0">
                <a:latin typeface="Gill Sans MT" panose="020B0502020104020203" pitchFamily="34" charset="77"/>
              </a:rPr>
              <a:t>curved</a:t>
            </a:r>
            <a:r>
              <a:rPr lang="en-GB" sz="4000" dirty="0">
                <a:latin typeface="Gill Sans MT" panose="020B0502020104020203" pitchFamily="34" charset="77"/>
              </a:rPr>
              <a:t> on the edges to make them safe.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curve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9646123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boomerang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519866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curved and 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curved around the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D6092CA1-D6AD-F443-8791-2810E7313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867" y="2708731"/>
            <a:ext cx="3733450" cy="373345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73FD7DAB-5CA7-3E4D-B295-3689909A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102665">
            <a:off x="8071125" y="3017331"/>
            <a:ext cx="923490" cy="990075"/>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1924912D-FF78-3245-B508-BB6B21531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64525">
            <a:off x="11603912" y="3057455"/>
            <a:ext cx="923490" cy="99007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89485" y="1309202"/>
            <a:ext cx="303929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worried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258536" y="3843284"/>
            <a:ext cx="6414484"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are unhappy because you keep thinking about problems that you have or about unpleasant things that might happen in the future.</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was </a:t>
            </a:r>
            <a:r>
              <a:rPr lang="en-GB" sz="4000" b="1" dirty="0">
                <a:latin typeface="Gill Sans MT" panose="020B0502020104020203" pitchFamily="34" charset="77"/>
              </a:rPr>
              <a:t>worried</a:t>
            </a:r>
            <a:r>
              <a:rPr lang="en-GB" sz="4000" dirty="0">
                <a:latin typeface="Gill Sans MT" panose="020B0502020104020203" pitchFamily="34" charset="77"/>
              </a:rPr>
              <a:t> because I forgot my lunch box.</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wor-ried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27333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anxious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upset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carefree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scurried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dentist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0672509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I’m always worried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it made me worry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380797A-A4C3-AE4C-B00D-0F2B87223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7727" y="2807301"/>
            <a:ext cx="3090672" cy="3090672"/>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39273" y="1309202"/>
            <a:ext cx="113973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list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2" y="3904046"/>
            <a:ext cx="6149966"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list of things such as names or addresses is a set of them which all belong to a particular category, written down one below the other.</a:t>
            </a:r>
            <a:endParaRPr sz="32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made a </a:t>
            </a:r>
            <a:r>
              <a:rPr lang="en-GB" sz="4000" b="1" dirty="0">
                <a:latin typeface="Gill Sans MT" panose="020B0502020104020203" pitchFamily="34" charset="77"/>
              </a:rPr>
              <a:t>list</a:t>
            </a:r>
            <a:r>
              <a:rPr lang="en-GB" sz="4000" dirty="0">
                <a:latin typeface="Gill Sans MT" panose="020B0502020104020203" pitchFamily="34" charset="77"/>
              </a:rPr>
              <a:t> of materials that were soft.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1533708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record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assist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4232200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detailed list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please list your favourite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765B09C8-3B37-E741-A828-16D9C9E6E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499" y="2539452"/>
            <a:ext cx="3498353" cy="3498353"/>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13729</TotalTime>
  <Words>1312</Words>
  <Application>Microsoft Macintosh PowerPoint</Application>
  <PresentationFormat>Custom</PresentationFormat>
  <Paragraphs>340</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215</cp:revision>
  <dcterms:modified xsi:type="dcterms:W3CDTF">2021-01-31T08:58:27Z</dcterms:modified>
</cp:coreProperties>
</file>