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  <p:sldId id="284" r:id="rId16"/>
    <p:sldId id="285" r:id="rId17"/>
    <p:sldId id="286" r:id="rId18"/>
    <p:sldId id="287" r:id="rId19"/>
    <p:sldId id="28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/>
    <p:restoredTop sz="94771"/>
  </p:normalViewPr>
  <p:slideViewPr>
    <p:cSldViewPr snapToGrid="0" snapToObjects="1">
      <p:cViewPr varScale="1">
        <p:scale>
          <a:sx n="70" d="100"/>
          <a:sy n="70" d="100"/>
        </p:scale>
        <p:origin x="1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98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97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10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53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5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3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Autumn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77"/>
              </a:rPr>
              <a:t> Term 2020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4684330" y="3226831"/>
            <a:ext cx="8019824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</a:t>
            </a:r>
            <a:r>
              <a:rPr lang="en-GB" dirty="0">
                <a:latin typeface="Gill Sans MT" panose="020B0502020104020203" pitchFamily="34" charset="77"/>
              </a:rPr>
              <a:t> 15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– 14th December</a:t>
            </a:r>
            <a:r>
              <a:rPr dirty="0">
                <a:latin typeface="Gill Sans MT" panose="020B0502020104020203" pitchFamily="34" charset="77"/>
              </a:rPr>
              <a:t>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DBA6DF-0000-D242-A649-9CFC63BF4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33">
            <a:off x="8550644" y="4375268"/>
            <a:ext cx="3173683" cy="237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B41F4A1-EB1A-E343-B237-01BA86E43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58">
            <a:off x="6838299" y="6053191"/>
            <a:ext cx="3378483" cy="252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082975" y="1309202"/>
            <a:ext cx="429123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anticipation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2749" y="3944742"/>
            <a:ext cx="5809651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Anticipation is a feeling of excitement about something pleasant or exciting that you know is going to happen.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22721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Everyone was full of </a:t>
            </a:r>
            <a:r>
              <a:rPr lang="en-GB" sz="4000" b="1" dirty="0">
                <a:latin typeface="Gill Sans MT" panose="020B0502020104020203" pitchFamily="34" charset="77"/>
              </a:rPr>
              <a:t>anticipation</a:t>
            </a:r>
            <a:r>
              <a:rPr lang="en-GB" sz="4000" dirty="0">
                <a:latin typeface="Gill Sans MT" panose="020B0502020104020203" pitchFamily="34" charset="77"/>
              </a:rPr>
              <a:t> for Christmas.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an-tic-pa-</a:t>
            </a:r>
            <a:r>
              <a:rPr lang="en-GB" dirty="0" err="1">
                <a:latin typeface="Gill Sans MT" panose="020B0502020104020203" pitchFamily="34" charset="77"/>
              </a:rPr>
              <a:t>tion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200839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excitement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tion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education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excited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hope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situation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present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09003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anticipating getting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didn’t anticipate that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32C97B6-2037-BE47-A3CA-272CAAC73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998" y="2472807"/>
            <a:ext cx="3742039" cy="37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76006" y="1309202"/>
            <a:ext cx="206627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lavish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03944" y="3808570"/>
            <a:ext cx="6499743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describe something as lavish, you mean that it is very elaborate and impressive and a lot of money has been spent on it.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dinner staff had prepared a </a:t>
            </a:r>
            <a:r>
              <a:rPr lang="en-GB" sz="4000" b="1" dirty="0">
                <a:latin typeface="Gill Sans MT" panose="020B0502020104020203" pitchFamily="34" charset="77"/>
              </a:rPr>
              <a:t>lavish</a:t>
            </a:r>
            <a:r>
              <a:rPr lang="en-GB" sz="4000" dirty="0">
                <a:latin typeface="Gill Sans MT" panose="020B0502020104020203" pitchFamily="34" charset="77"/>
              </a:rPr>
              <a:t> Christmas dinner.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lav-ish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01460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such a lavish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lavish and bold gift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330264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luxurious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meagre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wish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expensive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sumptuous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ravish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meal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96CE428-7B82-6144-9C03-AC17D3EF9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76" y="2397466"/>
            <a:ext cx="4012761" cy="40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444260" y="1309202"/>
            <a:ext cx="323325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nostalgia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28235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87202" y="4055152"/>
            <a:ext cx="6427496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Nostalgia is an affectionate feeling you have for the past, especially for a particularly happy time.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Julie felt </a:t>
            </a:r>
            <a:r>
              <a:rPr lang="en-GB" sz="4000" b="1" dirty="0">
                <a:latin typeface="Gill Sans MT" panose="020B0502020104020203" pitchFamily="34" charset="77"/>
              </a:rPr>
              <a:t>nostalgic</a:t>
            </a:r>
            <a:r>
              <a:rPr lang="en-GB" sz="4000" dirty="0">
                <a:latin typeface="Gill Sans MT" panose="020B0502020104020203" pitchFamily="34" charset="77"/>
              </a:rPr>
              <a:t> as the Christmas songs played.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nos-tal-gia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27715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she felt nostalgic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nostalgia filled the room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922450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remembrance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ic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memory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reminiscence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feeling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A2B593D-C728-574F-A7A3-AB0688BD2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91" y="2359518"/>
            <a:ext cx="2438400" cy="24384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99DEC73-608B-874D-857D-C145A7CC7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77" y="3111986"/>
            <a:ext cx="2895200" cy="28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458236" y="1309202"/>
            <a:ext cx="310181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Yuletide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13434" y="4027162"/>
            <a:ext cx="5514834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Yuletide is the period of several days around and including Christmas Day.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" y="6099202"/>
            <a:ext cx="129996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>
                <a:latin typeface="Gill Sans MT" panose="020B0502020104020203" pitchFamily="34" charset="77"/>
              </a:rPr>
              <a:t>The magical grotto had symbols of a </a:t>
            </a:r>
            <a:r>
              <a:rPr lang="en-GB" b="1" dirty="0">
                <a:latin typeface="Gill Sans MT" panose="020B0502020104020203" pitchFamily="34" charset="77"/>
              </a:rPr>
              <a:t>Yuletide</a:t>
            </a:r>
            <a:r>
              <a:rPr lang="en-GB" dirty="0">
                <a:latin typeface="Gill Sans MT" panose="020B0502020104020203" pitchFamily="34" charset="77"/>
              </a:rPr>
              <a:t> theme.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yule-tide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66720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Yuletide greetings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full of Yuletide spirit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23958"/>
              </p:ext>
            </p:extLst>
          </p:nvPr>
        </p:nvGraphicFramePr>
        <p:xfrm>
          <a:off x="5112" y="7748437"/>
          <a:ext cx="1312790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965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224040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Christmas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ride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symbol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bride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period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34A8BD58-2A2C-1547-8D2D-B9F8E3BDE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83" y="2569957"/>
            <a:ext cx="3267649" cy="326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578313" y="1309202"/>
            <a:ext cx="135453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eve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97526" y="3747390"/>
            <a:ext cx="5803798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The eve of a particular event or occasion is the day before it, or the period of time just before it.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Alex loved Christmas. He said it was Christmas </a:t>
            </a:r>
            <a:r>
              <a:rPr lang="en-GB" sz="4000" b="1" dirty="0">
                <a:latin typeface="Gill Sans MT" panose="020B0502020104020203" pitchFamily="34" charset="77"/>
              </a:rPr>
              <a:t>Eve Eve</a:t>
            </a:r>
            <a:r>
              <a:rPr lang="en-GB" sz="4000" dirty="0">
                <a:latin typeface="Gill Sans MT" panose="020B0502020104020203" pitchFamily="34" charset="77"/>
              </a:rPr>
              <a:t>!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4283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eve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45799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It was Christmas Eve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on the eve of Christmas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30195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leave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heave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before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E0982F6-136F-BE42-995F-23390FF35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26" y="2666796"/>
            <a:ext cx="3143441" cy="314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2850895" y="-281"/>
            <a:ext cx="3869649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gift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887484" y="5560091"/>
            <a:ext cx="10875989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midnight</a:t>
            </a:r>
            <a:endParaRPr sz="344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D774AD3-E198-9144-935A-5230120D6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43" y="686604"/>
            <a:ext cx="3295428" cy="3295428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820C088E-E536-0244-87D6-B4E13BF0F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95" y="5541865"/>
            <a:ext cx="1241887" cy="1241887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AC9B494-6BF2-2745-B553-A53A37C066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" y="5924958"/>
            <a:ext cx="3347875" cy="33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6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613666" y="42942"/>
            <a:ext cx="7221529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peace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304883" y="5321061"/>
            <a:ext cx="10419220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tinsel</a:t>
            </a:r>
            <a:endParaRPr sz="23900" dirty="0">
              <a:latin typeface="Gill Sans MT" panose="020B0502020104020203" pitchFamily="34" charset="77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94BC5B5-6F97-F545-8F24-CD1CE9A85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95" y="512945"/>
            <a:ext cx="3519495" cy="3519495"/>
          </a:xfrm>
          <a:prstGeom prst="rect">
            <a:avLst/>
          </a:prstGeom>
        </p:spPr>
      </p:pic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F96A17A-9672-214F-A270-B2C6C014A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49" y="5619355"/>
            <a:ext cx="3536864" cy="35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429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619939" y="756171"/>
            <a:ext cx="6801542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bauble</a:t>
            </a:r>
            <a:endParaRPr sz="19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725548" y="6035989"/>
            <a:ext cx="12346080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anticipation</a:t>
            </a:r>
            <a:endParaRPr sz="138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5C8F1C2-16A9-9146-85D8-80C43EC8E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145" y="622058"/>
            <a:ext cx="3406293" cy="3406293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B57D0FD2-57D1-E542-B38E-B6C77883A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5" y="5602225"/>
            <a:ext cx="3562731" cy="356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60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-1104511" y="354513"/>
            <a:ext cx="11999897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lavish</a:t>
            </a:r>
            <a:endParaRPr sz="19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366400" y="5469152"/>
            <a:ext cx="10288591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nostalgia</a:t>
            </a:r>
            <a:endParaRPr sz="199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DC99B04-332F-1640-8C38-19B550067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84" y="5621815"/>
            <a:ext cx="1026984" cy="102698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B2B9915-F5F6-7D46-9ABB-E9C360F70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5" y="5776332"/>
            <a:ext cx="3378151" cy="337815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91BD0E0-6849-A145-81A3-1D9B8E891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47" y="93054"/>
            <a:ext cx="4012761" cy="40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53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589037" y="899893"/>
            <a:ext cx="7218323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Yuletide</a:t>
            </a:r>
            <a:endParaRPr sz="138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473332" y="5095176"/>
            <a:ext cx="12346080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eve</a:t>
            </a:r>
            <a:endParaRPr sz="19900" dirty="0">
              <a:latin typeface="Gill Sans MT" panose="020B050202010402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DE8EF-141C-6449-9515-BB4A23B01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51" y="620893"/>
            <a:ext cx="3267649" cy="326764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671BBCA-A78D-0E4F-AF11-8A717BE38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36" y="5660223"/>
            <a:ext cx="3143441" cy="314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04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3270853" y="3085008"/>
            <a:ext cx="105637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gift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2428481" y="3993661"/>
            <a:ext cx="274113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midnight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2894152" y="4843260"/>
            <a:ext cx="180979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peace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2959873" y="5769060"/>
            <a:ext cx="167834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tinsel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2772324" y="6639612"/>
            <a:ext cx="205344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bauble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8350524" y="3961911"/>
            <a:ext cx="173124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lavish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7898882" y="5750010"/>
            <a:ext cx="244458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yuletide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7427200" y="3065958"/>
            <a:ext cx="357790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anticipation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7860014" y="4824210"/>
            <a:ext cx="271228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nostalgia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8618625" y="6639611"/>
            <a:ext cx="111569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eve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6032506" y="2274766"/>
            <a:ext cx="105637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gift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5190137" y="3183419"/>
            <a:ext cx="274113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midnight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655804" y="4033018"/>
            <a:ext cx="180979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peace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5721527" y="4958818"/>
            <a:ext cx="167834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tinsel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533979" y="5829370"/>
            <a:ext cx="205344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bauble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5695079" y="3418118"/>
            <a:ext cx="173124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lavish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5243436" y="5206217"/>
            <a:ext cx="244458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yuletide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4771755" y="2522165"/>
            <a:ext cx="357790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anticipation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5204565" y="4280417"/>
            <a:ext cx="271228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nostalgia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5963180" y="6095818"/>
            <a:ext cx="111569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eve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406406" y="1309202"/>
            <a:ext cx="120545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gift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56307" y="3944500"/>
            <a:ext cx="542610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A gift is something that you give someone as a present.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55619" y="6064729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Mrs Rasul gave every child a book as a </a:t>
            </a:r>
            <a:r>
              <a:rPr lang="en-GB" sz="4000" b="1" dirty="0">
                <a:latin typeface="Gill Sans MT" panose="020B0502020104020203" pitchFamily="34" charset="77"/>
              </a:rPr>
              <a:t>gift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gift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98064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present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shift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birthday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offering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lift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Christmas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647980"/>
              </p:ext>
            </p:extLst>
          </p:nvPr>
        </p:nvGraphicFramePr>
        <p:xfrm>
          <a:off x="-1" y="7001380"/>
          <a:ext cx="1294407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46311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secret gift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gift wrapped 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DA852A1-4227-BF4C-982E-D8925BF92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68" y="2640550"/>
            <a:ext cx="3295428" cy="32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396512" y="1309202"/>
            <a:ext cx="322524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midnight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83321" y="3816976"/>
            <a:ext cx="5743323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400" dirty="0">
                <a:latin typeface="Gill Sans MT" panose="020B0502020104020203" pitchFamily="34" charset="77"/>
              </a:rPr>
              <a:t>Midnight is twelve o'clock in the middle of the night.</a:t>
            </a:r>
            <a:endParaRPr sz="44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It was 11:59pm. One minute until </a:t>
            </a:r>
            <a:r>
              <a:rPr lang="en-GB" sz="4000" b="1" dirty="0">
                <a:latin typeface="Gill Sans MT" panose="020B0502020104020203" pitchFamily="34" charset="77"/>
              </a:rPr>
              <a:t>midnight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mid-night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66706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flight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1293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just before midnight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midnight was coming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B8CDED3-AC1A-7E46-B840-5A25553C2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78" y="3351365"/>
            <a:ext cx="2533427" cy="253342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34211BA-5FE6-FC46-B168-9D8CFEF81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128" y="2329462"/>
            <a:ext cx="3347875" cy="33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15881" y="1309202"/>
            <a:ext cx="218649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peace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936243" y="3734316"/>
            <a:ext cx="626744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have a feeling of peace, you feel contented and calm and not at all worried. You can also say that you are at peace.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5406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Mr Smith relaxed in his chair and felt at </a:t>
            </a:r>
            <a:r>
              <a:rPr lang="en-GB" sz="4000" b="1" dirty="0">
                <a:latin typeface="Gill Sans MT" panose="020B0502020104020203" pitchFamily="34" charset="77"/>
              </a:rPr>
              <a:t>peace</a:t>
            </a:r>
            <a:r>
              <a:rPr lang="en-GB" sz="4000" dirty="0">
                <a:latin typeface="Gill Sans MT" panose="020B0502020104020203" pitchFamily="34" charset="77"/>
              </a:rPr>
              <a:t>. 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peace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32925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calm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noise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police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relaxed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irritation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cease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calm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5025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Ah…peace at 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it was peaceful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83F79C1-43D6-974E-A0B3-B34A647DF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87" y="2473427"/>
            <a:ext cx="3519495" cy="35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00038" y="1309202"/>
            <a:ext cx="201818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tinsel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5049" y="3778336"/>
            <a:ext cx="6441731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Tinsel consists of small strips of shiny paper attached to long pieces of thread. People use tinsel as a decoration at Christmas.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</a:t>
            </a:r>
            <a:r>
              <a:rPr lang="en-GB" sz="4000" b="1" dirty="0">
                <a:latin typeface="Gill Sans MT" panose="020B0502020104020203" pitchFamily="34" charset="77"/>
              </a:rPr>
              <a:t>tinsel</a:t>
            </a:r>
            <a:r>
              <a:rPr lang="en-GB" sz="4000" dirty="0">
                <a:latin typeface="Gill Sans MT" panose="020B0502020104020203" pitchFamily="34" charset="77"/>
              </a:rPr>
              <a:t> was wrapped around the tree.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tin-</a:t>
            </a:r>
            <a:r>
              <a:rPr lang="en-GB" dirty="0" err="1">
                <a:latin typeface="Gill Sans MT" panose="020B0502020104020203" pitchFamily="34" charset="77"/>
              </a:rPr>
              <a:t>sel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86601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spangle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tree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glitter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angel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5914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sparkling tinsel was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covered in tinsel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668F57D-65CF-0F4F-91B3-BC023DA18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97" y="2443622"/>
            <a:ext cx="3536864" cy="35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79632" y="1309202"/>
            <a:ext cx="245900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bauble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51732" y="4106563"/>
            <a:ext cx="602030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 bauble is a small, cheap ornament or piece of jewellery, normally hung on a Christmas tree.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b="1" dirty="0">
                <a:latin typeface="Gill Sans MT" panose="020B0502020104020203" pitchFamily="34" charset="77"/>
              </a:rPr>
              <a:t>Baubles</a:t>
            </a:r>
            <a:r>
              <a:rPr lang="en-GB" sz="4000" dirty="0">
                <a:latin typeface="Gill Sans MT" panose="020B0502020104020203" pitchFamily="34" charset="77"/>
              </a:rPr>
              <a:t> of every colour were on the tree.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bau-ble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004115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ornament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tree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toy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decoration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588083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baubles hung from the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baubles of every size and shape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F577307-DDC8-C346-958E-FD3141671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17" y="2600892"/>
            <a:ext cx="3406293" cy="34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12925</TotalTime>
  <Words>867</Words>
  <Application>Microsoft Macintosh PowerPoint</Application>
  <PresentationFormat>Custom</PresentationFormat>
  <Paragraphs>270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157</cp:revision>
  <dcterms:modified xsi:type="dcterms:W3CDTF">2020-12-13T10:31:26Z</dcterms:modified>
</cp:coreProperties>
</file>