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2" r:id="rId4"/>
    <p:sldId id="281" r:id="rId5"/>
    <p:sldId id="271" r:id="rId6"/>
    <p:sldId id="273" r:id="rId7"/>
    <p:sldId id="274" r:id="rId8"/>
    <p:sldId id="275" r:id="rId9"/>
    <p:sldId id="276" r:id="rId10"/>
    <p:sldId id="272" r:id="rId11"/>
    <p:sldId id="277" r:id="rId12"/>
    <p:sldId id="278" r:id="rId13"/>
    <p:sldId id="279" r:id="rId14"/>
    <p:sldId id="280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5C0"/>
    <a:srgbClr val="00AEEE"/>
    <a:srgbClr val="C92405"/>
    <a:srgbClr val="DD2909"/>
    <a:srgbClr val="37D2EA"/>
    <a:srgbClr val="38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2"/>
    <p:restoredTop sz="94690"/>
  </p:normalViewPr>
  <p:slideViewPr>
    <p:cSldViewPr snapToGrid="0" snapToObjects="1">
      <p:cViewPr varScale="1">
        <p:scale>
          <a:sx n="70" d="100"/>
          <a:sy n="70" d="100"/>
        </p:scale>
        <p:origin x="13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306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604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952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497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561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229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277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8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812800" y="0"/>
            <a:ext cx="15232066" cy="1016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Word of the Day…"/>
          <p:cNvSpPr txBox="1"/>
          <p:nvPr/>
        </p:nvSpPr>
        <p:spPr>
          <a:xfrm>
            <a:off x="219430" y="152303"/>
            <a:ext cx="12565940" cy="318035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21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>
                <a:solidFill>
                  <a:srgbClr val="00AEEE"/>
                </a:solidFill>
                <a:latin typeface="Gill Sans MT" panose="020B0502020104020203" pitchFamily="34" charset="77"/>
              </a:rPr>
              <a:t>Word of the Day</a:t>
            </a:r>
          </a:p>
          <a:p>
            <a:pPr algn="r">
              <a:defRPr sz="7900" b="1">
                <a:solidFill>
                  <a:schemeClr val="accent6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GB" dirty="0">
                <a:solidFill>
                  <a:srgbClr val="0070C0"/>
                </a:solidFill>
                <a:latin typeface="Gill Sans MT" panose="020B0502020104020203" pitchFamily="34" charset="77"/>
              </a:rPr>
              <a:t>Autumn</a:t>
            </a:r>
            <a:r>
              <a:rPr dirty="0">
                <a:solidFill>
                  <a:srgbClr val="0070C0"/>
                </a:solidFill>
                <a:latin typeface="Gill Sans MT" panose="020B0502020104020203" pitchFamily="34" charset="77"/>
              </a:rPr>
              <a:t> Term 2020 </a:t>
            </a:r>
          </a:p>
        </p:txBody>
      </p:sp>
      <p:sp>
        <p:nvSpPr>
          <p:cNvPr id="121" name="'Words unlock the doors to a world of                                            understanding...'"/>
          <p:cNvSpPr txBox="1"/>
          <p:nvPr/>
        </p:nvSpPr>
        <p:spPr>
          <a:xfrm>
            <a:off x="3330609" y="9023736"/>
            <a:ext cx="918094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Bef>
                <a:spcPts val="4200"/>
              </a:spcBef>
              <a:defRPr sz="32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sz="2400" dirty="0">
                <a:latin typeface="Gill Sans MT" panose="020B0502020104020203" pitchFamily="34" charset="77"/>
              </a:rPr>
              <a:t>'</a:t>
            </a:r>
            <a:r>
              <a:rPr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Words unlock the doors to a world of</a:t>
            </a:r>
            <a:r>
              <a:rPr lang="en-GB"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understanding...'</a:t>
            </a:r>
          </a:p>
        </p:txBody>
      </p:sp>
      <p:sp>
        <p:nvSpPr>
          <p:cNvPr id="122" name="Week 11 - 29th June 2020"/>
          <p:cNvSpPr txBox="1"/>
          <p:nvPr/>
        </p:nvSpPr>
        <p:spPr>
          <a:xfrm>
            <a:off x="5320717" y="3226831"/>
            <a:ext cx="6747040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Week </a:t>
            </a:r>
            <a:r>
              <a:rPr lang="en-GB" dirty="0">
                <a:latin typeface="Gill Sans MT" panose="020B0502020104020203" pitchFamily="34" charset="77"/>
              </a:rPr>
              <a:t>6</a:t>
            </a:r>
            <a:r>
              <a:rPr dirty="0">
                <a:latin typeface="Gill Sans MT" panose="020B0502020104020203" pitchFamily="34" charset="77"/>
              </a:rPr>
              <a:t> </a:t>
            </a:r>
            <a:r>
              <a:rPr lang="en-GB" dirty="0">
                <a:latin typeface="Gill Sans MT" panose="020B0502020104020203" pitchFamily="34" charset="77"/>
              </a:rPr>
              <a:t>–</a:t>
            </a:r>
            <a:r>
              <a:rPr dirty="0">
                <a:latin typeface="Gill Sans MT" panose="020B0502020104020203" pitchFamily="34" charset="77"/>
              </a:rPr>
              <a:t> </a:t>
            </a:r>
            <a:r>
              <a:rPr lang="en-GB" dirty="0">
                <a:latin typeface="Gill Sans MT" panose="020B0502020104020203" pitchFamily="34" charset="77"/>
              </a:rPr>
              <a:t>5</a:t>
            </a:r>
            <a:r>
              <a:rPr lang="en-GB" baseline="30000" dirty="0">
                <a:latin typeface="Gill Sans MT" panose="020B0502020104020203" pitchFamily="34" charset="77"/>
              </a:rPr>
              <a:t>th</a:t>
            </a:r>
            <a:r>
              <a:rPr lang="en-GB" dirty="0">
                <a:latin typeface="Gill Sans MT" panose="020B0502020104020203" pitchFamily="34" charset="77"/>
              </a:rPr>
              <a:t> October</a:t>
            </a:r>
            <a:r>
              <a:rPr dirty="0">
                <a:latin typeface="Gill Sans MT" panose="020B0502020104020203" pitchFamily="34" charset="77"/>
              </a:rPr>
              <a:t> 2020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3E7B5B-BA83-1A40-88CA-41B9CA3846FC}"/>
              </a:ext>
            </a:extLst>
          </p:cNvPr>
          <p:cNvGrpSpPr/>
          <p:nvPr/>
        </p:nvGrpSpPr>
        <p:grpSpPr>
          <a:xfrm>
            <a:off x="-8276819" y="-164678"/>
            <a:ext cx="10029965" cy="15256120"/>
            <a:chOff x="-8642579" y="-164678"/>
            <a:chExt cx="10029965" cy="152561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60EA16-1FF2-7A41-9FFE-93201C894C8C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CF7BC9-F256-484E-B2A3-20A683E99FCB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0E0A381E-E771-9A42-828B-936CC63247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9" t="20868" r="34222" b="19852"/>
          <a:stretch/>
        </p:blipFill>
        <p:spPr>
          <a:xfrm>
            <a:off x="194597" y="3889160"/>
            <a:ext cx="4115970" cy="586444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C5B04C-98BD-014B-B30E-83A1C31AF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5871">
            <a:off x="4454292" y="4450311"/>
            <a:ext cx="3513462" cy="2629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5F1DE71-708C-0147-917C-C5B1D4D208D4}"/>
              </a:ext>
            </a:extLst>
          </p:cNvPr>
          <p:cNvGrpSpPr/>
          <p:nvPr/>
        </p:nvGrpSpPr>
        <p:grpSpPr>
          <a:xfrm>
            <a:off x="11561091" y="3182930"/>
            <a:ext cx="8917924" cy="15439250"/>
            <a:chOff x="11782763" y="-862597"/>
            <a:chExt cx="8917924" cy="1543925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99AD46-A23A-0743-A5AD-1B4A4E4B67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53B4510-4E14-6043-BDB0-C5DAFE276E0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C0D784-5EA2-6841-BB18-6B704A0BBD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752">
            <a:off x="6517535" y="6383473"/>
            <a:ext cx="3213149" cy="2403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679589-8404-E543-896F-014067FE9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2618">
            <a:off x="8719809" y="4398356"/>
            <a:ext cx="3138499" cy="2353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4776144" y="1309202"/>
            <a:ext cx="4465966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monstrosity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79126" y="4085170"/>
            <a:ext cx="5507633" cy="182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2800" dirty="0">
                <a:latin typeface="Gill Sans MT" panose="020B0502020104020203" pitchFamily="34" charset="77"/>
              </a:rPr>
              <a:t>If you describe something, especially something large, as a monstrosity, you mean that you think it is extremely ugly.</a:t>
            </a:r>
            <a:endParaRPr sz="28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new school uniform was a </a:t>
            </a:r>
            <a:r>
              <a:rPr lang="en-GB" sz="4000" b="1" dirty="0">
                <a:latin typeface="Gill Sans MT" panose="020B0502020104020203" pitchFamily="34" charset="77"/>
              </a:rPr>
              <a:t>monstrosity</a:t>
            </a:r>
            <a:r>
              <a:rPr lang="en-GB" sz="4000" dirty="0">
                <a:latin typeface="Gill Sans MT" panose="020B0502020104020203" pitchFamily="34" charset="77"/>
              </a:rPr>
              <a:t>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mon-</a:t>
            </a:r>
            <a:r>
              <a:rPr lang="en-GB" dirty="0" err="1">
                <a:latin typeface="Gill Sans MT" panose="020B0502020104020203" pitchFamily="34" charset="77"/>
              </a:rPr>
              <a:t>stros</a:t>
            </a:r>
            <a:r>
              <a:rPr lang="en-GB" dirty="0">
                <a:latin typeface="Gill Sans MT" panose="020B0502020104020203" pitchFamily="34" charset="77"/>
              </a:rPr>
              <a:t>-</a:t>
            </a:r>
            <a:r>
              <a:rPr lang="en-GB" dirty="0" err="1">
                <a:latin typeface="Gill Sans MT" panose="020B0502020104020203" pitchFamily="34" charset="77"/>
              </a:rPr>
              <a:t>i</a:t>
            </a:r>
            <a:r>
              <a:rPr lang="en-GB" dirty="0">
                <a:latin typeface="Gill Sans MT" panose="020B0502020104020203" pitchFamily="34" charset="77"/>
              </a:rPr>
              <a:t>-ty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484507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7751693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eyesore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curiosity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monster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freak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velocity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sight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431351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such a monstrosity to see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what a monstrosity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CD0BAA3-B6E3-C849-BF3A-9C05F1ED21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087" y="2965718"/>
            <a:ext cx="3081701" cy="308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4954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808477" y="1309202"/>
            <a:ext cx="2401298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scarce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13861" y="4313788"/>
            <a:ext cx="5888539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If something is scarce, there is not enough of it.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27810" y="6243020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Glue sticks had become </a:t>
            </a:r>
            <a:r>
              <a:rPr lang="en-GB" sz="4000" b="1" dirty="0">
                <a:latin typeface="Gill Sans MT" panose="020B0502020104020203" pitchFamily="34" charset="77"/>
              </a:rPr>
              <a:t>scarce</a:t>
            </a:r>
            <a:r>
              <a:rPr lang="en-GB" sz="4000" dirty="0">
                <a:latin typeface="Gill Sans MT" panose="020B0502020104020203" pitchFamily="34" charset="77"/>
              </a:rPr>
              <a:t> in the year 4 class.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scarce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435071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had become scarce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were now scarce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538920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655998878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sparse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plentiful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ly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food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meagre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clothing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0021D5D-307A-0E4B-A498-C3EF89864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302" y="2715086"/>
            <a:ext cx="3334652" cy="333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7497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746763" y="1309202"/>
            <a:ext cx="2524730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barren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58520" y="3957093"/>
            <a:ext cx="6233380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If you describe a room or a place as barren, you do not like it because it has almost no furniture or other objects in it.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hall was </a:t>
            </a:r>
            <a:r>
              <a:rPr lang="en-GB" sz="4000" b="1" dirty="0">
                <a:latin typeface="Gill Sans MT" panose="020B0502020104020203" pitchFamily="34" charset="77"/>
              </a:rPr>
              <a:t>barren</a:t>
            </a:r>
            <a:r>
              <a:rPr lang="en-GB" sz="4000" dirty="0">
                <a:latin typeface="Gill Sans MT" panose="020B0502020104020203" pitchFamily="34" charset="77"/>
              </a:rPr>
              <a:t>, all the equipment had been removed.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bar-ren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419683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barren and silent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barren, empty and eerie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415707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445892699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desert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fertile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room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waste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productive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land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B3662E7-AA07-F64A-B90A-2416C5C5A5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60" y="2479499"/>
            <a:ext cx="3358107" cy="335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024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186514" y="1309202"/>
            <a:ext cx="3645230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miscreant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902460" y="3994507"/>
            <a:ext cx="5507633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A miscreant is someone who has done something illegal or behaved badly.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character in the book was a </a:t>
            </a:r>
            <a:r>
              <a:rPr lang="en-GB" sz="4000" b="1" dirty="0">
                <a:latin typeface="Gill Sans MT" panose="020B0502020104020203" pitchFamily="34" charset="77"/>
              </a:rPr>
              <a:t>miscreant</a:t>
            </a:r>
            <a:r>
              <a:rPr lang="en-GB" sz="4000" dirty="0">
                <a:latin typeface="Gill Sans MT" panose="020B0502020104020203" pitchFamily="34" charset="77"/>
              </a:rPr>
              <a:t>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mis-</a:t>
            </a:r>
            <a:r>
              <a:rPr lang="en-GB" dirty="0" err="1">
                <a:latin typeface="Gill Sans MT" panose="020B0502020104020203" pitchFamily="34" charset="77"/>
              </a:rPr>
              <a:t>cre</a:t>
            </a:r>
            <a:r>
              <a:rPr lang="en-GB" dirty="0">
                <a:latin typeface="Gill Sans MT" panose="020B0502020104020203" pitchFamily="34" charset="77"/>
              </a:rPr>
              <a:t>-ant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374832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 foul miscreant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 vile miscreant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794186"/>
              </p:ext>
            </p:extLst>
          </p:nvPr>
        </p:nvGraphicFramePr>
        <p:xfrm>
          <a:off x="5112" y="7748437"/>
          <a:ext cx="1252097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121218">
                  <a:extLst>
                    <a:ext uri="{9D8B030D-6E8A-4147-A177-3AD203B41FA5}">
                      <a16:colId xmlns:a16="http://schemas.microsoft.com/office/drawing/2014/main" val="3331088901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rascal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crime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villain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behaviour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AAA222E-CC91-1F4B-8022-1B886E13F1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08" y="2572365"/>
            <a:ext cx="3329332" cy="332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6779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463040" y="1309202"/>
            <a:ext cx="3092193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obscene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97527" y="3913722"/>
            <a:ext cx="6068422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If you describe something as obscene, you disapprove of it very strongly and consider it to be terribly wrong.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behaviour of the children had been </a:t>
            </a:r>
            <a:r>
              <a:rPr lang="en-GB" sz="4000" b="1" dirty="0">
                <a:latin typeface="Gill Sans MT" panose="020B0502020104020203" pitchFamily="34" charset="77"/>
              </a:rPr>
              <a:t>obscene</a:t>
            </a:r>
            <a:r>
              <a:rPr lang="en-GB" sz="4000" dirty="0">
                <a:latin typeface="Gill Sans MT" panose="020B0502020104020203" pitchFamily="34" charset="77"/>
              </a:rPr>
              <a:t>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 err="1">
                <a:latin typeface="Gill Sans MT" panose="020B0502020104020203" pitchFamily="34" charset="77"/>
              </a:rPr>
              <a:t>ob</a:t>
            </a:r>
            <a:r>
              <a:rPr lang="en-GB" dirty="0">
                <a:latin typeface="Gill Sans MT" panose="020B0502020104020203" pitchFamily="34" charset="77"/>
              </a:rPr>
              <a:t>-scene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854024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shockingly obscene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obscene, yet required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107319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334831431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vile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ly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between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behaviour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outrageous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decent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machine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rude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841E815-8F34-004E-A7E5-8182FF2B8D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928" y="2376668"/>
            <a:ext cx="3806560" cy="380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1830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279542" y="368756"/>
            <a:ext cx="12445716" cy="157992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96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This Week's Words</a:t>
            </a:r>
          </a:p>
        </p:txBody>
      </p:sp>
      <p:sp>
        <p:nvSpPr>
          <p:cNvPr id="132" name="Grasshopper"/>
          <p:cNvSpPr txBox="1"/>
          <p:nvPr/>
        </p:nvSpPr>
        <p:spPr>
          <a:xfrm>
            <a:off x="1424395" y="1991291"/>
            <a:ext cx="4749274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solidFill>
                  <a:srgbClr val="00AEEE"/>
                </a:solidFill>
              </a:rPr>
              <a:t>Grasshopper</a:t>
            </a:r>
          </a:p>
        </p:txBody>
      </p:sp>
      <p:sp>
        <p:nvSpPr>
          <p:cNvPr id="133" name="tear"/>
          <p:cNvSpPr txBox="1"/>
          <p:nvPr/>
        </p:nvSpPr>
        <p:spPr>
          <a:xfrm>
            <a:off x="3037609" y="3085008"/>
            <a:ext cx="1522854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tired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4" name="office"/>
          <p:cNvSpPr txBox="1"/>
          <p:nvPr/>
        </p:nvSpPr>
        <p:spPr>
          <a:xfrm>
            <a:off x="2389198" y="3993661"/>
            <a:ext cx="281968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surprised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5" name="spare"/>
          <p:cNvSpPr txBox="1"/>
          <p:nvPr/>
        </p:nvSpPr>
        <p:spPr>
          <a:xfrm>
            <a:off x="2713003" y="4843260"/>
            <a:ext cx="2172069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hunger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6" name="chipped"/>
          <p:cNvSpPr txBox="1"/>
          <p:nvPr/>
        </p:nvSpPr>
        <p:spPr>
          <a:xfrm>
            <a:off x="2879716" y="5769060"/>
            <a:ext cx="1838645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bored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7" name="lift"/>
          <p:cNvSpPr txBox="1"/>
          <p:nvPr/>
        </p:nvSpPr>
        <p:spPr>
          <a:xfrm>
            <a:off x="2730637" y="6639612"/>
            <a:ext cx="213680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disgust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8" name="mutter"/>
          <p:cNvSpPr txBox="1"/>
          <p:nvPr/>
        </p:nvSpPr>
        <p:spPr>
          <a:xfrm>
            <a:off x="8235901" y="3961911"/>
            <a:ext cx="196047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scarce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9" name="unveil"/>
          <p:cNvSpPr txBox="1"/>
          <p:nvPr/>
        </p:nvSpPr>
        <p:spPr>
          <a:xfrm>
            <a:off x="7600706" y="5750010"/>
            <a:ext cx="304089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miscreant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40" name="tolerate"/>
          <p:cNvSpPr txBox="1"/>
          <p:nvPr/>
        </p:nvSpPr>
        <p:spPr>
          <a:xfrm>
            <a:off x="7397532" y="3065958"/>
            <a:ext cx="3637214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monstrosity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1" name="fixation"/>
          <p:cNvSpPr txBox="1"/>
          <p:nvPr/>
        </p:nvSpPr>
        <p:spPr>
          <a:xfrm>
            <a:off x="8175790" y="4824210"/>
            <a:ext cx="2080699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barren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3" name="Shinobi"/>
          <p:cNvSpPr txBox="1"/>
          <p:nvPr/>
        </p:nvSpPr>
        <p:spPr>
          <a:xfrm>
            <a:off x="7805173" y="1948676"/>
            <a:ext cx="2797241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solidFill>
                  <a:srgbClr val="00AEEE"/>
                </a:solidFill>
              </a:rPr>
              <a:t>Shinobi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25C565A-0887-F647-81E8-E14EE96C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7140190"/>
            <a:ext cx="3124200" cy="2387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3" name="unveil">
            <a:extLst>
              <a:ext uri="{FF2B5EF4-FFF2-40B4-BE49-F238E27FC236}">
                <a16:creationId xmlns:a16="http://schemas.microsoft.com/office/drawing/2014/main" id="{3DFB6E10-D309-C545-A6B1-2341096960A8}"/>
              </a:ext>
            </a:extLst>
          </p:cNvPr>
          <p:cNvSpPr txBox="1"/>
          <p:nvPr/>
        </p:nvSpPr>
        <p:spPr>
          <a:xfrm>
            <a:off x="7934130" y="6639611"/>
            <a:ext cx="248465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obscene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472709" y="430311"/>
            <a:ext cx="12059391" cy="145680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88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Grasshopper (Tier 1)</a:t>
            </a:r>
            <a:endParaRPr sz="8800" b="1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dist="38100" algn="l" rotWithShape="0">
                  <a:schemeClr val="bg1"/>
                </a:outerShdw>
              </a:effectLst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3" name="tear"/>
          <p:cNvSpPr txBox="1"/>
          <p:nvPr/>
        </p:nvSpPr>
        <p:spPr>
          <a:xfrm>
            <a:off x="5799262" y="2274766"/>
            <a:ext cx="1522854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tired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4" name="office"/>
          <p:cNvSpPr txBox="1"/>
          <p:nvPr/>
        </p:nvSpPr>
        <p:spPr>
          <a:xfrm>
            <a:off x="5150853" y="3183419"/>
            <a:ext cx="281968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surprised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5" name="spare"/>
          <p:cNvSpPr txBox="1"/>
          <p:nvPr/>
        </p:nvSpPr>
        <p:spPr>
          <a:xfrm>
            <a:off x="5474657" y="4033018"/>
            <a:ext cx="2172069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hunger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6" name="chipped"/>
          <p:cNvSpPr txBox="1"/>
          <p:nvPr/>
        </p:nvSpPr>
        <p:spPr>
          <a:xfrm>
            <a:off x="5641370" y="4958818"/>
            <a:ext cx="1838645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bored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7" name="lift"/>
          <p:cNvSpPr txBox="1"/>
          <p:nvPr/>
        </p:nvSpPr>
        <p:spPr>
          <a:xfrm>
            <a:off x="5492292" y="5829370"/>
            <a:ext cx="213680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disgust</a:t>
            </a:r>
            <a:endParaRPr dirty="0">
              <a:latin typeface="Gill Sans MT" panose="020B0502020104020203" pitchFamily="34" charset="77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25C565A-0887-F647-81E8-E14EE96C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1" y="7184741"/>
            <a:ext cx="3124200" cy="2387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411033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1407262" y="368756"/>
            <a:ext cx="10190290" cy="157992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96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Shinobi (Tier 2)</a:t>
            </a:r>
            <a:endParaRPr sz="9600" b="1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dist="38100" algn="l" rotWithShape="0">
                  <a:schemeClr val="bg1"/>
                </a:outerShdw>
              </a:effectLst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8" name="mutter"/>
          <p:cNvSpPr txBox="1"/>
          <p:nvPr/>
        </p:nvSpPr>
        <p:spPr>
          <a:xfrm>
            <a:off x="5580456" y="3418118"/>
            <a:ext cx="1960473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scarce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9" name="unveil"/>
          <p:cNvSpPr txBox="1"/>
          <p:nvPr/>
        </p:nvSpPr>
        <p:spPr>
          <a:xfrm>
            <a:off x="4945261" y="5206217"/>
            <a:ext cx="3040897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miscreant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40" name="tolerate"/>
          <p:cNvSpPr txBox="1"/>
          <p:nvPr/>
        </p:nvSpPr>
        <p:spPr>
          <a:xfrm>
            <a:off x="4742087" y="2522165"/>
            <a:ext cx="3637214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monstrosity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1" name="fixation"/>
          <p:cNvSpPr txBox="1"/>
          <p:nvPr/>
        </p:nvSpPr>
        <p:spPr>
          <a:xfrm>
            <a:off x="5520343" y="4280417"/>
            <a:ext cx="2080699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barren</a:t>
            </a:r>
            <a:endParaRPr dirty="0">
              <a:latin typeface="Gill Sans MT" panose="020B0502020104020203" pitchFamily="34" charset="77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3" name="unveil">
            <a:extLst>
              <a:ext uri="{FF2B5EF4-FFF2-40B4-BE49-F238E27FC236}">
                <a16:creationId xmlns:a16="http://schemas.microsoft.com/office/drawing/2014/main" id="{3DFB6E10-D309-C545-A6B1-2341096960A8}"/>
              </a:ext>
            </a:extLst>
          </p:cNvPr>
          <p:cNvSpPr txBox="1"/>
          <p:nvPr/>
        </p:nvSpPr>
        <p:spPr>
          <a:xfrm>
            <a:off x="5278685" y="6095818"/>
            <a:ext cx="248465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obscene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12CD5A4C-BE25-E144-93E5-DE9DD9D80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1" y="7184741"/>
            <a:ext cx="31242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0878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088999" y="1309202"/>
            <a:ext cx="1840247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tired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652718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4219801"/>
            <a:ext cx="5507633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If you are tired, you feel that you want to rest or sleep.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55619" y="5928781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Tony looked </a:t>
            </a:r>
            <a:r>
              <a:rPr lang="en-GB" sz="4000" b="1" dirty="0">
                <a:latin typeface="Gill Sans MT" panose="020B0502020104020203" pitchFamily="34" charset="77"/>
              </a:rPr>
              <a:t>tired</a:t>
            </a:r>
            <a:r>
              <a:rPr lang="en-GB" sz="4000" dirty="0">
                <a:latin typeface="Gill Sans MT" panose="020B0502020104020203" pitchFamily="34" charset="77"/>
              </a:rPr>
              <a:t> and needed a rest or a sleep.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tired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83991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weary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fresh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fired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sleep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worn out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wired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rest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101043"/>
              </p:ext>
            </p:extLst>
          </p:nvPr>
        </p:nvGraphicFramePr>
        <p:xfrm>
          <a:off x="-1" y="7001380"/>
          <a:ext cx="12944070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463110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extremely tired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tired of it all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7FD6D56-0441-CC42-AE5C-BA5C01D66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416" y="2618192"/>
            <a:ext cx="3159480" cy="315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3423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266662" y="1309202"/>
            <a:ext cx="348492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surprised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3788914"/>
            <a:ext cx="5507633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If you are surprised at something, you have a feeling of surprise, because it is unexpected or unusual.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Everyone was </a:t>
            </a:r>
            <a:r>
              <a:rPr lang="en-GB" sz="4000" b="1" dirty="0">
                <a:latin typeface="Gill Sans MT" panose="020B0502020104020203" pitchFamily="34" charset="77"/>
              </a:rPr>
              <a:t>surprised</a:t>
            </a:r>
            <a:r>
              <a:rPr lang="en-GB" sz="4000" dirty="0">
                <a:latin typeface="Gill Sans MT" panose="020B0502020104020203" pitchFamily="34" charset="77"/>
              </a:rPr>
              <a:t> when the head teacher came in.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sur-prised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059273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astonished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unsurprising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sized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face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shocked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advised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look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033775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very surprised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surprised and shocked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BDAB193-C347-AF42-9DD7-2A886696D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789" y="2329525"/>
            <a:ext cx="3892736" cy="389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2847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700270" y="1309202"/>
            <a:ext cx="2617704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hunger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859323" y="3873275"/>
            <a:ext cx="5266837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Hunger is the feeling of weakness or discomfort that you get when you need something to eat.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Everyone was </a:t>
            </a:r>
            <a:r>
              <a:rPr lang="en-GB" sz="4000" b="1" dirty="0">
                <a:latin typeface="Gill Sans MT" panose="020B0502020104020203" pitchFamily="34" charset="77"/>
              </a:rPr>
              <a:t>hungry</a:t>
            </a:r>
            <a:r>
              <a:rPr lang="en-GB" sz="4000" dirty="0">
                <a:latin typeface="Gill Sans MT" panose="020B0502020104020203" pitchFamily="34" charset="77"/>
              </a:rPr>
              <a:t> and ready for lunch.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 err="1">
                <a:latin typeface="Gill Sans MT" panose="020B0502020104020203" pitchFamily="34" charset="77"/>
              </a:rPr>
              <a:t>hun</a:t>
            </a:r>
            <a:r>
              <a:rPr lang="en-GB" dirty="0">
                <a:latin typeface="Gill Sans MT" panose="020B0502020104020203" pitchFamily="34" charset="77"/>
              </a:rPr>
              <a:t>-ger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583822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famine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younger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thirst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food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769007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hungry and thirsty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full of hunger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71962E5-E83C-1148-99B5-B8EDA823F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346" y="2409674"/>
            <a:ext cx="3552195" cy="355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5605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864578" y="1309202"/>
            <a:ext cx="228908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bored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3788914"/>
            <a:ext cx="5507633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If you are bored, you feel tired and impatient because you have lost interest in something or because you have nothing to do.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Hamza was </a:t>
            </a:r>
            <a:r>
              <a:rPr lang="en-GB" sz="4000" b="1" dirty="0">
                <a:latin typeface="Gill Sans MT" panose="020B0502020104020203" pitchFamily="34" charset="77"/>
              </a:rPr>
              <a:t>bored</a:t>
            </a:r>
            <a:r>
              <a:rPr lang="en-GB" sz="4000" dirty="0">
                <a:latin typeface="Gill Sans MT" panose="020B0502020104020203" pitchFamily="34" charset="77"/>
              </a:rPr>
              <a:t> at home and wanted to go to school.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bored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853800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tedious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interest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sword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fun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snored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tired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745072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just bored of it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bored, sick and tired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4E35E92-A42E-2B4D-B0BF-4A713909B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19" y="2650821"/>
            <a:ext cx="3498353" cy="349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5014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721112" y="1309202"/>
            <a:ext cx="2576026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disgust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(noun)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4276952"/>
            <a:ext cx="5507633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Disgust is a feeling of very strong dislike or disapproval.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Zang felt </a:t>
            </a:r>
            <a:r>
              <a:rPr lang="en-GB" sz="4000" b="1" dirty="0">
                <a:latin typeface="Gill Sans MT" panose="020B0502020104020203" pitchFamily="34" charset="77"/>
              </a:rPr>
              <a:t>disgust</a:t>
            </a:r>
            <a:r>
              <a:rPr lang="en-GB" sz="4000" dirty="0">
                <a:latin typeface="Gill Sans MT" panose="020B0502020104020203" pitchFamily="34" charset="77"/>
              </a:rPr>
              <a:t> when he saw all the wasted food.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dis-gust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474748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loath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relish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just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feeling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trust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food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247674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 disgusting taste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disgusting to see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FF975E2-32E7-0C4A-980F-D719D05D2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939" y="2476315"/>
            <a:ext cx="3577968" cy="357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63813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10609</TotalTime>
  <Words>847</Words>
  <Application>Microsoft Macintosh PowerPoint</Application>
  <PresentationFormat>Custom</PresentationFormat>
  <Paragraphs>265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Gill Sans</vt:lpstr>
      <vt:lpstr>Gill Sans MT</vt:lpstr>
      <vt:lpstr>Gill Sans SemiBold</vt:lpstr>
      <vt:lpstr>Helvetica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Andrew Jennings</cp:lastModifiedBy>
  <cp:revision>67</cp:revision>
  <dcterms:modified xsi:type="dcterms:W3CDTF">2020-10-03T13:52:28Z</dcterms:modified>
</cp:coreProperties>
</file>