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cabularyninja@yahoo.com" initials="v" lastIdx="1" clrIdx="0">
    <p:extLst>
      <p:ext uri="{19B8F6BF-5375-455C-9EA6-DF929625EA0E}">
        <p15:presenceInfo xmlns:p15="http://schemas.microsoft.com/office/powerpoint/2012/main" userId="2fa6320d1b3feb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6"/>
    <p:restoredTop sz="94657"/>
  </p:normalViewPr>
  <p:slideViewPr>
    <p:cSldViewPr snapToGrid="0" snapToObjects="1">
      <p:cViewPr varScale="1">
        <p:scale>
          <a:sx n="49" d="100"/>
          <a:sy n="49" d="100"/>
        </p:scale>
        <p:origin x="21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0AC7-5F75-5540-A613-91DA69DEB59A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24CF-DEC8-CC4A-A654-D894121BE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8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0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2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8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8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7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1B88-E07E-FF42-BF97-3978ED562A3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45D4-2D4A-4844-A1C1-31B56C41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xmlns="" id="{33524828-7CBA-A147-8971-0490D670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1"/>
          <a:stretch/>
        </p:blipFill>
        <p:spPr>
          <a:xfrm>
            <a:off x="-1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243EF1-F3D7-204A-81E9-BE548CCE95FA}"/>
              </a:ext>
            </a:extLst>
          </p:cNvPr>
          <p:cNvSpPr txBox="1"/>
          <p:nvPr/>
        </p:nvSpPr>
        <p:spPr>
          <a:xfrm>
            <a:off x="621179" y="354563"/>
            <a:ext cx="5615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VoCABULARY</a:t>
            </a:r>
            <a:r>
              <a:rPr lang="en-GB" sz="44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 NINJA</a:t>
            </a:r>
          </a:p>
          <a:p>
            <a:pPr algn="ctr"/>
            <a:r>
              <a:rPr lang="en-GB" sz="36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WHOLE SCHOOL SPELLING </a:t>
            </a:r>
          </a:p>
          <a:p>
            <a:pPr algn="ctr"/>
            <a:r>
              <a:rPr lang="en-GB" sz="3600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2DBD17-F446-2044-8C7E-B326AA9B9C28}"/>
              </a:ext>
            </a:extLst>
          </p:cNvPr>
          <p:cNvSpPr txBox="1"/>
          <p:nvPr/>
        </p:nvSpPr>
        <p:spPr>
          <a:xfrm>
            <a:off x="266574" y="2447344"/>
            <a:ext cx="6324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" panose="020B0502020104020203" pitchFamily="34" charset="-79"/>
                <a:ea typeface="STHupo" panose="02010800040101010101" pitchFamily="2" charset="-122"/>
                <a:cs typeface="Gill Sans" panose="020B0502020104020203"/>
              </a:rPr>
              <a:t>Year </a:t>
            </a:r>
            <a:r>
              <a:rPr lang="en-GB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" panose="020B0502020104020203" pitchFamily="34" charset="-79"/>
                <a:ea typeface="STHupo" panose="02010800040101010101" pitchFamily="2" charset="-122"/>
                <a:cs typeface="Gill Sans" panose="020B0502020104020203"/>
              </a:rPr>
              <a:t>4</a:t>
            </a:r>
            <a:endParaRPr lang="en-GB" sz="6600" b="1" dirty="0" smtClean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Phosphate Inline" panose="02000506050000020004" pitchFamily="2" charset="77"/>
              <a:ea typeface="STHupo" panose="02010800040101010101" pitchFamily="2" charset="-122"/>
              <a:cs typeface="Gill Sans" panose="020B0502020104020203"/>
            </a:endParaRPr>
          </a:p>
          <a:p>
            <a:pPr algn="ctr"/>
            <a:r>
              <a:rPr lang="en-GB" sz="6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Phosphate Inline" panose="02000506050000020004" pitchFamily="2" charset="77"/>
                <a:ea typeface="STHupo" panose="02010800040101010101" pitchFamily="2" charset="-122"/>
                <a:cs typeface="Gill Sans" panose="020B0502020104020203"/>
              </a:rPr>
              <a:t>Overview</a:t>
            </a:r>
            <a:endParaRPr lang="en-GB" sz="6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" panose="020B0502020104020203" pitchFamily="34" charset="-79"/>
              <a:ea typeface="STHupo" panose="02010800040101010101" pitchFamily="2" charset="-122"/>
              <a:cs typeface="Gill Sans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1271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163" y="215789"/>
            <a:ext cx="326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 smtClean="0">
                <a:latin typeface="Phosphate Inline" panose="02000506050000020004" pitchFamily="2" charset="77"/>
                <a:cs typeface="Phosphate Inline" panose="02000506050000020004" pitchFamily="2" charset="77"/>
              </a:rPr>
              <a:t>YEAR </a:t>
            </a:r>
            <a:r>
              <a:rPr lang="en-GB" u="sng" dirty="0" smtClean="0">
                <a:latin typeface="Phosphate Inline" panose="02000506050000020004" pitchFamily="2" charset="77"/>
                <a:cs typeface="Phosphate Inline" panose="02000506050000020004" pitchFamily="2" charset="77"/>
              </a:rPr>
              <a:t>4 </a:t>
            </a:r>
            <a:r>
              <a:rPr lang="en-GB" u="sng" dirty="0" smtClean="0">
                <a:latin typeface="Phosphate Inline" panose="02000506050000020004" pitchFamily="2" charset="77"/>
                <a:cs typeface="Phosphate Inline" panose="02000506050000020004" pitchFamily="2" charset="77"/>
              </a:rPr>
              <a:t>- WHOLE </a:t>
            </a:r>
            <a:r>
              <a:rPr lang="en-GB" u="sng" dirty="0">
                <a:latin typeface="Phosphate Inline" panose="02000506050000020004" pitchFamily="2" charset="77"/>
                <a:cs typeface="Phosphate Inline" panose="02000506050000020004" pitchFamily="2" charset="77"/>
              </a:rPr>
              <a:t>SCHOOL SPELLING  SYSTEM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93196"/>
              </p:ext>
            </p:extLst>
          </p:nvPr>
        </p:nvGraphicFramePr>
        <p:xfrm>
          <a:off x="185718" y="636842"/>
          <a:ext cx="6486568" cy="8901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8519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0"/>
                        </a:rPr>
                        <a:t>Weeks </a:t>
                      </a:r>
                      <a:endParaRPr lang="en-GB" sz="10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806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Autumn 1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3. Revision</a:t>
                      </a:r>
                      <a:r>
                        <a:rPr lang="en-US" sz="900" baseline="0" dirty="0" smtClean="0">
                          <a:latin typeface="Gill Sans MT" panose="020B0502020104020203" pitchFamily="34" charset="0"/>
                        </a:rPr>
                        <a:t> of suffix </a:t>
                      </a:r>
                      <a:r>
                        <a:rPr lang="en-US" sz="900" i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sz="900" i="1" baseline="0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ly</a:t>
                      </a:r>
                      <a:r>
                        <a:rPr lang="en-US" sz="900" baseline="0" dirty="0" smtClean="0">
                          <a:latin typeface="Gill Sans MT" panose="020B0502020104020203" pitchFamily="34" charset="0"/>
                        </a:rPr>
                        <a:t>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4. The /ɪ/ sound spelt y elsewhere than at the end of words.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5. The /u/ sound spelt </a:t>
                      </a:r>
                      <a:r>
                        <a:rPr lang="en-US" sz="900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ou</a:t>
                      </a:r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6. Suffix </a:t>
                      </a: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ation</a:t>
                      </a:r>
                      <a:r>
                        <a:rPr lang="en-US" sz="900" dirty="0" smtClean="0">
                          <a:latin typeface="Gill Sans MT" panose="020B0502020104020203" pitchFamily="34" charset="0"/>
                        </a:rPr>
                        <a:t>. 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015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Autumn 2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  <a:cs typeface="Gill Sans" panose="020B0502020104020203"/>
                        </a:rPr>
                        <a:t>3. Prefixes and More Prefixes</a:t>
                      </a:r>
                    </a:p>
                    <a:p>
                      <a:pPr algn="ctr"/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in-</a:t>
                      </a:r>
                    </a:p>
                    <a:p>
                      <a:pPr algn="ctr"/>
                      <a:r>
                        <a:rPr lang="en-US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im</a:t>
                      </a: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</a:p>
                    <a:p>
                      <a:pPr algn="ctr"/>
                      <a:r>
                        <a:rPr lang="en-US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il</a:t>
                      </a: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ill Sans MT" panose="020B0502020104020203" pitchFamily="34" charset="0"/>
                          <a:cs typeface="Gill Sans" panose="020B0502020104020203"/>
                        </a:rPr>
                        <a:t>4. More Prefixes</a:t>
                      </a:r>
                      <a:endParaRPr lang="en-US" sz="900" i="1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  <a:p>
                      <a:pPr algn="ctr"/>
                      <a:r>
                        <a:rPr lang="en-US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ir</a:t>
                      </a: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</a:p>
                    <a:p>
                      <a:pPr algn="ctr"/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sub-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 smtClean="0">
                          <a:latin typeface="Gill Sans MT" panose="020B0502020104020203" pitchFamily="34" charset="0"/>
                          <a:cs typeface="Gill Sans" panose="020B0502020104020203"/>
                        </a:rPr>
                        <a:t>5. More Prefixes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dis-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mis</a:t>
                      </a:r>
                      <a:r>
                        <a:rPr lang="en-US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Gill Sans MT" panose="020B0502020104020203" pitchFamily="34" charset="0"/>
                          <a:cs typeface="Gill Sans" panose="020B0502020104020203"/>
                        </a:rPr>
                        <a:t>6. Suffix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US" sz="900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ous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.</a:t>
                      </a:r>
                      <a:endParaRPr lang="en-GB" sz="9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232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Spring 1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3. The Suffix 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ation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4. The Suffix 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ly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5. Words with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endings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sounding like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/</a:t>
                      </a:r>
                      <a:r>
                        <a:rPr lang="en-GB" sz="900" dirty="0" err="1" smtClean="0">
                          <a:latin typeface="Gill Sans MT" panose="020B0502020104020203" pitchFamily="34" charset="0"/>
                        </a:rPr>
                        <a:t>ʒə</a:t>
                      </a: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/ or /</a:t>
                      </a:r>
                      <a:r>
                        <a:rPr lang="en-GB" sz="900" dirty="0" err="1" smtClean="0">
                          <a:latin typeface="Gill Sans MT" panose="020B0502020104020203" pitchFamily="34" charset="0"/>
                        </a:rPr>
                        <a:t>tʃə</a:t>
                      </a: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/</a:t>
                      </a:r>
                    </a:p>
                    <a:p>
                      <a:pPr algn="ctr"/>
                      <a:endParaRPr lang="en-GB" sz="900" dirty="0" smtClean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-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ure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6. The Suffix 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ous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905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Spring 2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–colours</a:t>
                      </a:r>
                      <a:r>
                        <a:rPr lang="en-GB" sz="900" baseline="0" dirty="0" smtClean="0"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numbers.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3. 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Endings which</a:t>
                      </a:r>
                    </a:p>
                    <a:p>
                      <a:pPr algn="ctr"/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sound like /</a:t>
                      </a:r>
                      <a:r>
                        <a:rPr lang="en-GB" sz="900" i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ʒen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/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-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sion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4. 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Endings which</a:t>
                      </a:r>
                    </a:p>
                    <a:p>
                      <a:pPr algn="ctr"/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sound like /</a:t>
                      </a:r>
                      <a:r>
                        <a:rPr lang="en-GB" sz="900" i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ʃən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/,</a:t>
                      </a:r>
                    </a:p>
                    <a:p>
                      <a:pPr algn="ctr"/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spelt 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tion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ssion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cian</a:t>
                      </a:r>
                      <a:endParaRPr lang="en-GB" sz="900" i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5. Endings which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sound like /</a:t>
                      </a:r>
                      <a:r>
                        <a:rPr lang="en-GB" sz="900" i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ʃən</a:t>
                      </a: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/,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spelt 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tion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ssion</a:t>
                      </a:r>
                      <a:r>
                        <a:rPr lang="en-GB" sz="900" i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, –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i="1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cian</a:t>
                      </a:r>
                      <a:endParaRPr lang="en-GB" sz="900" i="1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  <a:cs typeface="Gill Sans" panose="020B0502020104020203"/>
                        </a:rPr>
                        <a:t>6. The /ɪ/ sound spelt y elsewhere than at the end of words.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262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Summer1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 Words children are expected to spell correctly at all times.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3. Words with the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/k/ sound spelt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ch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(Greek in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origin)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Words with the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/ʃ/ sound spelt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ch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(mostly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French in origin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4. Words ending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with the /g/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sound spelt –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gue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and the /k/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sound spelt –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que (French in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origin)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5. Words with the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/s/ sound spelt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sc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(Latin in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origin)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6. Words with the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/</a:t>
                      </a:r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eɪ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/ sound spelt</a:t>
                      </a:r>
                    </a:p>
                    <a:p>
                      <a:pPr algn="ctr"/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ei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eigh</a:t>
                      </a: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, or </a:t>
                      </a:r>
                      <a:r>
                        <a:rPr lang="en-GB" sz="900" i="1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ey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76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Gill Sans MT" panose="020B0502020104020203" pitchFamily="34" charset="0"/>
                        </a:rPr>
                        <a:t>Summer 2</a:t>
                      </a:r>
                      <a:endParaRPr lang="en-GB" sz="9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1. Common Words –colours</a:t>
                      </a:r>
                      <a:r>
                        <a:rPr lang="en-GB" sz="900" baseline="0" dirty="0" smtClean="0"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numbers.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2.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appropriate.</a:t>
                      </a:r>
                      <a:endParaRPr lang="en-GB" sz="9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3. Possessive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apostrophe with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plural words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4. Homophones</a:t>
                      </a:r>
                    </a:p>
                    <a:p>
                      <a:pPr algn="ctr"/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and near homophones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i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5.</a:t>
                      </a:r>
                      <a:r>
                        <a:rPr lang="en-GB" sz="900" i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 Homophones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i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and near homophones</a:t>
                      </a:r>
                      <a:endParaRPr lang="en-GB" sz="900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Gill Sans" panose="020B050202010402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6. Statutory word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list and adding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prefixes and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suffixes to these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where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Gill Sans" panose="020B0502020104020203"/>
                        </a:rPr>
                        <a:t>appropriate.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0"/>
                        </a:rPr>
                        <a:t>7. Review and assessment of spelling taught this half term.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2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2636</TotalTime>
  <Words>567</Words>
  <Application>Microsoft Office PowerPoint</Application>
  <PresentationFormat>A4 Paper (210x297 mm)</PresentationFormat>
  <Paragraphs>134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MT</vt:lpstr>
      <vt:lpstr>Phosphate Inline</vt:lpstr>
      <vt:lpstr>STHupo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vocabularyninja@yahoo.com</dc:creator>
  <cp:lastModifiedBy>Amy</cp:lastModifiedBy>
  <cp:revision>43</cp:revision>
  <dcterms:created xsi:type="dcterms:W3CDTF">2020-04-07T16:27:58Z</dcterms:created>
  <dcterms:modified xsi:type="dcterms:W3CDTF">2020-04-22T11:39:47Z</dcterms:modified>
</cp:coreProperties>
</file>